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832" r:id="rId1"/>
    <p:sldMasterId id="2147483876" r:id="rId2"/>
  </p:sldMasterIdLst>
  <p:notesMasterIdLst>
    <p:notesMasterId r:id="rId78"/>
  </p:notesMasterIdLst>
  <p:sldIdLst>
    <p:sldId id="898" r:id="rId3"/>
    <p:sldId id="1187" r:id="rId4"/>
    <p:sldId id="1058" r:id="rId5"/>
    <p:sldId id="1076" r:id="rId6"/>
    <p:sldId id="1078" r:id="rId7"/>
    <p:sldId id="1077" r:id="rId8"/>
    <p:sldId id="1081" r:id="rId9"/>
    <p:sldId id="1115" r:id="rId10"/>
    <p:sldId id="1065" r:id="rId11"/>
    <p:sldId id="1188" r:id="rId12"/>
    <p:sldId id="1124" r:id="rId13"/>
    <p:sldId id="1126" r:id="rId14"/>
    <p:sldId id="1129" r:id="rId15"/>
    <p:sldId id="1119" r:id="rId16"/>
    <p:sldId id="1132" r:id="rId17"/>
    <p:sldId id="1136" r:id="rId18"/>
    <p:sldId id="1133" r:id="rId19"/>
    <p:sldId id="1138" r:id="rId20"/>
    <p:sldId id="1190" r:id="rId21"/>
    <p:sldId id="846" r:id="rId22"/>
    <p:sldId id="848" r:id="rId23"/>
    <p:sldId id="849" r:id="rId24"/>
    <p:sldId id="799" r:id="rId25"/>
    <p:sldId id="800" r:id="rId26"/>
    <p:sldId id="1070" r:id="rId27"/>
    <p:sldId id="1074" r:id="rId28"/>
    <p:sldId id="1075" r:id="rId29"/>
    <p:sldId id="1191" r:id="rId30"/>
    <p:sldId id="419" r:id="rId31"/>
    <p:sldId id="873" r:id="rId32"/>
    <p:sldId id="872" r:id="rId33"/>
    <p:sldId id="875" r:id="rId34"/>
    <p:sldId id="1178" r:id="rId35"/>
    <p:sldId id="874" r:id="rId36"/>
    <p:sldId id="878" r:id="rId37"/>
    <p:sldId id="881" r:id="rId38"/>
    <p:sldId id="882" r:id="rId39"/>
    <p:sldId id="917" r:id="rId40"/>
    <p:sldId id="884" r:id="rId41"/>
    <p:sldId id="916" r:id="rId42"/>
    <p:sldId id="885" r:id="rId43"/>
    <p:sldId id="887" r:id="rId44"/>
    <p:sldId id="889" r:id="rId45"/>
    <p:sldId id="890" r:id="rId46"/>
    <p:sldId id="1080" r:id="rId47"/>
    <p:sldId id="896" r:id="rId48"/>
    <p:sldId id="897" r:id="rId49"/>
    <p:sldId id="1180" r:id="rId50"/>
    <p:sldId id="899" r:id="rId51"/>
    <p:sldId id="891" r:id="rId52"/>
    <p:sldId id="902" r:id="rId53"/>
    <p:sldId id="825" r:id="rId54"/>
    <p:sldId id="803" r:id="rId55"/>
    <p:sldId id="904" r:id="rId56"/>
    <p:sldId id="903" r:id="rId57"/>
    <p:sldId id="905" r:id="rId58"/>
    <p:sldId id="1189" r:id="rId59"/>
    <p:sldId id="1144" r:id="rId60"/>
    <p:sldId id="1145" r:id="rId61"/>
    <p:sldId id="1148" r:id="rId62"/>
    <p:sldId id="1149" r:id="rId63"/>
    <p:sldId id="1150" r:id="rId64"/>
    <p:sldId id="1151" r:id="rId65"/>
    <p:sldId id="1152" r:id="rId66"/>
    <p:sldId id="1153" r:id="rId67"/>
    <p:sldId id="1154" r:id="rId68"/>
    <p:sldId id="1162" r:id="rId69"/>
    <p:sldId id="1163" r:id="rId70"/>
    <p:sldId id="1184" r:id="rId71"/>
    <p:sldId id="1068" r:id="rId72"/>
    <p:sldId id="1169" r:id="rId73"/>
    <p:sldId id="1192" r:id="rId74"/>
    <p:sldId id="1193" r:id="rId75"/>
    <p:sldId id="1186" r:id="rId76"/>
    <p:sldId id="1185" r:id="rId7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42" userDrawn="1">
          <p15:clr>
            <a:srgbClr val="A4A3A4"/>
          </p15:clr>
        </p15:guide>
        <p15:guide id="2" pos="302" userDrawn="1">
          <p15:clr>
            <a:srgbClr val="A4A3A4"/>
          </p15:clr>
        </p15:guide>
        <p15:guide id="3" pos="145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84799"/>
    <a:srgbClr val="0068B7"/>
    <a:srgbClr val="FF999A"/>
    <a:srgbClr val="FFFFFF"/>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10" autoAdjust="0"/>
    <p:restoredTop sz="80731" autoAdjust="0"/>
  </p:normalViewPr>
  <p:slideViewPr>
    <p:cSldViewPr snapToGrid="0" showGuides="1">
      <p:cViewPr varScale="1">
        <p:scale>
          <a:sx n="137" d="100"/>
          <a:sy n="137" d="100"/>
        </p:scale>
        <p:origin x="3024" y="192"/>
      </p:cViewPr>
      <p:guideLst>
        <p:guide orient="horz" pos="142"/>
        <p:guide pos="302"/>
        <p:guide pos="1459"/>
      </p:guideLst>
    </p:cSldViewPr>
  </p:slideViewPr>
  <p:notesTextViewPr>
    <p:cViewPr>
      <p:scale>
        <a:sx n="1" d="1"/>
        <a:sy n="1" d="1"/>
      </p:scale>
      <p:origin x="0" y="0"/>
    </p:cViewPr>
  </p:notesTextViewPr>
  <p:notesViewPr>
    <p:cSldViewPr snapToGrid="0" showGuides="1">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notesMaster" Target="notesMasters/notes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8.wmf"/><Relationship Id="rId1" Type="http://schemas.openxmlformats.org/officeDocument/2006/relationships/image" Target="../media/image3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t>2024/3/13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t>‹#›</a:t>
            </a:fld>
            <a:endParaRPr lang="zh-CN" altLang="en-US"/>
          </a:p>
        </p:txBody>
      </p:sp>
    </p:spTree>
    <p:extLst>
      <p:ext uri="{BB962C8B-B14F-4D97-AF65-F5344CB8AC3E}">
        <p14:creationId xmlns:p14="http://schemas.microsoft.com/office/powerpoint/2010/main" val="42338616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rtl="0">
              <a:spcBef>
                <a:spcPts val="0"/>
              </a:spcBef>
              <a:spcAft>
                <a:spcPts val="0"/>
              </a:spcAft>
            </a:pPr>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F0502020204030204"/>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等线" panose="020F0502020204030204"/>
              <a:ea typeface="等线" panose="02010600030101010101" pitchFamily="2" charset="-122"/>
              <a:cs typeface="+mn-cs"/>
            </a:endParaRPr>
          </a:p>
        </p:txBody>
      </p:sp>
    </p:spTree>
    <p:extLst>
      <p:ext uri="{BB962C8B-B14F-4D97-AF65-F5344CB8AC3E}">
        <p14:creationId xmlns:p14="http://schemas.microsoft.com/office/powerpoint/2010/main" val="9891098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10</a:t>
            </a:fld>
            <a:endParaRPr lang="zh-CN" altLang="en-US"/>
          </a:p>
        </p:txBody>
      </p:sp>
    </p:spTree>
    <p:extLst>
      <p:ext uri="{BB962C8B-B14F-4D97-AF65-F5344CB8AC3E}">
        <p14:creationId xmlns:p14="http://schemas.microsoft.com/office/powerpoint/2010/main" val="24522836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11</a:t>
            </a:fld>
            <a:endParaRPr lang="zh-CN" altLang="en-US"/>
          </a:p>
        </p:txBody>
      </p:sp>
    </p:spTree>
    <p:extLst>
      <p:ext uri="{BB962C8B-B14F-4D97-AF65-F5344CB8AC3E}">
        <p14:creationId xmlns:p14="http://schemas.microsoft.com/office/powerpoint/2010/main" val="6562614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12</a:t>
            </a:fld>
            <a:endParaRPr lang="zh-CN" altLang="en-US"/>
          </a:p>
        </p:txBody>
      </p:sp>
    </p:spTree>
    <p:extLst>
      <p:ext uri="{BB962C8B-B14F-4D97-AF65-F5344CB8AC3E}">
        <p14:creationId xmlns:p14="http://schemas.microsoft.com/office/powerpoint/2010/main" val="1446798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13</a:t>
            </a:fld>
            <a:endParaRPr lang="zh-CN" altLang="en-US"/>
          </a:p>
        </p:txBody>
      </p:sp>
    </p:spTree>
    <p:extLst>
      <p:ext uri="{BB962C8B-B14F-4D97-AF65-F5344CB8AC3E}">
        <p14:creationId xmlns:p14="http://schemas.microsoft.com/office/powerpoint/2010/main" val="1280384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14</a:t>
            </a:fld>
            <a:endParaRPr lang="zh-CN" altLang="en-US"/>
          </a:p>
        </p:txBody>
      </p:sp>
    </p:spTree>
    <p:extLst>
      <p:ext uri="{BB962C8B-B14F-4D97-AF65-F5344CB8AC3E}">
        <p14:creationId xmlns:p14="http://schemas.microsoft.com/office/powerpoint/2010/main" val="2873015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16</a:t>
            </a:fld>
            <a:endParaRPr lang="zh-CN" altLang="en-US"/>
          </a:p>
        </p:txBody>
      </p:sp>
    </p:spTree>
    <p:extLst>
      <p:ext uri="{BB962C8B-B14F-4D97-AF65-F5344CB8AC3E}">
        <p14:creationId xmlns:p14="http://schemas.microsoft.com/office/powerpoint/2010/main" val="23045268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17</a:t>
            </a:fld>
            <a:endParaRPr lang="zh-CN" altLang="en-US"/>
          </a:p>
        </p:txBody>
      </p:sp>
    </p:spTree>
    <p:extLst>
      <p:ext uri="{BB962C8B-B14F-4D97-AF65-F5344CB8AC3E}">
        <p14:creationId xmlns:p14="http://schemas.microsoft.com/office/powerpoint/2010/main" val="273899823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18</a:t>
            </a:fld>
            <a:endParaRPr lang="zh-CN" altLang="en-US"/>
          </a:p>
        </p:txBody>
      </p:sp>
    </p:spTree>
    <p:extLst>
      <p:ext uri="{BB962C8B-B14F-4D97-AF65-F5344CB8AC3E}">
        <p14:creationId xmlns:p14="http://schemas.microsoft.com/office/powerpoint/2010/main" val="5348040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19</a:t>
            </a:fld>
            <a:endParaRPr lang="zh-CN" altLang="en-US"/>
          </a:p>
        </p:txBody>
      </p:sp>
    </p:spTree>
    <p:extLst>
      <p:ext uri="{BB962C8B-B14F-4D97-AF65-F5344CB8AC3E}">
        <p14:creationId xmlns:p14="http://schemas.microsoft.com/office/powerpoint/2010/main" val="3751053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7620606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2</a:t>
            </a:fld>
            <a:endParaRPr lang="zh-CN" altLang="en-US"/>
          </a:p>
        </p:txBody>
      </p:sp>
    </p:spTree>
    <p:extLst>
      <p:ext uri="{BB962C8B-B14F-4D97-AF65-F5344CB8AC3E}">
        <p14:creationId xmlns:p14="http://schemas.microsoft.com/office/powerpoint/2010/main" val="23969605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4398883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392300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sz="1000"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600970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29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81906522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5347095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6432448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endParaRPr lang="en-US" dirty="0"/>
              </a:p>
            </p:txBody>
          </p:sp>
        </mc:Choice>
        <mc:Fallback xmlns="">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kumimoji="1" lang="en-US" sz="1200" kern="1200" dirty="0">
                    <a:solidFill>
                      <a:schemeClr val="tx1"/>
                    </a:solidFill>
                    <a:effectLst/>
                    <a:latin typeface="Arial" pitchFamily="-65" charset="0"/>
                    <a:ea typeface="ＭＳ Ｐゴシック" pitchFamily="-65" charset="-128"/>
                    <a:cs typeface="ＭＳ Ｐゴシック" pitchFamily="-65" charset="-128"/>
                  </a:rPr>
                  <a:t>Our goal with gradient descent is to find the optimal weights: minimize the loss function we’ve defined for the model. We’ll explicitly represent the fact that the loss function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L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is parameterized by the weights, which we can refer to in machine learning in general as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a:t>
                </a:r>
                <a:r>
                  <a:rPr kumimoji="1" lang="en-US" sz="1200" kern="1200" dirty="0">
                    <a:solidFill>
                      <a:schemeClr val="tx1"/>
                    </a:solidFill>
                    <a:effectLst/>
                    <a:latin typeface="Arial" pitchFamily="-65" charset="0"/>
                    <a:ea typeface="ＭＳ Ｐゴシック" pitchFamily="-65" charset="-128"/>
                    <a:cs typeface="ＭＳ Ｐゴシック" pitchFamily="-65" charset="-128"/>
                  </a:rPr>
                  <a:t>in the case of logistic regression </a:t>
                </a:r>
                <a:r>
                  <a:rPr kumimoji="1" lang="el-GR" sz="1200" kern="1200" dirty="0">
                    <a:solidFill>
                      <a:schemeClr val="tx1"/>
                    </a:solidFill>
                    <a:effectLst/>
                    <a:latin typeface="Arial" pitchFamily="-65" charset="0"/>
                    <a:ea typeface="ＭＳ Ｐゴシック" pitchFamily="-65" charset="-128"/>
                    <a:cs typeface="ＭＳ Ｐゴシック" pitchFamily="-65" charset="-128"/>
                  </a:rPr>
                  <a:t>θ =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w</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kumimoji="1" lang="en-US" sz="1200" i="1" kern="1200" dirty="0">
                    <a:solidFill>
                      <a:schemeClr val="tx1"/>
                    </a:solidFill>
                    <a:effectLst/>
                    <a:latin typeface="Arial" pitchFamily="-65" charset="0"/>
                    <a:ea typeface="ＭＳ Ｐゴシック" pitchFamily="-65" charset="-128"/>
                    <a:cs typeface="ＭＳ Ｐゴシック" pitchFamily="-65" charset="-128"/>
                  </a:rPr>
                  <a:t>b</a:t>
                </a:r>
                <a:r>
                  <a:rPr kumimoji="1" lang="en-US" sz="1200" kern="1200" dirty="0">
                    <a:solidFill>
                      <a:schemeClr val="tx1"/>
                    </a:solidFill>
                    <a:effectLst/>
                    <a:latin typeface="Arial" pitchFamily="-65" charset="0"/>
                    <a:ea typeface="ＭＳ Ｐゴシック" pitchFamily="-65" charset="-128"/>
                    <a:cs typeface="ＭＳ Ｐゴシック" pitchFamily="-65" charset="-128"/>
                  </a:rPr>
                  <a:t>). </a:t>
                </a:r>
                <a:r>
                  <a:rPr lang="en-US" dirty="0">
                    <a:latin typeface="Calibri" panose="020F0502020204030204" pitchFamily="34" charset="0"/>
                    <a:cs typeface="Calibri" panose="020F0502020204030204" pitchFamily="34" charset="0"/>
                  </a:rPr>
                  <a:t>And we’ll represent </a:t>
                </a:r>
                <a:r>
                  <a:rPr lang="en-US" i="0">
                    <a:latin typeface="Cambria Math" panose="02040503050406030204" pitchFamily="18" charset="0"/>
                  </a:rPr>
                  <a:t>𝑦 ̂  </a:t>
                </a:r>
                <a:r>
                  <a:rPr lang="en-US" dirty="0">
                    <a:latin typeface="Calibri" panose="020F0502020204030204" pitchFamily="34" charset="0"/>
                    <a:cs typeface="Calibri" panose="020F0502020204030204" pitchFamily="34" charset="0"/>
                  </a:rPr>
                  <a:t>as </a:t>
                </a:r>
                <a:r>
                  <a:rPr lang="en-US" i="1" dirty="0">
                    <a:latin typeface="Calibri" panose="020F0502020204030204" pitchFamily="34" charset="0"/>
                    <a:cs typeface="Calibri" panose="020F0502020204030204" pitchFamily="34" charset="0"/>
                  </a:rPr>
                  <a:t>f </a:t>
                </a:r>
                <a:r>
                  <a:rPr lang="en-US" dirty="0">
                    <a:latin typeface="Calibri" panose="020F0502020204030204" pitchFamily="34" charset="0"/>
                    <a:cs typeface="Calibri" panose="020F0502020204030204" pitchFamily="34" charset="0"/>
                  </a:rPr>
                  <a:t>(</a:t>
                </a:r>
                <a:r>
                  <a:rPr lang="en-US" i="1" dirty="0">
                    <a:latin typeface="Calibri" panose="020F0502020204030204" pitchFamily="34" charset="0"/>
                    <a:cs typeface="Calibri" panose="020F0502020204030204" pitchFamily="34" charset="0"/>
                  </a:rPr>
                  <a:t>x</a:t>
                </a:r>
                <a:r>
                  <a:rPr lang="en-US" dirty="0">
                    <a:latin typeface="Calibri" panose="020F0502020204030204" pitchFamily="34" charset="0"/>
                    <a:cs typeface="Calibri" panose="020F0502020204030204" pitchFamily="34" charset="0"/>
                  </a:rPr>
                  <a:t>; </a:t>
                </a:r>
                <a:r>
                  <a:rPr lang="el-GR" dirty="0">
                    <a:latin typeface="Calibri" panose="020F0502020204030204" pitchFamily="34" charset="0"/>
                    <a:cs typeface="Calibri" panose="020F0502020204030204" pitchFamily="34" charset="0"/>
                  </a:rPr>
                  <a:t>θ ) </a:t>
                </a:r>
                <a:r>
                  <a:rPr lang="en-US" dirty="0">
                    <a:latin typeface="Calibri" panose="020F0502020204030204" pitchFamily="34" charset="0"/>
                    <a:cs typeface="Calibri" panose="020F0502020204030204" pitchFamily="34" charset="0"/>
                  </a:rPr>
                  <a:t>to make the dependence on </a:t>
                </a:r>
                <a:r>
                  <a:rPr lang="el-GR" dirty="0">
                    <a:latin typeface="Calibri" panose="020F0502020204030204" pitchFamily="34" charset="0"/>
                    <a:cs typeface="Calibri" panose="020F0502020204030204" pitchFamily="34" charset="0"/>
                  </a:rPr>
                  <a:t>θ </a:t>
                </a:r>
                <a:r>
                  <a:rPr lang="en-US" dirty="0">
                    <a:latin typeface="Calibri" panose="020F0502020204030204" pitchFamily="34" charset="0"/>
                    <a:cs typeface="Calibri" panose="020F0502020204030204" pitchFamily="34" charset="0"/>
                  </a:rPr>
                  <a:t>more obvious</a:t>
                </a:r>
                <a:r>
                  <a:rPr kumimoji="1" lang="en-US" sz="1200" kern="1200" dirty="0">
                    <a:solidFill>
                      <a:schemeClr val="tx1"/>
                    </a:solidFill>
                    <a:effectLst/>
                    <a:latin typeface="Arial" pitchFamily="-65" charset="0"/>
                    <a:ea typeface="ＭＳ Ｐゴシック" pitchFamily="-65" charset="-128"/>
                    <a:cs typeface="Calibri" panose="020F0502020204030204" pitchFamily="34" charset="0"/>
                  </a:rPr>
                  <a:t>. </a:t>
                </a:r>
                <a:r>
                  <a:rPr kumimoji="1" lang="en-US" sz="1200" kern="1200" dirty="0">
                    <a:solidFill>
                      <a:schemeClr val="tx1"/>
                    </a:solidFill>
                    <a:effectLst/>
                    <a:latin typeface="Arial" pitchFamily="-65" charset="0"/>
                    <a:ea typeface="ＭＳ Ｐゴシック" pitchFamily="-65" charset="-128"/>
                    <a:cs typeface="ＭＳ Ｐゴシック" pitchFamily="-65" charset="-128"/>
                  </a:rPr>
                  <a:t>So the goal is to find the set of weights which minimizes the loss function, averaged over all examples:  EQ</a:t>
                </a:r>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endParaRPr lang="en-US" dirty="0"/>
              </a:p>
              <a:p>
                <a:endParaRPr lang="en-US" dirty="0"/>
              </a:p>
            </p:txBody>
          </p:sp>
        </mc:Fallback>
      </mc:AlternateContent>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29042615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582327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8025632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39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07330658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3</a:t>
            </a:fld>
            <a:endParaRPr lang="zh-CN" altLang="en-US"/>
          </a:p>
        </p:txBody>
      </p:sp>
    </p:spTree>
    <p:extLst>
      <p:ext uri="{BB962C8B-B14F-4D97-AF65-F5344CB8AC3E}">
        <p14:creationId xmlns:p14="http://schemas.microsoft.com/office/powerpoint/2010/main" val="50308799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15514871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41</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6938059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41548134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43</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2568144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44</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5481159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45</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84192293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46</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7886387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47</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971656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48</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276635465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49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6546735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4</a:t>
            </a:fld>
            <a:endParaRPr lang="zh-CN" altLang="en-US"/>
          </a:p>
        </p:txBody>
      </p:sp>
    </p:spTree>
    <p:extLst>
      <p:ext uri="{BB962C8B-B14F-4D97-AF65-F5344CB8AC3E}">
        <p14:creationId xmlns:p14="http://schemas.microsoft.com/office/powerpoint/2010/main" val="232891047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50</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128013235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52</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375202014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59</a:t>
            </a:fld>
            <a:endParaRPr lang="zh-CN" altLang="en-US"/>
          </a:p>
        </p:txBody>
      </p:sp>
    </p:spTree>
    <p:extLst>
      <p:ext uri="{BB962C8B-B14F-4D97-AF65-F5344CB8AC3E}">
        <p14:creationId xmlns:p14="http://schemas.microsoft.com/office/powerpoint/2010/main" val="370797209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60</a:t>
            </a:fld>
            <a:endParaRPr lang="zh-CN" altLang="en-US"/>
          </a:p>
        </p:txBody>
      </p:sp>
    </p:spTree>
    <p:extLst>
      <p:ext uri="{BB962C8B-B14F-4D97-AF65-F5344CB8AC3E}">
        <p14:creationId xmlns:p14="http://schemas.microsoft.com/office/powerpoint/2010/main" val="156723934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61</a:t>
            </a:fld>
            <a:endParaRPr lang="zh-CN" altLang="en-US"/>
          </a:p>
        </p:txBody>
      </p:sp>
    </p:spTree>
    <p:extLst>
      <p:ext uri="{BB962C8B-B14F-4D97-AF65-F5344CB8AC3E}">
        <p14:creationId xmlns:p14="http://schemas.microsoft.com/office/powerpoint/2010/main" val="260235709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62</a:t>
            </a:fld>
            <a:endParaRPr lang="zh-CN" altLang="en-US"/>
          </a:p>
        </p:txBody>
      </p:sp>
    </p:spTree>
    <p:extLst>
      <p:ext uri="{BB962C8B-B14F-4D97-AF65-F5344CB8AC3E}">
        <p14:creationId xmlns:p14="http://schemas.microsoft.com/office/powerpoint/2010/main" val="80441185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63</a:t>
            </a:fld>
            <a:endParaRPr lang="zh-CN" altLang="en-US"/>
          </a:p>
        </p:txBody>
      </p:sp>
    </p:spTree>
    <p:extLst>
      <p:ext uri="{BB962C8B-B14F-4D97-AF65-F5344CB8AC3E}">
        <p14:creationId xmlns:p14="http://schemas.microsoft.com/office/powerpoint/2010/main" val="27308194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64</a:t>
            </a:fld>
            <a:endParaRPr lang="zh-CN" altLang="en-US"/>
          </a:p>
        </p:txBody>
      </p:sp>
    </p:spTree>
    <p:extLst>
      <p:ext uri="{BB962C8B-B14F-4D97-AF65-F5344CB8AC3E}">
        <p14:creationId xmlns:p14="http://schemas.microsoft.com/office/powerpoint/2010/main" val="48809801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65</a:t>
            </a:fld>
            <a:endParaRPr lang="zh-CN" altLang="en-US"/>
          </a:p>
        </p:txBody>
      </p:sp>
    </p:spTree>
    <p:extLst>
      <p:ext uri="{BB962C8B-B14F-4D97-AF65-F5344CB8AC3E}">
        <p14:creationId xmlns:p14="http://schemas.microsoft.com/office/powerpoint/2010/main" val="258466487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66</a:t>
            </a:fld>
            <a:endParaRPr lang="zh-CN" altLang="en-US"/>
          </a:p>
        </p:txBody>
      </p:sp>
    </p:spTree>
    <p:extLst>
      <p:ext uri="{BB962C8B-B14F-4D97-AF65-F5344CB8AC3E}">
        <p14:creationId xmlns:p14="http://schemas.microsoft.com/office/powerpoint/2010/main" val="31441500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5</a:t>
            </a:fld>
            <a:endParaRPr lang="zh-CN" altLang="en-US"/>
          </a:p>
        </p:txBody>
      </p:sp>
    </p:spTree>
    <p:extLst>
      <p:ext uri="{BB962C8B-B14F-4D97-AF65-F5344CB8AC3E}">
        <p14:creationId xmlns:p14="http://schemas.microsoft.com/office/powerpoint/2010/main" val="41436813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68</a:t>
            </a:fld>
            <a:endParaRPr lang="zh-CN" altLang="en-US"/>
          </a:p>
        </p:txBody>
      </p:sp>
    </p:spTree>
    <p:extLst>
      <p:ext uri="{BB962C8B-B14F-4D97-AF65-F5344CB8AC3E}">
        <p14:creationId xmlns:p14="http://schemas.microsoft.com/office/powerpoint/2010/main" val="289328696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74</a:t>
            </a:fld>
            <a:endParaRPr lang="zh-CN" altLang="en-US"/>
          </a:p>
        </p:txBody>
      </p:sp>
    </p:spTree>
    <p:extLst>
      <p:ext uri="{BB962C8B-B14F-4D97-AF65-F5344CB8AC3E}">
        <p14:creationId xmlns:p14="http://schemas.microsoft.com/office/powerpoint/2010/main" val="270466386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6</a:t>
            </a:fld>
            <a:endParaRPr lang="zh-CN" altLang="en-US"/>
          </a:p>
        </p:txBody>
      </p:sp>
    </p:spTree>
    <p:extLst>
      <p:ext uri="{BB962C8B-B14F-4D97-AF65-F5344CB8AC3E}">
        <p14:creationId xmlns:p14="http://schemas.microsoft.com/office/powerpoint/2010/main" val="188377629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7</a:t>
            </a:fld>
            <a:endParaRPr lang="zh-CN" altLang="en-US"/>
          </a:p>
        </p:txBody>
      </p:sp>
    </p:spTree>
    <p:extLst>
      <p:ext uri="{BB962C8B-B14F-4D97-AF65-F5344CB8AC3E}">
        <p14:creationId xmlns:p14="http://schemas.microsoft.com/office/powerpoint/2010/main" val="2460457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t>8</a:t>
            </a:fld>
            <a:endParaRPr lang="zh-CN" altLang="en-US"/>
          </a:p>
        </p:txBody>
      </p:sp>
    </p:spTree>
    <p:extLst>
      <p:ext uri="{BB962C8B-B14F-4D97-AF65-F5344CB8AC3E}">
        <p14:creationId xmlns:p14="http://schemas.microsoft.com/office/powerpoint/2010/main" val="37724459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base" latinLnBrk="0" hangingPunct="1">
              <a:lnSpc>
                <a:spcPct val="100000"/>
              </a:lnSpc>
              <a:spcBef>
                <a:spcPct val="0"/>
              </a:spcBef>
              <a:spcAft>
                <a:spcPct val="0"/>
              </a:spcAft>
              <a:buClrTx/>
              <a:buSzTx/>
              <a:buFontTx/>
              <a:buNone/>
              <a:tabLst/>
              <a:defRPr/>
            </a:pPr>
            <a:fld id="{3EB9031F-EB71-7642-8F3C-6FDC1408CB92}" type="slidenum">
              <a:rPr kumimoji="0" lang="en-US" sz="1200" b="0" i="0" u="none" strike="noStrike" kern="1200" cap="none" spc="0" normalizeH="0" baseline="0" noProof="0" smtClean="0">
                <a:ln>
                  <a:noFill/>
                </a:ln>
                <a:solidFill>
                  <a:srgbClr val="000000"/>
                </a:solidFill>
                <a:effectLst/>
                <a:uLnTx/>
                <a:uFillTx/>
                <a:latin typeface="Lucida Sans" charset="0"/>
                <a:ea typeface="ＭＳ Ｐゴシック" charset="0"/>
              </a:rPr>
              <a:pPr marL="0" marR="0" lvl="0" indent="0" algn="r" defTabSz="914400" rtl="0" eaLnBrk="1" fontAlgn="base" latinLnBrk="0" hangingPunct="1">
                <a:lnSpc>
                  <a:spcPct val="100000"/>
                </a:lnSpc>
                <a:spcBef>
                  <a:spcPct val="0"/>
                </a:spcBef>
                <a:spcAft>
                  <a:spcPct val="0"/>
                </a:spcAft>
                <a:buClrTx/>
                <a:buSzTx/>
                <a:buFontTx/>
                <a:buNone/>
                <a:tabLst/>
                <a:defRPr/>
              </a:pPr>
              <a:t>9</a:t>
            </a:fld>
            <a:endParaRPr kumimoji="0" lang="en-US" sz="1200" b="0" i="0" u="none" strike="noStrike" kern="1200" cap="none" spc="0" normalizeH="0" baseline="0" noProof="0">
              <a:ln>
                <a:noFill/>
              </a:ln>
              <a:solidFill>
                <a:srgbClr val="000000"/>
              </a:solidFill>
              <a:effectLst/>
              <a:uLnTx/>
              <a:uFillTx/>
              <a:latin typeface="Lucida Sans" charset="0"/>
              <a:ea typeface="ＭＳ Ｐゴシック" charset="0"/>
            </a:endParaRPr>
          </a:p>
        </p:txBody>
      </p:sp>
    </p:spTree>
    <p:extLst>
      <p:ext uri="{BB962C8B-B14F-4D97-AF65-F5344CB8AC3E}">
        <p14:creationId xmlns:p14="http://schemas.microsoft.com/office/powerpoint/2010/main" val="7098585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3678811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dirty="0"/>
          </a:p>
        </p:txBody>
      </p:sp>
      <p:sp>
        <p:nvSpPr>
          <p:cNvPr id="7" name="矩形 6">
            <a:extLst>
              <a:ext uri="{FF2B5EF4-FFF2-40B4-BE49-F238E27FC236}">
                <a16:creationId xmlns:a16="http://schemas.microsoft.com/office/drawing/2014/main" id="{05A9ACEB-7451-41A7-93BA-D817C10377AE}"/>
              </a:ext>
            </a:extLst>
          </p:cNvPr>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62216293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0" y="6492875"/>
            <a:ext cx="609598" cy="365125"/>
          </a:xfrm>
        </p:spPr>
        <p:txBody>
          <a:bodyPr/>
          <a:lstStyle/>
          <a:p>
            <a:fld id="{DC8BB421-126E-41CB-B73A-69D52E98CAE3}" type="slidenum">
              <a:rPr lang="zh-CN" altLang="en-US" smtClean="0"/>
              <a:t>‹#›</a:t>
            </a:fld>
            <a:endParaRPr lang="zh-CN" alt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50"/>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extLst>
      <p:ext uri="{BB962C8B-B14F-4D97-AF65-F5344CB8AC3E}">
        <p14:creationId xmlns:p14="http://schemas.microsoft.com/office/powerpoint/2010/main" val="232312768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E03284-647F-470C-AE41-2C3FA78D7510}"/>
              </a:ext>
            </a:extLst>
          </p:cNvPr>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a:extLst>
              <a:ext uri="{FF2B5EF4-FFF2-40B4-BE49-F238E27FC236}">
                <a16:creationId xmlns:a16="http://schemas.microsoft.com/office/drawing/2014/main" id="{982747E6-4E72-4435-AB9D-9122E0C57BC9}"/>
              </a:ext>
            </a:extLst>
          </p:cNvPr>
          <p:cNvSpPr>
            <a:spLocks noGrp="1"/>
          </p:cNvSpPr>
          <p:nvPr>
            <p:ph type="subTitle" idx="1" hasCustomPrompt="1"/>
          </p:nvPr>
        </p:nvSpPr>
        <p:spPr>
          <a:xfrm>
            <a:off x="1524000" y="3602037"/>
            <a:ext cx="9144000" cy="1655763"/>
          </a:xfrm>
          <a:solidFill>
            <a:schemeClr val="accent1"/>
          </a:solidFill>
        </p:spPr>
        <p:txBody>
          <a:bodyPr/>
          <a:lstStyle>
            <a:lvl1pPr marL="0" indent="0" algn="ctr">
              <a:buNone/>
              <a:defRPr sz="2400" b="1">
                <a:solidFill>
                  <a:schemeClr val="bg1"/>
                </a:solidFill>
              </a:defRPr>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en-US" altLang="zh-CN" dirty="0"/>
              <a:t>Baojian Zhou</a:t>
            </a:r>
          </a:p>
          <a:p>
            <a:r>
              <a:rPr lang="en-US" altLang="zh-CN" dirty="0"/>
              <a:t>School of Data Science, Fudan University</a:t>
            </a:r>
            <a:endParaRPr lang="zh-CN" altLang="en-US" dirty="0"/>
          </a:p>
        </p:txBody>
      </p:sp>
      <p:sp>
        <p:nvSpPr>
          <p:cNvPr id="6" name="灯片编号占位符 5">
            <a:extLst>
              <a:ext uri="{FF2B5EF4-FFF2-40B4-BE49-F238E27FC236}">
                <a16:creationId xmlns:a16="http://schemas.microsoft.com/office/drawing/2014/main" id="{EFC91BB9-1D1F-408E-9F55-1C077A94AD78}"/>
              </a:ext>
            </a:extLst>
          </p:cNvPr>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7372251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5BD662-EB3C-4EAF-9A3A-38E08CA48E95}"/>
              </a:ext>
            </a:extLst>
          </p:cNvPr>
          <p:cNvSpPr>
            <a:spLocks noGrp="1"/>
          </p:cNvSpPr>
          <p:nvPr>
            <p:ph type="title" hasCustomPrompt="1"/>
          </p:nvPr>
        </p:nvSpPr>
        <p:spPr>
          <a:xfrm>
            <a:off x="314325" y="241335"/>
            <a:ext cx="11553827"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a:extLst>
              <a:ext uri="{FF2B5EF4-FFF2-40B4-BE49-F238E27FC236}">
                <a16:creationId xmlns:a16="http://schemas.microsoft.com/office/drawing/2014/main" id="{80A57540-AA61-4F49-8204-5904B128EF94}"/>
              </a:ext>
            </a:extLst>
          </p:cNvPr>
          <p:cNvSpPr>
            <a:spLocks noGrp="1"/>
          </p:cNvSpPr>
          <p:nvPr>
            <p:ph idx="1" hasCustomPrompt="1"/>
          </p:nvPr>
        </p:nvSpPr>
        <p:spPr>
          <a:xfrm>
            <a:off x="517525" y="1108434"/>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754"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1" y="6492876"/>
            <a:ext cx="609599" cy="365125"/>
          </a:xfrm>
        </p:spPr>
        <p:txBody>
          <a:bodyPr/>
          <a:lstStyle/>
          <a:p>
            <a:fld id="{D07771B2-D7F7-364E-B6F3-F7FE93606BCE}" type="slidenum">
              <a:rPr lang="en-US" smtClean="0"/>
              <a:t>‹#›</a:t>
            </a:fld>
            <a:endParaRPr lang="en-US"/>
          </a:p>
        </p:txBody>
      </p:sp>
      <p:sp>
        <p:nvSpPr>
          <p:cNvPr id="7" name="矩形 6">
            <a:extLst>
              <a:ext uri="{FF2B5EF4-FFF2-40B4-BE49-F238E27FC236}">
                <a16:creationId xmlns:a16="http://schemas.microsoft.com/office/drawing/2014/main" id="{05A9ACEB-7451-41A7-93BA-D817C10377AE}"/>
              </a:ext>
            </a:extLst>
          </p:cNvPr>
          <p:cNvSpPr/>
          <p:nvPr/>
        </p:nvSpPr>
        <p:spPr>
          <a:xfrm>
            <a:off x="314325" y="851725"/>
            <a:ext cx="11553827"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2C4D88"/>
              </a:solidFill>
            </a:endParaRPr>
          </a:p>
        </p:txBody>
      </p:sp>
    </p:spTree>
    <p:extLst>
      <p:ext uri="{BB962C8B-B14F-4D97-AF65-F5344CB8AC3E}">
        <p14:creationId xmlns:p14="http://schemas.microsoft.com/office/powerpoint/2010/main" val="40162116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1_标题和内容">
    <p:spTree>
      <p:nvGrpSpPr>
        <p:cNvPr id="1" name=""/>
        <p:cNvGrpSpPr/>
        <p:nvPr/>
      </p:nvGrpSpPr>
      <p:grpSpPr>
        <a:xfrm>
          <a:off x="0" y="0"/>
          <a:ext cx="0" cy="0"/>
          <a:chOff x="0" y="0"/>
          <a:chExt cx="0" cy="0"/>
        </a:xfrm>
      </p:grpSpPr>
      <p:sp>
        <p:nvSpPr>
          <p:cNvPr id="6" name="灯片编号占位符 5">
            <a:extLst>
              <a:ext uri="{FF2B5EF4-FFF2-40B4-BE49-F238E27FC236}">
                <a16:creationId xmlns:a16="http://schemas.microsoft.com/office/drawing/2014/main" id="{1CD65E4C-D95C-4051-9F7B-78194BD2D12E}"/>
              </a:ext>
            </a:extLst>
          </p:cNvPr>
          <p:cNvSpPr>
            <a:spLocks noGrp="1"/>
          </p:cNvSpPr>
          <p:nvPr>
            <p:ph type="sldNum" sz="quarter" idx="12"/>
          </p:nvPr>
        </p:nvSpPr>
        <p:spPr>
          <a:xfrm>
            <a:off x="11582401" y="6492876"/>
            <a:ext cx="609599" cy="365125"/>
          </a:xfrm>
        </p:spPr>
        <p:txBody>
          <a:bodyPr/>
          <a:lstStyle/>
          <a:p>
            <a:fld id="{D07771B2-D7F7-364E-B6F3-F7FE93606BCE}" type="slidenum">
              <a:rPr lang="en-US" smtClean="0"/>
              <a:t>‹#›</a:t>
            </a:fld>
            <a:endParaRPr lang="en-US"/>
          </a:p>
        </p:txBody>
      </p:sp>
      <p:sp>
        <p:nvSpPr>
          <p:cNvPr id="5" name="内容占位符 2">
            <a:extLst>
              <a:ext uri="{FF2B5EF4-FFF2-40B4-BE49-F238E27FC236}">
                <a16:creationId xmlns:a16="http://schemas.microsoft.com/office/drawing/2014/main" id="{5CE11DDF-65F3-45D5-B724-62F94032D6A3}"/>
              </a:ext>
            </a:extLst>
          </p:cNvPr>
          <p:cNvSpPr>
            <a:spLocks noGrp="1"/>
          </p:cNvSpPr>
          <p:nvPr>
            <p:ph sz="half" idx="1"/>
          </p:nvPr>
        </p:nvSpPr>
        <p:spPr>
          <a:xfrm>
            <a:off x="914400" y="1720849"/>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内容占位符 3">
            <a:extLst>
              <a:ext uri="{FF2B5EF4-FFF2-40B4-BE49-F238E27FC236}">
                <a16:creationId xmlns:a16="http://schemas.microsoft.com/office/drawing/2014/main" id="{96484387-4DE1-4B3F-9BF4-D38DF0613262}"/>
              </a:ext>
            </a:extLst>
          </p:cNvPr>
          <p:cNvSpPr>
            <a:spLocks noGrp="1"/>
          </p:cNvSpPr>
          <p:nvPr>
            <p:ph sz="half" idx="2"/>
          </p:nvPr>
        </p:nvSpPr>
        <p:spPr>
          <a:xfrm>
            <a:off x="6248400" y="1720849"/>
            <a:ext cx="5181600" cy="4351339"/>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3" name="标题 1">
            <a:extLst>
              <a:ext uri="{FF2B5EF4-FFF2-40B4-BE49-F238E27FC236}">
                <a16:creationId xmlns:a16="http://schemas.microsoft.com/office/drawing/2014/main" id="{0F00D199-7DD3-488F-BEEF-DF09657F7C1D}"/>
              </a:ext>
            </a:extLst>
          </p:cNvPr>
          <p:cNvSpPr>
            <a:spLocks noGrp="1"/>
          </p:cNvSpPr>
          <p:nvPr>
            <p:ph type="title" hasCustomPrompt="1"/>
          </p:nvPr>
        </p:nvSpPr>
        <p:spPr>
          <a:xfrm>
            <a:off x="66676" y="66677"/>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a:extLst>
              <a:ext uri="{FF2B5EF4-FFF2-40B4-BE49-F238E27FC236}">
                <a16:creationId xmlns:a16="http://schemas.microsoft.com/office/drawing/2014/main" id="{C3601FE1-B52B-4595-BD97-220067DB7375}"/>
              </a:ext>
            </a:extLst>
          </p:cNvPr>
          <p:cNvSpPr/>
          <p:nvPr/>
        </p:nvSpPr>
        <p:spPr>
          <a:xfrm>
            <a:off x="66676"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solidFill>
                <a:srgbClr val="2C4D88"/>
              </a:solidFill>
            </a:endParaRPr>
          </a:p>
        </p:txBody>
      </p:sp>
    </p:spTree>
    <p:extLst>
      <p:ext uri="{BB962C8B-B14F-4D97-AF65-F5344CB8AC3E}">
        <p14:creationId xmlns:p14="http://schemas.microsoft.com/office/powerpoint/2010/main" val="275666567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097280" y="159603"/>
            <a:ext cx="10058400" cy="907196"/>
          </a:xfrm>
        </p:spPr>
        <p:txBody>
          <a:bodyPr/>
          <a:lstStyle/>
          <a:p>
            <a:r>
              <a:rPr lang="en-US" dirty="0"/>
              <a:t>Click to edit Master title style</a:t>
            </a:r>
          </a:p>
        </p:txBody>
      </p:sp>
      <p:sp>
        <p:nvSpPr>
          <p:cNvPr id="3" name="Content Placeholder 2"/>
          <p:cNvSpPr>
            <a:spLocks noGrp="1"/>
          </p:cNvSpPr>
          <p:nvPr>
            <p:ph idx="1"/>
          </p:nvPr>
        </p:nvSpPr>
        <p:spPr>
          <a:xfrm>
            <a:off x="1097281" y="1600200"/>
            <a:ext cx="10058401" cy="4572000"/>
          </a:xfrm>
        </p:spPr>
        <p:txBody>
          <a:bodyPr/>
          <a:lstStyle>
            <a:lvl1pPr marL="10584" indent="-10584">
              <a:buNone/>
              <a:tabLst/>
              <a:defRPr sz="3733" baseline="0"/>
            </a:lvl1pPr>
            <a:lvl2pPr marL="539737" indent="-338658">
              <a:tabLst/>
              <a:defRPr sz="3200" baseline="0"/>
            </a:lvl2pPr>
            <a:lvl3pPr marL="687900" indent="-304792">
              <a:tabLst/>
              <a:defRPr sz="2667" baseline="0"/>
            </a:lvl3pPr>
            <a:lvl4pPr marL="920728" indent="-353475">
              <a:tabLst/>
              <a:defRPr sz="2133" baseline="0"/>
            </a:lvl4pPr>
            <a:lvl5pPr marL="1068891" indent="-319609">
              <a:tabLst/>
              <a:defRPr sz="1867" baseline="0">
                <a:latin typeface="+mj-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endParaRPr lang="en-US"/>
          </a:p>
        </p:txBody>
      </p:sp>
      <p:sp>
        <p:nvSpPr>
          <p:cNvPr id="5" name="Footer Placeholder 4"/>
          <p:cNvSpPr>
            <a:spLocks noGrp="1"/>
          </p:cNvSpPr>
          <p:nvPr>
            <p:ph type="ftr" sz="quarter" idx="11"/>
          </p:nvPr>
        </p:nvSpPr>
        <p:spPr>
          <a:xfrm>
            <a:off x="3686187" y="6705602"/>
            <a:ext cx="4822804" cy="119311"/>
          </a:xfrm>
        </p:spPr>
        <p:txBody>
          <a:bodyPr/>
          <a:lstStyle>
            <a:lvl1pPr>
              <a:defRPr sz="800">
                <a:solidFill>
                  <a:schemeClr val="tx1"/>
                </a:solidFill>
              </a:defRPr>
            </a:lvl1pPr>
          </a:lstStyle>
          <a:p>
            <a:endParaRPr lang="en-US" dirty="0"/>
          </a:p>
        </p:txBody>
      </p:sp>
      <p:sp>
        <p:nvSpPr>
          <p:cNvPr id="6" name="Slide Number Placeholder 5"/>
          <p:cNvSpPr>
            <a:spLocks noGrp="1"/>
          </p:cNvSpPr>
          <p:nvPr>
            <p:ph type="sldNum" sz="quarter" idx="12"/>
          </p:nvPr>
        </p:nvSpPr>
        <p:spPr/>
        <p:txBody>
          <a:bodyPr/>
          <a:lstStyle/>
          <a:p>
            <a:fld id="{D07771B2-D7F7-364E-B6F3-F7FE93606BCE}" type="slidenum">
              <a:rPr lang="en-US" smtClean="0"/>
              <a:t>‹#›</a:t>
            </a:fld>
            <a:endParaRPr lang="en-US"/>
          </a:p>
        </p:txBody>
      </p:sp>
    </p:spTree>
    <p:extLst>
      <p:ext uri="{BB962C8B-B14F-4D97-AF65-F5344CB8AC3E}">
        <p14:creationId xmlns:p14="http://schemas.microsoft.com/office/powerpoint/2010/main" val="151640185"/>
      </p:ext>
    </p:extLst>
  </p:cSld>
  <p:clrMapOvr>
    <a:masterClrMapping/>
  </p:clrMapOvr>
  <p:extLst>
    <p:ext uri="{DCECCB84-F9BA-43D5-87BE-67443E8EF086}">
      <p15:sldGuideLst xmlns:p15="http://schemas.microsoft.com/office/powerpoint/2012/main"/>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slideLayout" Target="../slideLayouts/slideLayout5.xml"/><Relationship Id="rId1" Type="http://schemas.openxmlformats.org/officeDocument/2006/relationships/slideLayout" Target="../slideLayouts/slideLayout4.xml"/><Relationship Id="rId5" Type="http://schemas.openxmlformats.org/officeDocument/2006/relationships/theme" Target="../theme/theme2.xml"/><Relationship Id="rId4"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t>‹#›</a:t>
            </a:fld>
            <a:endParaRPr lang="zh-CN" altLang="en-US"/>
          </a:p>
        </p:txBody>
      </p:sp>
    </p:spTree>
    <p:extLst>
      <p:ext uri="{BB962C8B-B14F-4D97-AF65-F5344CB8AC3E}">
        <p14:creationId xmlns:p14="http://schemas.microsoft.com/office/powerpoint/2010/main" val="1417919361"/>
      </p:ext>
    </p:extLst>
  </p:cSld>
  <p:clrMap bg1="lt1" tx1="dk1" bg2="lt2" tx2="dk2" accent1="accent1" accent2="accent2" accent3="accent3" accent4="accent4" accent5="accent5" accent6="accent6" hlink="hlink" folHlink="folHlink"/>
  <p:sldLayoutIdLst>
    <p:sldLayoutId id="2147483833" r:id="rId1"/>
    <p:sldLayoutId id="2147483834" r:id="rId2"/>
    <p:sldLayoutId id="2147483835"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8D4B963-4689-4C0B-A3E7-5D0A516FD39B}"/>
              </a:ext>
            </a:extLst>
          </p:cNvPr>
          <p:cNvSpPr>
            <a:spLocks noGrp="1"/>
          </p:cNvSpPr>
          <p:nvPr>
            <p:ph type="title"/>
          </p:nvPr>
        </p:nvSpPr>
        <p:spPr>
          <a:xfrm>
            <a:off x="1" y="13230"/>
            <a:ext cx="12191999" cy="554039"/>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a:extLst>
              <a:ext uri="{FF2B5EF4-FFF2-40B4-BE49-F238E27FC236}">
                <a16:creationId xmlns:a16="http://schemas.microsoft.com/office/drawing/2014/main" id="{062EC4EC-EEC9-4E2B-8910-81CDFB6044D3}"/>
              </a:ext>
            </a:extLst>
          </p:cNvPr>
          <p:cNvSpPr>
            <a:spLocks noGrp="1"/>
          </p:cNvSpPr>
          <p:nvPr>
            <p:ph type="body" idx="1"/>
          </p:nvPr>
        </p:nvSpPr>
        <p:spPr>
          <a:xfrm>
            <a:off x="2" y="567267"/>
            <a:ext cx="12191999"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a:extLst>
              <a:ext uri="{FF2B5EF4-FFF2-40B4-BE49-F238E27FC236}">
                <a16:creationId xmlns:a16="http://schemas.microsoft.com/office/drawing/2014/main" id="{CC1C9E46-0E5F-49EF-B30B-D978E95AB653}"/>
              </a:ext>
            </a:extLst>
          </p:cNvPr>
          <p:cNvSpPr>
            <a:spLocks noGrp="1"/>
          </p:cNvSpPr>
          <p:nvPr>
            <p:ph type="sldNum" sz="quarter" idx="4"/>
          </p:nvPr>
        </p:nvSpPr>
        <p:spPr>
          <a:xfrm>
            <a:off x="11616267" y="6492876"/>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07771B2-D7F7-364E-B6F3-F7FE93606BCE}" type="slidenum">
              <a:rPr lang="en-US" smtClean="0"/>
              <a:t>‹#›</a:t>
            </a:fld>
            <a:endParaRPr lang="en-US"/>
          </a:p>
        </p:txBody>
      </p:sp>
    </p:spTree>
    <p:extLst>
      <p:ext uri="{BB962C8B-B14F-4D97-AF65-F5344CB8AC3E}">
        <p14:creationId xmlns:p14="http://schemas.microsoft.com/office/powerpoint/2010/main" val="1594122381"/>
      </p:ext>
    </p:extLst>
  </p:cSld>
  <p:clrMap bg1="lt1" tx1="dk1" bg2="lt2" tx2="dk2" accent1="accent1" accent2="accent2" accent3="accent3" accent4="accent4" accent5="accent5" accent6="accent6" hlink="hlink" folHlink="folHlink"/>
  <p:sldLayoutIdLst>
    <p:sldLayoutId id="2147483877" r:id="rId1"/>
    <p:sldLayoutId id="2147483878" r:id="rId2"/>
    <p:sldLayoutId id="2147483879" r:id="rId3"/>
    <p:sldLayoutId id="2147483880" r:id="rId4"/>
  </p:sldLayoutIdLst>
  <p:hf hdr="0" ftr="0" dt="0"/>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40.png"/></Relationships>
</file>

<file path=ppt/slides/_rels/slide22.xml.rels><?xml version="1.0" encoding="UTF-8" standalone="yes"?>
<Relationships xmlns="http://schemas.openxmlformats.org/package/2006/relationships"><Relationship Id="rId8" Type="http://schemas.openxmlformats.org/officeDocument/2006/relationships/image" Target="../media/image15.png"/><Relationship Id="rId7" Type="http://schemas.openxmlformats.org/officeDocument/2006/relationships/image" Target="../media/image42.png"/><Relationship Id="rId2" Type="http://schemas.openxmlformats.org/officeDocument/2006/relationships/notesSlide" Target="../notesSlides/notesSlide20.xml"/><Relationship Id="rId1" Type="http://schemas.openxmlformats.org/officeDocument/2006/relationships/slideLayout" Target="../slideLayouts/slideLayout5.xml"/><Relationship Id="rId6" Type="http://schemas.openxmlformats.org/officeDocument/2006/relationships/image" Target="../media/image50.png"/><Relationship Id="rId5" Type="http://schemas.openxmlformats.org/officeDocument/2006/relationships/image" Target="../media/image14.png"/><Relationship Id="rId10" Type="http://schemas.openxmlformats.org/officeDocument/2006/relationships/image" Target="../media/image54.png"/><Relationship Id="rId4" Type="http://schemas.openxmlformats.org/officeDocument/2006/relationships/image" Target="../media/image48.png"/><Relationship Id="rId9"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2.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2.png"/></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57.png"/><Relationship Id="rId1" Type="http://schemas.openxmlformats.org/officeDocument/2006/relationships/slideLayout" Target="../slideLayouts/slideLayout5.xml"/><Relationship Id="rId5" Type="http://schemas.openxmlformats.org/officeDocument/2006/relationships/image" Target="../media/image59.png"/><Relationship Id="rId4" Type="http://schemas.openxmlformats.org/officeDocument/2006/relationships/hyperlink" Target="https://lena-voita.github.io/nlp_course/text_classification.html"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61.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4.png"/></Relationships>
</file>

<file path=ppt/slides/_rels/slide32.xml.rels><?xml version="1.0" encoding="UTF-8" standalone="yes"?>
<Relationships xmlns="http://schemas.openxmlformats.org/package/2006/relationships"><Relationship Id="rId2" Type="http://schemas.openxmlformats.org/officeDocument/2006/relationships/image" Target="../media/image550.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560.png"/><Relationship Id="rId1" Type="http://schemas.openxmlformats.org/officeDocument/2006/relationships/slideLayout" Target="../slideLayouts/slideLayout5.xml"/><Relationship Id="rId4" Type="http://schemas.openxmlformats.org/officeDocument/2006/relationships/image" Target="../media/image81.png"/></Relationships>
</file>

<file path=ppt/slides/_rels/slide3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5.xml"/><Relationship Id="rId5" Type="http://schemas.openxmlformats.org/officeDocument/2006/relationships/image" Target="../media/image84.png"/><Relationship Id="rId4" Type="http://schemas.openxmlformats.org/officeDocument/2006/relationships/image" Target="../media/image83.png"/></Relationships>
</file>

<file path=ppt/slides/_rels/slide3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65.png"/><Relationship Id="rId1" Type="http://schemas.openxmlformats.org/officeDocument/2006/relationships/slideLayout" Target="../slideLayouts/slideLayout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3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68.png"/><Relationship Id="rId4" Type="http://schemas.openxmlformats.org/officeDocument/2006/relationships/image" Target="../media/image67.png"/></Relationships>
</file>

<file path=ppt/slides/_rels/slide3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70.png"/></Relationships>
</file>

<file path=ppt/slides/_rels/slide38.xml.rels><?xml version="1.0" encoding="UTF-8" standalone="yes"?>
<Relationships xmlns="http://schemas.openxmlformats.org/package/2006/relationships"><Relationship Id="rId3" Type="http://schemas.openxmlformats.org/officeDocument/2006/relationships/image" Target="../media/image19.emf"/><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72.png"/></Relationships>
</file>

<file path=ppt/slides/_rels/slide39.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hyperlink" Target="https://www.tandfonline.com/doi/abs/10.1080/01621459.1963.10500849?casa_token=lKQCm7c8Tg4AAAAA:Yt54N_FioSsy7GfRlvlnM34qStGoYg5rUmWeZO1afIRkGamPY6HfWrT5Kxzp2Mau07FIzWjff29tmQ" TargetMode="External"/><Relationship Id="rId5" Type="http://schemas.openxmlformats.org/officeDocument/2006/relationships/image" Target="../media/image5.jpg"/><Relationship Id="rId4" Type="http://schemas.openxmlformats.org/officeDocument/2006/relationships/image" Target="../media/image4.jpg"/></Relationships>
</file>

<file path=ppt/slides/_rels/slide40.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2.xml"/><Relationship Id="rId1" Type="http://schemas.openxmlformats.org/officeDocument/2006/relationships/slideLayout" Target="../slideLayouts/slideLayout5.xml"/><Relationship Id="rId5" Type="http://schemas.openxmlformats.org/officeDocument/2006/relationships/image" Target="../media/image34.png"/><Relationship Id="rId4" Type="http://schemas.openxmlformats.org/officeDocument/2006/relationships/image" Target="../media/image780.png"/></Relationships>
</file>

<file path=ppt/slides/_rels/slide43.xml.rels><?xml version="1.0" encoding="UTF-8" standalone="yes"?>
<Relationships xmlns="http://schemas.openxmlformats.org/package/2006/relationships"><Relationship Id="rId3" Type="http://schemas.openxmlformats.org/officeDocument/2006/relationships/image" Target="../media/image800.png"/><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3" Type="http://schemas.openxmlformats.org/officeDocument/2006/relationships/image" Target="../media/image820.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103.png"/></Relationships>
</file>

<file path=ppt/slides/_rels/slide46.xml.rels><?xml version="1.0" encoding="UTF-8" standalone="yes"?>
<Relationships xmlns="http://schemas.openxmlformats.org/package/2006/relationships"><Relationship Id="rId3" Type="http://schemas.openxmlformats.org/officeDocument/2006/relationships/image" Target="../media/image850.png"/><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860.png"/><Relationship Id="rId7" Type="http://schemas.openxmlformats.org/officeDocument/2006/relationships/image" Target="../media/image108.png"/><Relationship Id="rId2" Type="http://schemas.openxmlformats.org/officeDocument/2006/relationships/notesSlide" Target="../notesSlides/notesSlide37.xml"/><Relationship Id="rId1" Type="http://schemas.openxmlformats.org/officeDocument/2006/relationships/slideLayout" Target="../slideLayouts/slideLayout5.xml"/><Relationship Id="rId6" Type="http://schemas.openxmlformats.org/officeDocument/2006/relationships/image" Target="../media/image107.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48.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notesSlide" Target="../notesSlides/notesSlide38.xml"/><Relationship Id="rId1" Type="http://schemas.openxmlformats.org/officeDocument/2006/relationships/slideLayout" Target="../slideLayouts/slideLayout5.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 Id="rId9" Type="http://schemas.openxmlformats.org/officeDocument/2006/relationships/image" Target="../media/image118.png"/></Relationships>
</file>

<file path=ppt/slides/_rels/slide49.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5.emf"/><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1020.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030.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79.png"/><Relationship Id="rId1" Type="http://schemas.openxmlformats.org/officeDocument/2006/relationships/slideLayout" Target="../slideLayouts/slideLayout5.xml"/><Relationship Id="rId4" Type="http://schemas.openxmlformats.org/officeDocument/2006/relationships/image" Target="../media/image123.png"/></Relationships>
</file>

<file path=ppt/slides/_rels/slide56.xml.rels><?xml version="1.0" encoding="UTF-8" standalone="yes"?>
<Relationships xmlns="http://schemas.openxmlformats.org/package/2006/relationships"><Relationship Id="rId3" Type="http://schemas.openxmlformats.org/officeDocument/2006/relationships/image" Target="../media/image1090.png"/><Relationship Id="rId2" Type="http://schemas.openxmlformats.org/officeDocument/2006/relationships/image" Target="../media/image85.png"/><Relationship Id="rId1" Type="http://schemas.openxmlformats.org/officeDocument/2006/relationships/slideLayout" Target="../slideLayouts/slideLayout5.xml"/><Relationship Id="rId4" Type="http://schemas.openxmlformats.org/officeDocument/2006/relationships/image" Target="../media/image12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42.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hyperlink" Target="https://u.cs.biu.ac.il/~koppel/papers/male-female-text-final.pdf" TargetMode="External"/><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6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43.xml"/><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8" Type="http://schemas.openxmlformats.org/officeDocument/2006/relationships/image" Target="../media/image38.wmf"/><Relationship Id="rId3" Type="http://schemas.openxmlformats.org/officeDocument/2006/relationships/notesSlide" Target="../notesSlides/notesSlide47.xml"/><Relationship Id="rId7" Type="http://schemas.openxmlformats.org/officeDocument/2006/relationships/oleObject" Target="../embeddings/oleObject2.bin"/><Relationship Id="rId2" Type="http://schemas.openxmlformats.org/officeDocument/2006/relationships/slideLayout" Target="../slideLayouts/slideLayout5.xml"/><Relationship Id="rId1" Type="http://schemas.openxmlformats.org/officeDocument/2006/relationships/vmlDrawing" Target="../drawings/vmlDrawing1.vml"/><Relationship Id="rId6" Type="http://schemas.openxmlformats.org/officeDocument/2006/relationships/image" Target="../media/image37.wmf"/><Relationship Id="rId5" Type="http://schemas.openxmlformats.org/officeDocument/2006/relationships/oleObject" Target="../embeddings/oleObject1.bin"/><Relationship Id="rId4" Type="http://schemas.openxmlformats.org/officeDocument/2006/relationships/image" Target="../media/image52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70.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5.xml"/><Relationship Id="rId4" Type="http://schemas.openxmlformats.org/officeDocument/2006/relationships/image" Target="../media/image139.png"/></Relationships>
</file>

<file path=ppt/slides/_rels/slide7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hyperlink" Target="https://aclanthology.org/P01-1005/" TargetMode="External"/><Relationship Id="rId1" Type="http://schemas.openxmlformats.org/officeDocument/2006/relationships/slideLayout" Target="../slideLayouts/slideLayout5.xml"/><Relationship Id="rId4" Type="http://schemas.openxmlformats.org/officeDocument/2006/relationships/image" Target="../media/image141.png"/></Relationships>
</file>

<file path=ppt/slides/_rels/slide72.xml.rels><?xml version="1.0" encoding="UTF-8" standalone="yes"?>
<Relationships xmlns="http://schemas.openxmlformats.org/package/2006/relationships"><Relationship Id="rId3" Type="http://schemas.openxmlformats.org/officeDocument/2006/relationships/hyperlink" Target="https://lena-voita.github.io/nlp_course/text_classification.html" TargetMode="External"/><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3" Type="http://schemas.openxmlformats.org/officeDocument/2006/relationships/hyperlink" Target="https://lena-voita.github.io/nlp_course/text_classification.html" TargetMode="External"/><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hyperlink" Target="https://aclanthology.org/P01-1005/" TargetMode="External"/><Relationship Id="rId7" Type="http://schemas.openxmlformats.org/officeDocument/2006/relationships/hyperlink" Target="https://lena-voita.github.io/nlp_course.html" TargetMode="External"/><Relationship Id="rId2" Type="http://schemas.openxmlformats.org/officeDocument/2006/relationships/hyperlink" Target="https://web.stanford.edu/~jurafsky/slp3/" TargetMode="External"/><Relationship Id="rId1" Type="http://schemas.openxmlformats.org/officeDocument/2006/relationships/slideLayout" Target="../slideLayouts/slideLayout5.xml"/><Relationship Id="rId6" Type="http://schemas.openxmlformats.org/officeDocument/2006/relationships/hyperlink" Target="https://lena-voita.github.io/nlp_course/text_classification.html" TargetMode="External"/><Relationship Id="rId5" Type="http://schemas.openxmlformats.org/officeDocument/2006/relationships/hyperlink" Target="https://pages.cs.wisc.edu/~jerryzhu/cs838/LR.pdf" TargetMode="External"/><Relationship Id="rId4" Type="http://schemas.openxmlformats.org/officeDocument/2006/relationships/hyperlink" Target="https://waterprogramming.wordpress.com/2019/03/05/intro-to-machine-learning-part-6-gaussian-naive-bayes-and-logistic-regression/"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2.jpeg"/><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9DC680-57FE-4360-8D62-7C774E5AB9F9}"/>
              </a:ext>
            </a:extLst>
          </p:cNvPr>
          <p:cNvSpPr>
            <a:spLocks noGrp="1"/>
          </p:cNvSpPr>
          <p:nvPr>
            <p:ph type="ctrTitle"/>
          </p:nvPr>
        </p:nvSpPr>
        <p:spPr>
          <a:xfrm>
            <a:off x="951186" y="1334814"/>
            <a:ext cx="10289628" cy="945901"/>
          </a:xfrm>
          <a:solidFill>
            <a:schemeClr val="bg1"/>
          </a:solidFill>
        </p:spPr>
        <p:txBody>
          <a:bodyPr>
            <a:normAutofit/>
          </a:bodyPr>
          <a:lstStyle/>
          <a:p>
            <a:r>
              <a:rPr lang="en-US" altLang="zh-CN" dirty="0">
                <a:solidFill>
                  <a:srgbClr val="0E419C"/>
                </a:solidFill>
              </a:rPr>
              <a:t>Lecture 03 – Text classification</a:t>
            </a:r>
            <a:endParaRPr lang="zh-CN" altLang="en-US" dirty="0">
              <a:solidFill>
                <a:srgbClr val="0E419C"/>
              </a:solidFill>
            </a:endParaRPr>
          </a:p>
        </p:txBody>
      </p:sp>
      <p:sp>
        <p:nvSpPr>
          <p:cNvPr id="8" name="灯片编号占位符 7">
            <a:extLst>
              <a:ext uri="{FF2B5EF4-FFF2-40B4-BE49-F238E27FC236}">
                <a16:creationId xmlns:a16="http://schemas.microsoft.com/office/drawing/2014/main" id="{85388F10-FFAF-40CE-8463-CBC710995BD9}"/>
              </a:ext>
            </a:extLst>
          </p:cNvPr>
          <p:cNvSpPr>
            <a:spLocks noGrp="1"/>
          </p:cNvSpPr>
          <p:nvPr>
            <p:ph type="sldNum" sz="quarter" idx="12"/>
          </p:nvPr>
        </p:nvSpPr>
        <p:spPr/>
        <p:txBody>
          <a:bodyPr/>
          <a:lstStyle/>
          <a:p>
            <a:fld id="{DC8BB421-126E-41CB-B73A-69D52E98CAE3}" type="slidenum">
              <a:rPr lang="zh-CN" altLang="en-US" smtClean="0"/>
              <a:t>1</a:t>
            </a:fld>
            <a:endParaRPr lang="zh-CN" altLang="en-US"/>
          </a:p>
        </p:txBody>
      </p:sp>
      <p:sp>
        <p:nvSpPr>
          <p:cNvPr id="9" name="副标题 2">
            <a:extLst>
              <a:ext uri="{FF2B5EF4-FFF2-40B4-BE49-F238E27FC236}">
                <a16:creationId xmlns:a16="http://schemas.microsoft.com/office/drawing/2014/main" id="{3A0AEBEE-B193-CE49-91D3-455ADC6014AC}"/>
              </a:ext>
            </a:extLst>
          </p:cNvPr>
          <p:cNvSpPr txBox="1">
            <a:spLocks/>
          </p:cNvSpPr>
          <p:nvPr/>
        </p:nvSpPr>
        <p:spPr>
          <a:xfrm>
            <a:off x="1524000" y="3328023"/>
            <a:ext cx="9144000" cy="1801025"/>
          </a:xfrm>
          <a:prstGeom prst="rect">
            <a:avLst/>
          </a:prstGeom>
          <a:solidFill>
            <a:schemeClr val="bg1"/>
          </a:solidFill>
        </p:spPr>
        <p:txBody>
          <a:bodyPr vert="horz" lIns="91440" tIns="45720" rIns="91440" bIns="45720" rtlCol="0">
            <a:noAutofit/>
          </a:bodyPr>
          <a:lstStyle>
            <a:lvl1pPr marL="0" indent="0" algn="ctr" defTabSz="914400" rtl="0" eaLnBrk="1" latinLnBrk="0" hangingPunct="1">
              <a:lnSpc>
                <a:spcPct val="90000"/>
              </a:lnSpc>
              <a:spcBef>
                <a:spcPts val="1000"/>
              </a:spcBef>
              <a:buFont typeface="Arial" panose="020B0604020202020204" pitchFamily="34" charset="0"/>
              <a:buNone/>
              <a:defRPr sz="2400" b="1" kern="1200">
                <a:solidFill>
                  <a:schemeClr val="bg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nSpc>
                <a:spcPct val="100000"/>
              </a:lnSpc>
            </a:pPr>
            <a:r>
              <a:rPr lang="en-US" altLang="zh-CN" sz="2000" dirty="0">
                <a:solidFill>
                  <a:srgbClr val="0E419C"/>
                </a:solidFill>
              </a:rPr>
              <a:t>Baojian Zhou</a:t>
            </a:r>
          </a:p>
          <a:p>
            <a:pPr>
              <a:lnSpc>
                <a:spcPct val="100000"/>
              </a:lnSpc>
            </a:pPr>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p>
          <a:p>
            <a:pPr>
              <a:lnSpc>
                <a:spcPct val="100000"/>
              </a:lnSpc>
            </a:pPr>
            <a:r>
              <a:rPr lang="en-US" altLang="zh-CN" sz="2000" dirty="0">
                <a:solidFill>
                  <a:srgbClr val="0E419C"/>
                </a:solidFill>
              </a:rPr>
              <a:t>School of Data Science, Fudan University</a:t>
            </a:r>
          </a:p>
          <a:p>
            <a:pPr>
              <a:lnSpc>
                <a:spcPct val="100000"/>
              </a:lnSpc>
            </a:pPr>
            <a:r>
              <a:rPr lang="en-US" altLang="zh-CN" sz="2000" dirty="0">
                <a:solidFill>
                  <a:srgbClr val="0E419C"/>
                </a:solidFill>
              </a:rPr>
              <a:t>03/13/2024</a:t>
            </a:r>
          </a:p>
        </p:txBody>
      </p:sp>
    </p:spTree>
    <p:extLst>
      <p:ext uri="{BB962C8B-B14F-4D97-AF65-F5344CB8AC3E}">
        <p14:creationId xmlns:p14="http://schemas.microsoft.com/office/powerpoint/2010/main" val="2416720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56181-AF40-45A2-AC81-8414CD45E47D}"/>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A6D0613B-F2C2-45D6-8EAC-A0779B858EEC}"/>
              </a:ext>
            </a:extLst>
          </p:cNvPr>
          <p:cNvSpPr>
            <a:spLocks noGrp="1"/>
          </p:cNvSpPr>
          <p:nvPr>
            <p:ph idx="1"/>
          </p:nvPr>
        </p:nvSpPr>
        <p:spPr/>
        <p:txBody>
          <a:bodyPr>
            <a:normAutofit/>
          </a:bodyPr>
          <a:lstStyle/>
          <a:p>
            <a:r>
              <a:rPr lang="en-US" altLang="zh-CN" sz="3200" b="1" dirty="0">
                <a:solidFill>
                  <a:schemeClr val="bg2">
                    <a:lumMod val="90000"/>
                  </a:schemeClr>
                </a:solidFill>
              </a:rPr>
              <a:t>Tasks of Text Classification</a:t>
            </a:r>
          </a:p>
          <a:p>
            <a:r>
              <a:rPr lang="en-US" sz="3200" b="1" dirty="0"/>
              <a:t>Naïve Bayes (NB) Classifier</a:t>
            </a:r>
          </a:p>
          <a:p>
            <a:r>
              <a:rPr lang="en-US" sz="3200" b="1" dirty="0">
                <a:solidFill>
                  <a:schemeClr val="bg2">
                    <a:lumMod val="90000"/>
                  </a:schemeClr>
                </a:solidFill>
              </a:rPr>
              <a:t>Logistic Regression (LR) Classifier</a:t>
            </a:r>
          </a:p>
          <a:p>
            <a:r>
              <a:rPr lang="en-US" sz="3200" b="1" dirty="0">
                <a:solidFill>
                  <a:schemeClr val="bg2">
                    <a:lumMod val="90000"/>
                  </a:schemeClr>
                </a:solidFill>
              </a:rPr>
              <a:t>Evaluation on text classification</a:t>
            </a:r>
          </a:p>
          <a:p>
            <a:r>
              <a:rPr lang="en-US" sz="3200" b="1" dirty="0">
                <a:solidFill>
                  <a:schemeClr val="bg2">
                    <a:lumMod val="90000"/>
                  </a:schemeClr>
                </a:solidFill>
              </a:rPr>
              <a:t>Practice and others</a:t>
            </a:r>
            <a:endParaRPr lang="en-CN" sz="3200" b="1" dirty="0">
              <a:solidFill>
                <a:schemeClr val="bg2">
                  <a:lumMod val="90000"/>
                </a:schemeClr>
              </a:solidFill>
            </a:endParaRPr>
          </a:p>
        </p:txBody>
      </p:sp>
      <p:sp>
        <p:nvSpPr>
          <p:cNvPr id="4" name="灯片编号占位符 3">
            <a:extLst>
              <a:ext uri="{FF2B5EF4-FFF2-40B4-BE49-F238E27FC236}">
                <a16:creationId xmlns:a16="http://schemas.microsoft.com/office/drawing/2014/main" id="{26D94FB3-B3E3-416A-B823-5D46BCCF404A}"/>
              </a:ext>
            </a:extLst>
          </p:cNvPr>
          <p:cNvSpPr>
            <a:spLocks noGrp="1"/>
          </p:cNvSpPr>
          <p:nvPr>
            <p:ph type="sldNum" sz="quarter" idx="12"/>
          </p:nvPr>
        </p:nvSpPr>
        <p:spPr/>
        <p:txBody>
          <a:bodyPr/>
          <a:lstStyle/>
          <a:p>
            <a:fld id="{DC8BB421-126E-41CB-B73A-69D52E98CAE3}" type="slidenum">
              <a:rPr lang="zh-CN" altLang="en-US" smtClean="0"/>
              <a:t>10</a:t>
            </a:fld>
            <a:endParaRPr lang="zh-CN" altLang="en-US" dirty="0"/>
          </a:p>
        </p:txBody>
      </p:sp>
    </p:spTree>
    <p:extLst>
      <p:ext uri="{BB962C8B-B14F-4D97-AF65-F5344CB8AC3E}">
        <p14:creationId xmlns:p14="http://schemas.microsoft.com/office/powerpoint/2010/main" val="24703002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266B8A-661A-CD4D-8B3E-999CE28F0CE9}"/>
              </a:ext>
            </a:extLst>
          </p:cNvPr>
          <p:cNvSpPr>
            <a:spLocks noGrp="1"/>
          </p:cNvSpPr>
          <p:nvPr>
            <p:ph type="title"/>
          </p:nvPr>
        </p:nvSpPr>
        <p:spPr/>
        <p:txBody>
          <a:bodyPr/>
          <a:lstStyle/>
          <a:p>
            <a:r>
              <a:rPr lang="en-US" altLang="zh-CN" b="1" dirty="0"/>
              <a:t>Motivation</a:t>
            </a:r>
            <a:r>
              <a:rPr lang="zh-CN" altLang="en-US" b="1" dirty="0"/>
              <a:t> </a:t>
            </a:r>
            <a:r>
              <a:rPr lang="en-US" altLang="zh-CN" b="1" dirty="0"/>
              <a:t>-</a:t>
            </a:r>
            <a:r>
              <a:rPr lang="zh-CN" altLang="en-US" b="1" dirty="0"/>
              <a:t> </a:t>
            </a:r>
            <a:r>
              <a:rPr lang="en-US" b="1" dirty="0"/>
              <a:t>Bayes’ Rule</a:t>
            </a:r>
            <a:r>
              <a:rPr lang="zh-CN" altLang="en-US" b="1" dirty="0"/>
              <a:t> </a:t>
            </a:r>
            <a:r>
              <a:rPr lang="en-US" altLang="zh-CN" b="1" dirty="0"/>
              <a:t>(BR)</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20FF2AD-24ED-434C-BAA4-78C19489C3F4}"/>
                  </a:ext>
                </a:extLst>
              </p:cNvPr>
              <p:cNvSpPr>
                <a:spLocks noGrp="1"/>
              </p:cNvSpPr>
              <p:nvPr>
                <p:ph idx="1"/>
              </p:nvPr>
            </p:nvSpPr>
            <p:spPr>
              <a:xfrm>
                <a:off x="479425" y="1022684"/>
                <a:ext cx="11222595" cy="5593982"/>
              </a:xfrm>
            </p:spPr>
            <p:txBody>
              <a:bodyPr>
                <a:noAutofit/>
              </a:bodyPr>
              <a:lstStyle/>
              <a:p>
                <a:r>
                  <a:rPr lang="en-US" altLang="zh-CN" dirty="0"/>
                  <a:t>Naïve</a:t>
                </a:r>
                <a:r>
                  <a:rPr lang="zh-CN" altLang="en-US" dirty="0"/>
                  <a:t> </a:t>
                </a:r>
                <a:r>
                  <a:rPr lang="en-US" altLang="zh-CN" dirty="0"/>
                  <a:t>Bayes</a:t>
                </a:r>
                <a:r>
                  <a:rPr lang="zh-CN" altLang="en-US" dirty="0"/>
                  <a:t> </a:t>
                </a:r>
                <a:r>
                  <a:rPr lang="en-US" altLang="zh-CN" dirty="0"/>
                  <a:t>classifier</a:t>
                </a:r>
                <a:r>
                  <a:rPr lang="zh-CN" altLang="en-US" dirty="0"/>
                  <a:t> </a:t>
                </a:r>
                <a:r>
                  <a:rPr lang="en-US" altLang="zh-CN" dirty="0"/>
                  <a:t>is</a:t>
                </a:r>
                <a:r>
                  <a:rPr lang="zh-CN" altLang="en-US" dirty="0"/>
                  <a:t> </a:t>
                </a:r>
                <a:r>
                  <a:rPr lang="en-US" altLang="zh-CN" dirty="0"/>
                  <a:t>built</a:t>
                </a:r>
                <a:r>
                  <a:rPr lang="zh-CN" altLang="en-US" dirty="0"/>
                  <a:t> </a:t>
                </a:r>
                <a:r>
                  <a:rPr lang="en-US" altLang="zh-CN" dirty="0"/>
                  <a:t>upon</a:t>
                </a:r>
                <a:r>
                  <a:rPr lang="en-US" dirty="0"/>
                  <a:t> the Bayes</a:t>
                </a:r>
                <a:r>
                  <a:rPr lang="en-US" altLang="zh-CN" dirty="0"/>
                  <a:t>’</a:t>
                </a:r>
                <a:r>
                  <a:rPr lang="en-US" dirty="0"/>
                  <a:t> </a:t>
                </a:r>
                <a:r>
                  <a:rPr lang="en-US" altLang="zh-CN" dirty="0"/>
                  <a:t>r</a:t>
                </a:r>
                <a:r>
                  <a:rPr lang="en-US" dirty="0"/>
                  <a:t>ule</a:t>
                </a:r>
                <a:endParaRPr lang="en-US" altLang="zh-CN" dirty="0"/>
              </a:p>
              <a:p>
                <a:pPr marL="0" indent="0">
                  <a:buNone/>
                </a:pPr>
                <a:endParaRPr lang="en-US" altLang="zh-CN" dirty="0"/>
              </a:p>
              <a:p>
                <a:pPr marL="0" indent="0">
                  <a:buNone/>
                </a:pPr>
                <a:endParaRPr lang="en-US" altLang="zh-CN" dirty="0"/>
              </a:p>
              <a:p>
                <a:r>
                  <a:rPr lang="en-US" dirty="0"/>
                  <a:t>For </a:t>
                </a:r>
                <a:r>
                  <a:rPr lang="en-US" sz="2800" dirty="0"/>
                  <a:t>a document </a:t>
                </a:r>
                <a14:m>
                  <m:oMath xmlns:m="http://schemas.openxmlformats.org/officeDocument/2006/math">
                    <m:r>
                      <m:rPr>
                        <m:sty m:val="p"/>
                      </m:rPr>
                      <a:rPr lang="en-US" altLang="zh-CN" sz="3200" b="0" i="0" dirty="0" smtClean="0">
                        <a:solidFill>
                          <a:schemeClr val="tx1"/>
                        </a:solidFill>
                        <a:latin typeface="Cambria Math" panose="02040503050406030204" pitchFamily="18" charset="0"/>
                      </a:rPr>
                      <m:t>X</m:t>
                    </m:r>
                    <m:r>
                      <a:rPr lang="en-US" altLang="zh-CN" sz="3200" b="0" i="0" dirty="0" smtClean="0">
                        <a:solidFill>
                          <a:schemeClr val="tx1"/>
                        </a:solidFill>
                        <a:latin typeface="Cambria Math" panose="02040503050406030204" pitchFamily="18" charset="0"/>
                      </a:rPr>
                      <m:t>=</m:t>
                    </m:r>
                    <m:r>
                      <a:rPr lang="en-US" sz="3200" i="1" dirty="0" smtClean="0">
                        <a:solidFill>
                          <a:schemeClr val="tx1"/>
                        </a:solidFill>
                        <a:latin typeface="Cambria Math" panose="02040503050406030204" pitchFamily="18" charset="0"/>
                      </a:rPr>
                      <m:t>𝑑</m:t>
                    </m:r>
                  </m:oMath>
                </a14:m>
                <a:r>
                  <a:rPr lang="en-US" sz="3600" dirty="0"/>
                  <a:t> </a:t>
                </a:r>
                <a:r>
                  <a:rPr lang="en-US" sz="3200" dirty="0"/>
                  <a:t>and a class </a:t>
                </a:r>
                <a14:m>
                  <m:oMath xmlns:m="http://schemas.openxmlformats.org/officeDocument/2006/math">
                    <m:r>
                      <m:rPr>
                        <m:sty m:val="p"/>
                      </m:rPr>
                      <a:rPr lang="en-US" altLang="zh-CN" sz="3600" b="0" i="0" dirty="0" smtClean="0">
                        <a:solidFill>
                          <a:schemeClr val="tx1"/>
                        </a:solidFill>
                        <a:latin typeface="Cambria Math" panose="02040503050406030204" pitchFamily="18" charset="0"/>
                      </a:rPr>
                      <m:t>Y</m:t>
                    </m:r>
                    <m:r>
                      <a:rPr lang="en-US" altLang="zh-CN" sz="3600" b="0" i="0" dirty="0" smtClean="0">
                        <a:solidFill>
                          <a:schemeClr val="tx1"/>
                        </a:solidFill>
                        <a:latin typeface="Cambria Math" panose="02040503050406030204" pitchFamily="18" charset="0"/>
                      </a:rPr>
                      <m:t>=</m:t>
                    </m:r>
                    <m:r>
                      <a:rPr lang="en-US" sz="3600" i="1" dirty="0" smtClean="0">
                        <a:solidFill>
                          <a:schemeClr val="tx1"/>
                        </a:solidFill>
                        <a:latin typeface="Cambria Math" panose="02040503050406030204" pitchFamily="18" charset="0"/>
                      </a:rPr>
                      <m:t>𝑐</m:t>
                    </m:r>
                  </m:oMath>
                </a14:m>
                <a:r>
                  <a:rPr lang="en-US" dirty="0"/>
                  <a:t>, BR applies to </a:t>
                </a:r>
                <a14:m>
                  <m:oMath xmlns:m="http://schemas.openxmlformats.org/officeDocument/2006/math">
                    <m:r>
                      <a:rPr lang="en-US" b="0" i="1" smtClean="0">
                        <a:latin typeface="Cambria Math" panose="02040503050406030204" pitchFamily="18" charset="0"/>
                      </a:rPr>
                      <m:t>𝑑</m:t>
                    </m:r>
                  </m:oMath>
                </a14:m>
                <a:r>
                  <a:rPr lang="en-US" dirty="0"/>
                  <a:t> and </a:t>
                </a:r>
                <a14:m>
                  <m:oMath xmlns:m="http://schemas.openxmlformats.org/officeDocument/2006/math">
                    <m:r>
                      <a:rPr lang="en-US" b="0" i="1" smtClean="0">
                        <a:latin typeface="Cambria Math" panose="02040503050406030204" pitchFamily="18" charset="0"/>
                      </a:rPr>
                      <m:t>𝑐</m:t>
                    </m:r>
                  </m:oMath>
                </a14:m>
                <a:endParaRPr lang="zh-CN" altLang="en-US" sz="2800" dirty="0"/>
              </a:p>
              <a:p>
                <a:pPr marL="0" indent="0">
                  <a:buNone/>
                </a:pPr>
                <a14:m>
                  <m:oMathPara xmlns:m="http://schemas.openxmlformats.org/officeDocument/2006/math">
                    <m:oMathParaPr>
                      <m:jc m:val="centerGroup"/>
                    </m:oMathParaPr>
                    <m:oMath xmlns:m="http://schemas.openxmlformats.org/officeDocument/2006/math">
                      <m:r>
                        <a:rPr lang="en-US" altLang="zh-CN" sz="2800" i="1" smtClean="0">
                          <a:latin typeface="Cambria Math" panose="02040503050406030204" pitchFamily="18" charset="0"/>
                          <a:ea typeface="Cambria Math" panose="02040503050406030204" pitchFamily="18" charset="0"/>
                        </a:rPr>
                        <m:t>𝑃</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𝑌</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𝑐</m:t>
                          </m:r>
                        </m:e>
                        <m:e>
                          <m:r>
                            <a:rPr lang="en-US" altLang="zh-CN" sz="2800" b="0" i="1" smtClean="0">
                              <a:latin typeface="Cambria Math" panose="02040503050406030204" pitchFamily="18" charset="0"/>
                              <a:ea typeface="Cambria Math" panose="02040503050406030204" pitchFamily="18" charset="0"/>
                            </a:rPr>
                            <m:t>𝑋</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𝑑</m:t>
                          </m:r>
                        </m:e>
                      </m:d>
                      <m:r>
                        <a:rPr lang="en-US" altLang="zh-CN" sz="2800" b="0" i="1" smtClean="0">
                          <a:latin typeface="Cambria Math" panose="02040503050406030204" pitchFamily="18" charset="0"/>
                          <a:ea typeface="Cambria Math" panose="02040503050406030204" pitchFamily="18" charset="0"/>
                        </a:rPr>
                        <m:t>=</m:t>
                      </m:r>
                      <m:f>
                        <m:fPr>
                          <m:ctrlPr>
                            <a:rPr lang="en-US" altLang="zh-CN" sz="2800" b="0" i="1" smtClean="0">
                              <a:latin typeface="Cambria Math" panose="02040503050406030204" pitchFamily="18" charset="0"/>
                              <a:ea typeface="Cambria Math" panose="02040503050406030204" pitchFamily="18" charset="0"/>
                            </a:rPr>
                          </m:ctrlPr>
                        </m:fPr>
                        <m:num>
                          <m:r>
                            <a:rPr lang="en-US" altLang="zh-CN" sz="2800" b="0" i="1" smtClean="0">
                              <a:latin typeface="Cambria Math" panose="02040503050406030204" pitchFamily="18" charset="0"/>
                              <a:ea typeface="Cambria Math" panose="02040503050406030204" pitchFamily="18" charset="0"/>
                            </a:rPr>
                            <m:t>𝑃</m:t>
                          </m:r>
                          <m:d>
                            <m:dPr>
                              <m:ctrlPr>
                                <a:rPr lang="en-US" altLang="zh-CN" sz="2800" b="0" i="1" smtClean="0">
                                  <a:latin typeface="Cambria Math" panose="02040503050406030204" pitchFamily="18" charset="0"/>
                                  <a:ea typeface="Cambria Math" panose="02040503050406030204" pitchFamily="18" charset="0"/>
                                </a:rPr>
                              </m:ctrlPr>
                            </m:dPr>
                            <m:e>
                              <m:r>
                                <a:rPr lang="en-US" altLang="zh-CN" sz="2800" b="0" i="1" smtClean="0">
                                  <a:latin typeface="Cambria Math" panose="02040503050406030204" pitchFamily="18" charset="0"/>
                                  <a:ea typeface="Cambria Math" panose="02040503050406030204" pitchFamily="18" charset="0"/>
                                </a:rPr>
                                <m:t>𝑋</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𝑑</m:t>
                              </m:r>
                            </m:e>
                            <m:e>
                              <m:r>
                                <a:rPr lang="en-US" altLang="zh-CN" sz="2800" b="0" i="1" smtClean="0">
                                  <a:latin typeface="Cambria Math" panose="02040503050406030204" pitchFamily="18" charset="0"/>
                                  <a:ea typeface="Cambria Math" panose="02040503050406030204" pitchFamily="18" charset="0"/>
                                </a:rPr>
                                <m:t>𝑌</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𝑐</m:t>
                              </m:r>
                            </m:e>
                          </m:d>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𝑃</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𝑌</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𝑐</m:t>
                          </m:r>
                          <m:r>
                            <a:rPr lang="en-US" altLang="zh-CN" sz="2800" b="0" i="1" smtClean="0">
                              <a:latin typeface="Cambria Math" panose="02040503050406030204" pitchFamily="18" charset="0"/>
                              <a:ea typeface="Cambria Math" panose="02040503050406030204" pitchFamily="18" charset="0"/>
                            </a:rPr>
                            <m:t>)</m:t>
                          </m:r>
                        </m:num>
                        <m:den>
                          <m:r>
                            <a:rPr lang="en-US" altLang="zh-CN" sz="2800" b="0" i="1" smtClean="0">
                              <a:latin typeface="Cambria Math" panose="02040503050406030204" pitchFamily="18" charset="0"/>
                              <a:ea typeface="Cambria Math" panose="02040503050406030204" pitchFamily="18" charset="0"/>
                            </a:rPr>
                            <m:t>𝑃</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𝑋</m:t>
                          </m:r>
                          <m:r>
                            <a:rPr lang="en-US" altLang="zh-CN" sz="2800" b="0" i="1" smtClean="0">
                              <a:latin typeface="Cambria Math" panose="02040503050406030204" pitchFamily="18" charset="0"/>
                              <a:ea typeface="Cambria Math" panose="02040503050406030204" pitchFamily="18" charset="0"/>
                            </a:rPr>
                            <m:t>=</m:t>
                          </m:r>
                          <m:r>
                            <a:rPr lang="en-US" altLang="zh-CN" sz="2800" b="0" i="1" smtClean="0">
                              <a:latin typeface="Cambria Math" panose="02040503050406030204" pitchFamily="18" charset="0"/>
                              <a:ea typeface="Cambria Math" panose="02040503050406030204" pitchFamily="18" charset="0"/>
                            </a:rPr>
                            <m:t>𝑑</m:t>
                          </m:r>
                          <m:r>
                            <a:rPr lang="en-US" altLang="zh-CN" sz="2800" b="0" i="1" smtClean="0">
                              <a:latin typeface="Cambria Math" panose="02040503050406030204" pitchFamily="18" charset="0"/>
                              <a:ea typeface="Cambria Math" panose="02040503050406030204" pitchFamily="18" charset="0"/>
                            </a:rPr>
                            <m:t>)</m:t>
                          </m:r>
                        </m:den>
                      </m:f>
                    </m:oMath>
                  </m:oMathPara>
                </a14:m>
                <a:endParaRPr lang="en-CN" dirty="0"/>
              </a:p>
              <a:p>
                <a:pPr marL="0" indent="0">
                  <a:buNone/>
                </a:pPr>
                <a14:m>
                  <m:oMathPara xmlns:m="http://schemas.openxmlformats.org/officeDocument/2006/math">
                    <m:oMathParaPr>
                      <m:jc m:val="centerGroup"/>
                    </m:oMathParaPr>
                    <m:oMath xmlns:m="http://schemas.openxmlformats.org/officeDocument/2006/math">
                      <m:r>
                        <m:rPr>
                          <m:nor/>
                        </m:rPr>
                        <a:rPr lang="en-US"/>
                        <m:t>Posterior</m:t>
                      </m:r>
                      <m:r>
                        <m:rPr>
                          <m:nor/>
                        </m:rPr>
                        <a:rPr lang="en-US"/>
                        <m:t> </m:t>
                      </m:r>
                      <m:r>
                        <a:rPr lang="en-US" altLang="zh-CN" sz="2800" b="0" smtClean="0">
                          <a:latin typeface="Cambria Math" panose="02040503050406030204" pitchFamily="18" charset="0"/>
                          <a:ea typeface="Cambria Math" panose="02040503050406030204" pitchFamily="18" charset="0"/>
                        </a:rPr>
                        <m:t>=</m:t>
                      </m:r>
                      <m:f>
                        <m:fPr>
                          <m:ctrlPr>
                            <a:rPr lang="en-US" altLang="zh-CN" sz="2800" i="1" smtClean="0">
                              <a:latin typeface="Cambria Math" panose="02040503050406030204" pitchFamily="18" charset="0"/>
                              <a:ea typeface="Cambria Math" panose="02040503050406030204" pitchFamily="18" charset="0"/>
                            </a:rPr>
                          </m:ctrlPr>
                        </m:fPr>
                        <m:num>
                          <m:r>
                            <m:rPr>
                              <m:nor/>
                            </m:rPr>
                            <a:rPr lang="en-US"/>
                            <m:t>Likelihood</m:t>
                          </m:r>
                          <m:r>
                            <a:rPr lang="en-US" altLang="zh-CN" sz="2800" b="0" i="1" smtClean="0">
                              <a:latin typeface="Cambria Math" panose="02040503050406030204" pitchFamily="18" charset="0"/>
                              <a:ea typeface="Cambria Math" panose="02040503050406030204" pitchFamily="18" charset="0"/>
                            </a:rPr>
                            <m:t>⋅</m:t>
                          </m:r>
                          <m:r>
                            <m:rPr>
                              <m:nor/>
                            </m:rPr>
                            <a:rPr lang="en-US"/>
                            <m:t>Prior</m:t>
                          </m:r>
                        </m:num>
                        <m:den>
                          <m:r>
                            <m:rPr>
                              <m:nor/>
                            </m:rPr>
                            <a:rPr lang="en-US"/>
                            <m:t>Normalization</m:t>
                          </m:r>
                          <m:r>
                            <m:rPr>
                              <m:nor/>
                            </m:rPr>
                            <a:rPr lang="en-US"/>
                            <m:t> </m:t>
                          </m:r>
                          <m:r>
                            <a:rPr lang="en-US" b="0" i="1" smtClean="0">
                              <a:latin typeface="Cambria Math" panose="02040503050406030204" pitchFamily="18" charset="0"/>
                            </a:rPr>
                            <m:t>(</m:t>
                          </m:r>
                          <m:r>
                            <m:rPr>
                              <m:sty m:val="p"/>
                            </m:rPr>
                            <a:rPr lang="en-US" b="0" i="0" smtClean="0">
                              <a:latin typeface="Cambria Math" panose="02040503050406030204" pitchFamily="18" charset="0"/>
                            </a:rPr>
                            <m:t>Evidence</m:t>
                          </m:r>
                          <m:r>
                            <a:rPr lang="en-US" b="0" i="1" smtClean="0">
                              <a:latin typeface="Cambria Math" panose="02040503050406030204" pitchFamily="18" charset="0"/>
                            </a:rPr>
                            <m:t>)</m:t>
                          </m:r>
                        </m:den>
                      </m:f>
                    </m:oMath>
                  </m:oMathPara>
                </a14:m>
                <a:endParaRPr lang="zh-CN" altLang="en-US" dirty="0"/>
              </a:p>
            </p:txBody>
          </p:sp>
        </mc:Choice>
        <mc:Fallback xmlns="">
          <p:sp>
            <p:nvSpPr>
              <p:cNvPr id="3" name="Content Placeholder 2">
                <a:extLst>
                  <a:ext uri="{FF2B5EF4-FFF2-40B4-BE49-F238E27FC236}">
                    <a16:creationId xmlns:a16="http://schemas.microsoft.com/office/drawing/2014/main" id="{420FF2AD-24ED-434C-BAA4-78C19489C3F4}"/>
                  </a:ext>
                </a:extLst>
              </p:cNvPr>
              <p:cNvSpPr>
                <a:spLocks noGrp="1" noRot="1" noChangeAspect="1" noMove="1" noResize="1" noEditPoints="1" noAdjustHandles="1" noChangeArrowheads="1" noChangeShapeType="1" noTextEdit="1"/>
              </p:cNvSpPr>
              <p:nvPr>
                <p:ph idx="1"/>
              </p:nvPr>
            </p:nvSpPr>
            <p:spPr>
              <a:xfrm>
                <a:off x="479425" y="1022684"/>
                <a:ext cx="11222595" cy="5593982"/>
              </a:xfrm>
              <a:blipFill>
                <a:blip r:embed="rId3"/>
                <a:stretch>
                  <a:fillRect l="-904" t="-1134"/>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0BE7A329-AF0B-D247-A58E-508A99227FC5}"/>
              </a:ext>
            </a:extLst>
          </p:cNvPr>
          <p:cNvSpPr>
            <a:spLocks noGrp="1"/>
          </p:cNvSpPr>
          <p:nvPr>
            <p:ph type="sldNum" sz="quarter" idx="12"/>
          </p:nvPr>
        </p:nvSpPr>
        <p:spPr/>
        <p:txBody>
          <a:bodyPr/>
          <a:lstStyle/>
          <a:p>
            <a:fld id="{DC8BB421-126E-41CB-B73A-69D52E98CAE3}" type="slidenum">
              <a:rPr lang="zh-CN" altLang="en-US" smtClean="0"/>
              <a:t>11</a:t>
            </a:fld>
            <a:endParaRPr lang="zh-CN" altLang="en-US" dirty="0"/>
          </a:p>
        </p:txBody>
      </p:sp>
      <p:pic>
        <p:nvPicPr>
          <p:cNvPr id="5" name="Picture 68">
            <a:extLst>
              <a:ext uri="{FF2B5EF4-FFF2-40B4-BE49-F238E27FC236}">
                <a16:creationId xmlns:a16="http://schemas.microsoft.com/office/drawing/2014/main" id="{7AD71DF2-F12C-CE47-B921-40096A1DD49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3850" b="30775"/>
          <a:stretch/>
        </p:blipFill>
        <p:spPr bwMode="auto">
          <a:xfrm>
            <a:off x="3462513" y="1706993"/>
            <a:ext cx="5266973" cy="153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94571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42D69-A958-074D-A6C7-2515E300813A}"/>
              </a:ext>
            </a:extLst>
          </p:cNvPr>
          <p:cNvSpPr>
            <a:spLocks noGrp="1"/>
          </p:cNvSpPr>
          <p:nvPr>
            <p:ph type="title"/>
          </p:nvPr>
        </p:nvSpPr>
        <p:spPr/>
        <p:txBody>
          <a:bodyPr/>
          <a:lstStyle/>
          <a:p>
            <a:r>
              <a:rPr lang="en-US" altLang="zh-CN" b="1" dirty="0"/>
              <a:t>NB</a:t>
            </a:r>
            <a:r>
              <a:rPr lang="en-US" b="1" dirty="0"/>
              <a:t> classifier</a:t>
            </a:r>
            <a:r>
              <a:rPr lang="zh-CN" altLang="en-US" b="1" dirty="0"/>
              <a:t> </a:t>
            </a:r>
            <a:r>
              <a:rPr lang="en-US" altLang="zh-CN" b="1" dirty="0"/>
              <a:t>–</a:t>
            </a:r>
            <a:r>
              <a:rPr lang="zh-CN" altLang="en-US" b="1" dirty="0"/>
              <a:t> </a:t>
            </a:r>
            <a:r>
              <a:rPr lang="en-US" altLang="zh-CN" b="1" dirty="0"/>
              <a:t>Bayes</a:t>
            </a:r>
            <a:r>
              <a:rPr lang="zh-CN" altLang="en-US" b="1" dirty="0"/>
              <a:t> </a:t>
            </a:r>
            <a:r>
              <a:rPr lang="en-US" altLang="zh-CN" b="1" dirty="0"/>
              <a:t>Rule</a:t>
            </a:r>
            <a:r>
              <a:rPr lang="zh-CN" altLang="en-US" b="1" dirty="0"/>
              <a:t> </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A74510-205E-3A4A-B6E3-9597618DB716}"/>
                  </a:ext>
                </a:extLst>
              </p:cNvPr>
              <p:cNvSpPr>
                <a:spLocks noGrp="1"/>
              </p:cNvSpPr>
              <p:nvPr>
                <p:ph idx="1"/>
              </p:nvPr>
            </p:nvSpPr>
            <p:spPr>
              <a:xfrm>
                <a:off x="479425" y="1217726"/>
                <a:ext cx="8321675" cy="3835274"/>
              </a:xfrm>
            </p:spPr>
            <p:txBody>
              <a:bodyPr>
                <a:noAutofit/>
              </a:bodyPr>
              <a:lstStyle/>
              <a:p>
                <a:pPr>
                  <a:lnSpc>
                    <a:spcPct val="200000"/>
                  </a:lnSpc>
                  <a:spcAft>
                    <a:spcPts val="600"/>
                  </a:spcAft>
                </a:pPr>
                <a:r>
                  <a:rPr lang="en-US" altLang="zh-CN" sz="2800" dirty="0"/>
                  <a:t>Suppose</a:t>
                </a:r>
                <a:r>
                  <a:rPr lang="zh-CN" altLang="en-US" sz="2800" dirty="0"/>
                  <a:t> </a:t>
                </a:r>
                <a:r>
                  <a:rPr lang="en-US" altLang="zh-CN" sz="2800" dirty="0"/>
                  <a:t>we</a:t>
                </a:r>
                <a:r>
                  <a:rPr lang="zh-CN" altLang="en-US" sz="2800" dirty="0"/>
                  <a:t> </a:t>
                </a:r>
                <a:r>
                  <a:rPr lang="en-US" altLang="zh-CN" sz="2800" dirty="0"/>
                  <a:t>know</a:t>
                </a:r>
                <a:r>
                  <a:rPr lang="zh-CN" altLang="en-US" sz="2800" dirty="0"/>
                  <a:t> </a:t>
                </a:r>
                <a:r>
                  <a:rPr lang="en-US" altLang="zh-CN" dirty="0"/>
                  <a:t>the</a:t>
                </a:r>
                <a:r>
                  <a:rPr lang="zh-CN" altLang="en-US" sz="2800" dirty="0"/>
                  <a:t> </a:t>
                </a:r>
                <a:r>
                  <a:rPr lang="en-US" altLang="zh-CN" sz="2800" dirty="0"/>
                  <a:t>distribution</a:t>
                </a:r>
                <a:r>
                  <a:rPr lang="zh-CN" altLang="en-US" sz="2800" dirty="0"/>
                  <a:t> </a:t>
                </a:r>
                <a14:m>
                  <m:oMath xmlns:m="http://schemas.openxmlformats.org/officeDocument/2006/math">
                    <m:r>
                      <a:rPr lang="en-US" altLang="zh-CN" sz="2800" b="0" i="1" smtClean="0">
                        <a:latin typeface="Cambria Math" panose="02040503050406030204" pitchFamily="18" charset="0"/>
                      </a:rPr>
                      <m:t>𝑃</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𝑌</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𝑋</m:t>
                    </m:r>
                    <m:r>
                      <a:rPr lang="en-US" altLang="zh-CN" sz="2800" b="0" i="1" smtClean="0">
                        <a:latin typeface="Cambria Math" panose="02040503050406030204" pitchFamily="18" charset="0"/>
                      </a:rPr>
                      <m:t>)</m:t>
                    </m:r>
                  </m:oMath>
                </a14:m>
                <a:endParaRPr lang="en-US" altLang="zh-CN" sz="2800" dirty="0"/>
              </a:p>
              <a:p>
                <a:pPr>
                  <a:spcAft>
                    <a:spcPts val="600"/>
                  </a:spcAft>
                </a:pPr>
                <a14:m>
                  <m:oMath xmlns:m="http://schemas.openxmlformats.org/officeDocument/2006/math">
                    <m:sSub>
                      <m:sSubPr>
                        <m:ctrlPr>
                          <a:rPr lang="en-US" altLang="zh-CN" b="0" i="1" dirty="0" smtClean="0">
                            <a:latin typeface="Cambria Math" panose="02040503050406030204" pitchFamily="18" charset="0"/>
                          </a:rPr>
                        </m:ctrlPr>
                      </m:sSubPr>
                      <m:e>
                        <m:r>
                          <m:rPr>
                            <m:sty m:val="p"/>
                          </m:rPr>
                          <a:rPr lang="en-US" altLang="zh-CN" i="1" dirty="0" smtClean="0">
                            <a:latin typeface="Cambria Math" panose="02040503050406030204" pitchFamily="18" charset="0"/>
                          </a:rPr>
                          <m:t>C</m:t>
                        </m:r>
                      </m:e>
                      <m:sub>
                        <m:r>
                          <a:rPr lang="en-US" altLang="zh-CN" b="0" i="1" dirty="0" smtClean="0">
                            <a:latin typeface="Cambria Math" panose="02040503050406030204" pitchFamily="18" charset="0"/>
                          </a:rPr>
                          <m:t>𝑀𝐴𝑃</m:t>
                        </m:r>
                      </m:sub>
                    </m:sSub>
                    <m:r>
                      <a:rPr lang="en-US" altLang="zh-CN" b="0" i="1" dirty="0" smtClean="0">
                        <a:latin typeface="Cambria Math" panose="02040503050406030204" pitchFamily="18" charset="0"/>
                      </a:rPr>
                      <m:t>=</m:t>
                    </m:r>
                    <m:func>
                      <m:funcPr>
                        <m:ctrlPr>
                          <a:rPr lang="zh-CN" altLang="en-US" i="1" dirty="0">
                            <a:latin typeface="Cambria Math" panose="02040503050406030204" pitchFamily="18" charset="0"/>
                          </a:rPr>
                        </m:ctrlPr>
                      </m:funcPr>
                      <m:fName>
                        <m:r>
                          <m:rPr>
                            <m:sty m:val="p"/>
                          </m:rPr>
                          <a:rPr lang="en-US" altLang="zh-CN" dirty="0">
                            <a:latin typeface="Cambria Math" panose="02040503050406030204" pitchFamily="18" charset="0"/>
                          </a:rPr>
                          <m:t>arg</m:t>
                        </m:r>
                      </m:fName>
                      <m:e>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max</m:t>
                                </m:r>
                              </m:e>
                              <m:lim>
                                <m:r>
                                  <a:rPr lang="en-US" altLang="zh-CN" i="1" dirty="0">
                                    <a:latin typeface="Cambria Math" panose="02040503050406030204" pitchFamily="18" charset="0"/>
                                  </a:rPr>
                                  <m:t>𝑐</m:t>
                                </m:r>
                                <m:r>
                                  <a:rPr lang="en-US" altLang="zh-CN" i="1" dirty="0">
                                    <a:latin typeface="Cambria Math" panose="02040503050406030204" pitchFamily="18" charset="0"/>
                                  </a:rPr>
                                  <m:t>∈</m:t>
                                </m:r>
                                <m:r>
                                  <a:rPr lang="en-US" altLang="zh-CN" i="1" dirty="0">
                                    <a:latin typeface="Cambria Math" panose="02040503050406030204" pitchFamily="18" charset="0"/>
                                  </a:rPr>
                                  <m:t>𝐶</m:t>
                                </m:r>
                              </m:lim>
                            </m:limLow>
                          </m:fName>
                          <m:e>
                            <m:r>
                              <a:rPr lang="en-US" altLang="zh-CN" i="1" dirty="0">
                                <a:latin typeface="Cambria Math" panose="02040503050406030204" pitchFamily="18" charset="0"/>
                              </a:rPr>
                              <m:t>𝑃</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𝑐</m:t>
                                </m:r>
                                <m:r>
                                  <a:rPr lang="en-US" altLang="zh-CN" i="1" dirty="0">
                                    <a:latin typeface="Cambria Math" panose="02040503050406030204" pitchFamily="18" charset="0"/>
                                  </a:rPr>
                                  <m:t>|</m:t>
                                </m:r>
                                <m:r>
                                  <a:rPr lang="en-US" altLang="zh-CN" i="1" dirty="0">
                                    <a:latin typeface="Cambria Math" panose="02040503050406030204" pitchFamily="18" charset="0"/>
                                  </a:rPr>
                                  <m:t>𝑑</m:t>
                                </m:r>
                              </m:e>
                            </m:d>
                          </m:e>
                        </m:func>
                      </m:e>
                    </m:func>
                  </m:oMath>
                </a14:m>
                <a:endParaRPr lang="en-US" altLang="zh-CN" b="0" i="1" dirty="0"/>
              </a:p>
              <a:p>
                <a:pPr marL="914400" lvl="2" indent="0">
                  <a:spcAft>
                    <a:spcPts val="600"/>
                  </a:spcAft>
                  <a:buNone/>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m:t>
                      </m:r>
                      <m:func>
                        <m:funcPr>
                          <m:ctrlPr>
                            <a:rPr lang="zh-CN" altLang="en-US" sz="2800" i="1" dirty="0">
                              <a:latin typeface="Cambria Math" panose="02040503050406030204" pitchFamily="18" charset="0"/>
                            </a:rPr>
                          </m:ctrlPr>
                        </m:funcPr>
                        <m:fName>
                          <m:r>
                            <m:rPr>
                              <m:sty m:val="p"/>
                            </m:rPr>
                            <a:rPr lang="en-US" altLang="zh-CN" sz="2800" dirty="0">
                              <a:latin typeface="Cambria Math" panose="02040503050406030204" pitchFamily="18" charset="0"/>
                            </a:rPr>
                            <m:t>arg</m:t>
                          </m:r>
                        </m:fName>
                        <m:e>
                          <m:func>
                            <m:funcPr>
                              <m:ctrlPr>
                                <a:rPr lang="en-US" altLang="zh-CN" sz="2800" i="1" dirty="0">
                                  <a:latin typeface="Cambria Math" panose="02040503050406030204" pitchFamily="18" charset="0"/>
                                </a:rPr>
                              </m:ctrlPr>
                            </m:funcPr>
                            <m:fName>
                              <m:limLow>
                                <m:limLowPr>
                                  <m:ctrlPr>
                                    <a:rPr lang="en-US" altLang="zh-CN" sz="2800" i="1" dirty="0">
                                      <a:latin typeface="Cambria Math" panose="02040503050406030204" pitchFamily="18" charset="0"/>
                                    </a:rPr>
                                  </m:ctrlPr>
                                </m:limLowPr>
                                <m:e>
                                  <m:r>
                                    <m:rPr>
                                      <m:sty m:val="p"/>
                                    </m:rPr>
                                    <a:rPr lang="en-US" altLang="zh-CN" sz="2800" dirty="0">
                                      <a:latin typeface="Cambria Math" panose="02040503050406030204" pitchFamily="18" charset="0"/>
                                    </a:rPr>
                                    <m:t>max</m:t>
                                  </m:r>
                                </m:e>
                                <m:lim>
                                  <m:r>
                                    <a:rPr lang="en-US" altLang="zh-CN" sz="2800" i="1" dirty="0">
                                      <a:latin typeface="Cambria Math" panose="02040503050406030204" pitchFamily="18" charset="0"/>
                                    </a:rPr>
                                    <m:t>𝑐</m:t>
                                  </m:r>
                                  <m:r>
                                    <a:rPr lang="en-US" altLang="zh-CN" sz="2800" i="1" dirty="0">
                                      <a:latin typeface="Cambria Math" panose="02040503050406030204" pitchFamily="18" charset="0"/>
                                    </a:rPr>
                                    <m:t>∈</m:t>
                                  </m:r>
                                  <m:r>
                                    <a:rPr lang="en-US" altLang="zh-CN" sz="2800" i="1" dirty="0">
                                      <a:latin typeface="Cambria Math" panose="02040503050406030204" pitchFamily="18" charset="0"/>
                                    </a:rPr>
                                    <m:t>𝐶</m:t>
                                  </m:r>
                                </m:lim>
                              </m:limLow>
                            </m:fName>
                            <m:e>
                              <m:f>
                                <m:fPr>
                                  <m:ctrlPr>
                                    <a:rPr lang="en-US" altLang="zh-CN" sz="2800" b="0" i="1" dirty="0" smtClean="0">
                                      <a:latin typeface="Cambria Math" panose="02040503050406030204" pitchFamily="18" charset="0"/>
                                    </a:rPr>
                                  </m:ctrlPr>
                                </m:fPr>
                                <m:num>
                                  <m:r>
                                    <a:rPr lang="en-US" altLang="zh-CN" sz="2800" i="1" dirty="0">
                                      <a:latin typeface="Cambria Math" panose="02040503050406030204" pitchFamily="18" charset="0"/>
                                    </a:rPr>
                                    <m:t>𝑃</m:t>
                                  </m:r>
                                  <m:d>
                                    <m:dPr>
                                      <m:ctrlPr>
                                        <a:rPr lang="en-US" altLang="zh-CN" sz="2800" i="1" dirty="0">
                                          <a:latin typeface="Cambria Math" panose="02040503050406030204" pitchFamily="18" charset="0"/>
                                        </a:rPr>
                                      </m:ctrlPr>
                                    </m:dPr>
                                    <m:e>
                                      <m:r>
                                        <a:rPr lang="en-US" altLang="zh-CN" sz="2800" b="0" i="1" dirty="0" smtClean="0">
                                          <a:latin typeface="Cambria Math" panose="02040503050406030204" pitchFamily="18" charset="0"/>
                                        </a:rPr>
                                        <m:t>𝑑</m:t>
                                      </m:r>
                                      <m:r>
                                        <a:rPr lang="en-US" altLang="zh-CN" sz="2800" i="1" dirty="0">
                                          <a:latin typeface="Cambria Math" panose="02040503050406030204" pitchFamily="18" charset="0"/>
                                        </a:rPr>
                                        <m:t>|</m:t>
                                      </m:r>
                                      <m:r>
                                        <a:rPr lang="en-US" altLang="zh-CN" sz="2800" b="0" i="1" dirty="0" smtClean="0">
                                          <a:latin typeface="Cambria Math" panose="02040503050406030204" pitchFamily="18" charset="0"/>
                                        </a:rPr>
                                        <m:t>𝑐</m:t>
                                      </m:r>
                                    </m:e>
                                  </m:d>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𝑃</m:t>
                                  </m: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𝑐</m:t>
                                      </m:r>
                                    </m:e>
                                  </m:d>
                                </m:num>
                                <m:den>
                                  <m:r>
                                    <a:rPr lang="en-US" altLang="zh-CN" sz="2800" b="0" i="1" dirty="0" smtClean="0">
                                      <a:latin typeface="Cambria Math" panose="02040503050406030204" pitchFamily="18" charset="0"/>
                                    </a:rPr>
                                    <m:t>𝑃</m:t>
                                  </m:r>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𝑑</m:t>
                                      </m:r>
                                    </m:e>
                                  </m:d>
                                </m:den>
                              </m:f>
                            </m:e>
                          </m:func>
                        </m:e>
                      </m:func>
                    </m:oMath>
                  </m:oMathPara>
                </a14:m>
                <a:endParaRPr lang="en-US" altLang="zh-CN" sz="2800" dirty="0"/>
              </a:p>
              <a:p>
                <a:pPr marL="914400" lvl="2" indent="0">
                  <a:spcAft>
                    <a:spcPts val="600"/>
                  </a:spcAft>
                  <a:buNone/>
                </a:pPr>
                <a14:m>
                  <m:oMathPara xmlns:m="http://schemas.openxmlformats.org/officeDocument/2006/math">
                    <m:oMathParaPr>
                      <m:jc m:val="centerGroup"/>
                    </m:oMathParaPr>
                    <m:oMath xmlns:m="http://schemas.openxmlformats.org/officeDocument/2006/math">
                      <m:r>
                        <a:rPr lang="en-US" altLang="zh-CN" sz="2800" b="0" i="1" dirty="0" smtClean="0">
                          <a:latin typeface="Cambria Math" panose="02040503050406030204" pitchFamily="18" charset="0"/>
                        </a:rPr>
                        <m:t>=</m:t>
                      </m:r>
                      <m:func>
                        <m:funcPr>
                          <m:ctrlPr>
                            <a:rPr lang="zh-CN" altLang="en-US" sz="2800" i="1" dirty="0">
                              <a:latin typeface="Cambria Math" panose="02040503050406030204" pitchFamily="18" charset="0"/>
                            </a:rPr>
                          </m:ctrlPr>
                        </m:funcPr>
                        <m:fName>
                          <m:r>
                            <m:rPr>
                              <m:sty m:val="p"/>
                            </m:rPr>
                            <a:rPr lang="en-US" altLang="zh-CN" sz="2800" dirty="0">
                              <a:latin typeface="Cambria Math" panose="02040503050406030204" pitchFamily="18" charset="0"/>
                            </a:rPr>
                            <m:t>arg</m:t>
                          </m:r>
                        </m:fName>
                        <m:e>
                          <m:func>
                            <m:funcPr>
                              <m:ctrlPr>
                                <a:rPr lang="en-US" altLang="zh-CN" sz="2800" i="1" dirty="0">
                                  <a:latin typeface="Cambria Math" panose="02040503050406030204" pitchFamily="18" charset="0"/>
                                </a:rPr>
                              </m:ctrlPr>
                            </m:funcPr>
                            <m:fName>
                              <m:limLow>
                                <m:limLowPr>
                                  <m:ctrlPr>
                                    <a:rPr lang="en-US" altLang="zh-CN" sz="2800" i="1" dirty="0">
                                      <a:latin typeface="Cambria Math" panose="02040503050406030204" pitchFamily="18" charset="0"/>
                                    </a:rPr>
                                  </m:ctrlPr>
                                </m:limLowPr>
                                <m:e>
                                  <m:r>
                                    <m:rPr>
                                      <m:sty m:val="p"/>
                                    </m:rPr>
                                    <a:rPr lang="en-US" altLang="zh-CN" sz="2800" dirty="0">
                                      <a:latin typeface="Cambria Math" panose="02040503050406030204" pitchFamily="18" charset="0"/>
                                    </a:rPr>
                                    <m:t>max</m:t>
                                  </m:r>
                                </m:e>
                                <m:lim>
                                  <m:r>
                                    <a:rPr lang="en-US" altLang="zh-CN" sz="2800" i="1" dirty="0">
                                      <a:latin typeface="Cambria Math" panose="02040503050406030204" pitchFamily="18" charset="0"/>
                                    </a:rPr>
                                    <m:t>𝑐</m:t>
                                  </m:r>
                                  <m:r>
                                    <a:rPr lang="en-US" altLang="zh-CN" sz="2800" i="1" dirty="0">
                                      <a:latin typeface="Cambria Math" panose="02040503050406030204" pitchFamily="18" charset="0"/>
                                    </a:rPr>
                                    <m:t>∈</m:t>
                                  </m:r>
                                  <m:r>
                                    <a:rPr lang="en-US" altLang="zh-CN" sz="2800" i="1" dirty="0">
                                      <a:latin typeface="Cambria Math" panose="02040503050406030204" pitchFamily="18" charset="0"/>
                                    </a:rPr>
                                    <m:t>𝐶</m:t>
                                  </m:r>
                                </m:lim>
                              </m:limLow>
                            </m:fName>
                            <m:e>
                              <m:r>
                                <a:rPr lang="en-US" altLang="zh-CN" sz="2800" i="1" dirty="0">
                                  <a:latin typeface="Cambria Math" panose="02040503050406030204" pitchFamily="18" charset="0"/>
                                </a:rPr>
                                <m:t>𝑃</m:t>
                              </m:r>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𝑑</m:t>
                                  </m:r>
                                  <m:r>
                                    <a:rPr lang="en-US" altLang="zh-CN" sz="2800" i="1" dirty="0">
                                      <a:latin typeface="Cambria Math" panose="02040503050406030204" pitchFamily="18" charset="0"/>
                                    </a:rPr>
                                    <m:t>|</m:t>
                                  </m:r>
                                  <m:r>
                                    <a:rPr lang="en-US" altLang="zh-CN" sz="2800" i="1" dirty="0">
                                      <a:latin typeface="Cambria Math" panose="02040503050406030204" pitchFamily="18" charset="0"/>
                                    </a:rPr>
                                    <m:t>𝑐</m:t>
                                  </m:r>
                                </m:e>
                              </m:d>
                              <m:r>
                                <a:rPr lang="en-US" altLang="zh-CN" sz="2800" i="1" dirty="0">
                                  <a:latin typeface="Cambria Math" panose="02040503050406030204" pitchFamily="18" charset="0"/>
                                </a:rPr>
                                <m:t>⋅</m:t>
                              </m:r>
                              <m:r>
                                <a:rPr lang="en-US" altLang="zh-CN" sz="2800" i="1" dirty="0">
                                  <a:latin typeface="Cambria Math" panose="02040503050406030204" pitchFamily="18" charset="0"/>
                                </a:rPr>
                                <m:t>𝑃</m:t>
                              </m:r>
                              <m:d>
                                <m:dPr>
                                  <m:ctrlPr>
                                    <a:rPr lang="en-US" altLang="zh-CN" sz="2800" i="1" dirty="0">
                                      <a:latin typeface="Cambria Math" panose="02040503050406030204" pitchFamily="18" charset="0"/>
                                    </a:rPr>
                                  </m:ctrlPr>
                                </m:dPr>
                                <m:e>
                                  <m:r>
                                    <a:rPr lang="en-US" altLang="zh-CN" sz="2800" i="1" dirty="0">
                                      <a:latin typeface="Cambria Math" panose="02040503050406030204" pitchFamily="18" charset="0"/>
                                    </a:rPr>
                                    <m:t>𝑐</m:t>
                                  </m:r>
                                </m:e>
                              </m:d>
                            </m:e>
                          </m:func>
                        </m:e>
                      </m:func>
                    </m:oMath>
                  </m:oMathPara>
                </a14:m>
                <a:endParaRPr lang="zh-CN" altLang="en-US" sz="2800" dirty="0"/>
              </a:p>
              <a:p>
                <a:pPr>
                  <a:spcAft>
                    <a:spcPts val="600"/>
                  </a:spcAft>
                </a:pPr>
                <a:endParaRPr lang="en-CN" dirty="0"/>
              </a:p>
            </p:txBody>
          </p:sp>
        </mc:Choice>
        <mc:Fallback xmlns="">
          <p:sp>
            <p:nvSpPr>
              <p:cNvPr id="3" name="Content Placeholder 2">
                <a:extLst>
                  <a:ext uri="{FF2B5EF4-FFF2-40B4-BE49-F238E27FC236}">
                    <a16:creationId xmlns:a16="http://schemas.microsoft.com/office/drawing/2014/main" id="{C4A74510-205E-3A4A-B6E3-9597618DB716}"/>
                  </a:ext>
                </a:extLst>
              </p:cNvPr>
              <p:cNvSpPr>
                <a:spLocks noGrp="1" noRot="1" noChangeAspect="1" noMove="1" noResize="1" noEditPoints="1" noAdjustHandles="1" noChangeArrowheads="1" noChangeShapeType="1" noTextEdit="1"/>
              </p:cNvSpPr>
              <p:nvPr>
                <p:ph idx="1"/>
              </p:nvPr>
            </p:nvSpPr>
            <p:spPr>
              <a:xfrm>
                <a:off x="479425" y="1217726"/>
                <a:ext cx="8321675" cy="3835274"/>
              </a:xfrm>
              <a:blipFill>
                <a:blip r:embed="rId3"/>
                <a:stretch>
                  <a:fillRect l="-121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75E6074E-C552-E847-B873-0071B74B8BBA}"/>
              </a:ext>
            </a:extLst>
          </p:cNvPr>
          <p:cNvSpPr>
            <a:spLocks noGrp="1"/>
          </p:cNvSpPr>
          <p:nvPr>
            <p:ph type="sldNum" sz="quarter" idx="12"/>
          </p:nvPr>
        </p:nvSpPr>
        <p:spPr/>
        <p:txBody>
          <a:bodyPr/>
          <a:lstStyle/>
          <a:p>
            <a:fld id="{DC8BB421-126E-41CB-B73A-69D52E98CAE3}" type="slidenum">
              <a:rPr lang="zh-CN" altLang="en-US" smtClean="0"/>
              <a:t>12</a:t>
            </a:fld>
            <a:endParaRPr lang="zh-CN" altLang="en-US" dirty="0"/>
          </a:p>
        </p:txBody>
      </p:sp>
      <p:sp>
        <p:nvSpPr>
          <p:cNvPr id="8" name="TextBox 7">
            <a:extLst>
              <a:ext uri="{FF2B5EF4-FFF2-40B4-BE49-F238E27FC236}">
                <a16:creationId xmlns:a16="http://schemas.microsoft.com/office/drawing/2014/main" id="{00274513-268D-994E-ADBE-80FA23627C64}"/>
              </a:ext>
            </a:extLst>
          </p:cNvPr>
          <p:cNvSpPr txBox="1"/>
          <p:nvPr/>
        </p:nvSpPr>
        <p:spPr>
          <a:xfrm>
            <a:off x="7678187" y="3297829"/>
            <a:ext cx="2518756" cy="523220"/>
          </a:xfrm>
          <a:prstGeom prst="rect">
            <a:avLst/>
          </a:prstGeom>
          <a:noFill/>
        </p:spPr>
        <p:txBody>
          <a:bodyPr wrap="square">
            <a:spAutoFit/>
          </a:bodyPr>
          <a:lstStyle/>
          <a:p>
            <a:pPr>
              <a:defRPr/>
            </a:pPr>
            <a:r>
              <a:rPr lang="en-US" altLang="zh-TW" sz="2800" dirty="0">
                <a:solidFill>
                  <a:schemeClr val="accent1"/>
                </a:solidFill>
              </a:rPr>
              <a:t>Bayes Rule</a:t>
            </a:r>
          </a:p>
        </p:txBody>
      </p:sp>
      <p:sp>
        <p:nvSpPr>
          <p:cNvPr id="10" name="TextBox 9">
            <a:extLst>
              <a:ext uri="{FF2B5EF4-FFF2-40B4-BE49-F238E27FC236}">
                <a16:creationId xmlns:a16="http://schemas.microsoft.com/office/drawing/2014/main" id="{6883C78B-1DDD-6043-BAC7-880F04D024BC}"/>
              </a:ext>
            </a:extLst>
          </p:cNvPr>
          <p:cNvSpPr txBox="1"/>
          <p:nvPr/>
        </p:nvSpPr>
        <p:spPr>
          <a:xfrm>
            <a:off x="7678189" y="4065127"/>
            <a:ext cx="4513811" cy="523220"/>
          </a:xfrm>
          <a:prstGeom prst="rect">
            <a:avLst/>
          </a:prstGeom>
          <a:noFill/>
        </p:spPr>
        <p:txBody>
          <a:bodyPr wrap="square">
            <a:spAutoFit/>
          </a:bodyPr>
          <a:lstStyle/>
          <a:p>
            <a:pPr>
              <a:defRPr/>
            </a:pPr>
            <a:r>
              <a:rPr lang="en-US" altLang="zh-TW" sz="2800" dirty="0">
                <a:solidFill>
                  <a:schemeClr val="accent1"/>
                </a:solidFill>
              </a:rPr>
              <a:t>Dropping the denominator</a:t>
            </a:r>
          </a:p>
        </p:txBody>
      </p:sp>
      <p:sp>
        <p:nvSpPr>
          <p:cNvPr id="12" name="TextBox 11">
            <a:extLst>
              <a:ext uri="{FF2B5EF4-FFF2-40B4-BE49-F238E27FC236}">
                <a16:creationId xmlns:a16="http://schemas.microsoft.com/office/drawing/2014/main" id="{4332B945-13DE-1B4F-AF43-F5C95F91CA70}"/>
              </a:ext>
            </a:extLst>
          </p:cNvPr>
          <p:cNvSpPr txBox="1"/>
          <p:nvPr/>
        </p:nvSpPr>
        <p:spPr>
          <a:xfrm>
            <a:off x="7678191" y="2393559"/>
            <a:ext cx="3956859" cy="523220"/>
          </a:xfrm>
          <a:prstGeom prst="rect">
            <a:avLst/>
          </a:prstGeom>
          <a:noFill/>
        </p:spPr>
        <p:txBody>
          <a:bodyPr wrap="square">
            <a:spAutoFit/>
          </a:bodyPr>
          <a:lstStyle/>
          <a:p>
            <a:pPr>
              <a:defRPr/>
            </a:pPr>
            <a:r>
              <a:rPr lang="en-US" altLang="zh-TW" sz="2800" dirty="0">
                <a:solidFill>
                  <a:schemeClr val="accent1"/>
                </a:solidFill>
              </a:rPr>
              <a:t>most likely class</a:t>
            </a:r>
          </a:p>
        </p:txBody>
      </p:sp>
      <p:sp>
        <p:nvSpPr>
          <p:cNvPr id="13" name="Down Arrow 12">
            <a:extLst>
              <a:ext uri="{FF2B5EF4-FFF2-40B4-BE49-F238E27FC236}">
                <a16:creationId xmlns:a16="http://schemas.microsoft.com/office/drawing/2014/main" id="{78E795E2-1786-1443-B15E-6F7E0C55D79E}"/>
              </a:ext>
            </a:extLst>
          </p:cNvPr>
          <p:cNvSpPr/>
          <p:nvPr/>
        </p:nvSpPr>
        <p:spPr>
          <a:xfrm rot="16200000">
            <a:off x="6731694" y="2288664"/>
            <a:ext cx="450872" cy="80535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accent1"/>
              </a:solidFill>
            </a:endParaRPr>
          </a:p>
        </p:txBody>
      </p:sp>
      <p:sp>
        <p:nvSpPr>
          <p:cNvPr id="14" name="Down Arrow 13">
            <a:extLst>
              <a:ext uri="{FF2B5EF4-FFF2-40B4-BE49-F238E27FC236}">
                <a16:creationId xmlns:a16="http://schemas.microsoft.com/office/drawing/2014/main" id="{32C6F35C-F5E3-B246-815E-85F0E7ECC640}"/>
              </a:ext>
            </a:extLst>
          </p:cNvPr>
          <p:cNvSpPr/>
          <p:nvPr/>
        </p:nvSpPr>
        <p:spPr>
          <a:xfrm rot="16200000">
            <a:off x="6731691" y="3159520"/>
            <a:ext cx="450872" cy="80535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accent1"/>
              </a:solidFill>
            </a:endParaRPr>
          </a:p>
        </p:txBody>
      </p:sp>
      <p:sp>
        <p:nvSpPr>
          <p:cNvPr id="15" name="Down Arrow 14">
            <a:extLst>
              <a:ext uri="{FF2B5EF4-FFF2-40B4-BE49-F238E27FC236}">
                <a16:creationId xmlns:a16="http://schemas.microsoft.com/office/drawing/2014/main" id="{6741AD66-789B-3A45-B95E-B147C0A8D644}"/>
              </a:ext>
            </a:extLst>
          </p:cNvPr>
          <p:cNvSpPr/>
          <p:nvPr/>
        </p:nvSpPr>
        <p:spPr>
          <a:xfrm rot="16200000">
            <a:off x="6731692" y="3960232"/>
            <a:ext cx="450872" cy="805357"/>
          </a:xfrm>
          <a:prstGeom prst="downArrow">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solidFill>
                <a:schemeClr val="accent1"/>
              </a:solidFill>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817B5781-6495-CD81-AB67-C6482CA1FF27}"/>
                  </a:ext>
                </a:extLst>
              </p:cNvPr>
              <p:cNvSpPr txBox="1">
                <a:spLocks/>
              </p:cNvSpPr>
              <p:nvPr/>
            </p:nvSpPr>
            <p:spPr>
              <a:xfrm>
                <a:off x="517525" y="5200420"/>
                <a:ext cx="10856719" cy="1426611"/>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TW" dirty="0">
                    <a:solidFill>
                      <a:srgbClr val="00B050"/>
                    </a:solidFill>
                  </a:rPr>
                  <a:t>Document </a:t>
                </a:r>
                <a14:m>
                  <m:oMath xmlns:m="http://schemas.openxmlformats.org/officeDocument/2006/math">
                    <m:r>
                      <a:rPr lang="en-US" altLang="zh-TW" i="1" dirty="0" smtClean="0">
                        <a:solidFill>
                          <a:srgbClr val="00B050"/>
                        </a:solidFill>
                        <a:latin typeface="Cambria Math" panose="02040503050406030204" pitchFamily="18" charset="0"/>
                      </a:rPr>
                      <m:t>𝑑</m:t>
                    </m:r>
                  </m:oMath>
                </a14:m>
                <a:r>
                  <a:rPr lang="en-US" altLang="zh-TW" dirty="0">
                    <a:solidFill>
                      <a:srgbClr val="00B050"/>
                    </a:solidFill>
                  </a:rPr>
                  <a:t> represented as features </a:t>
                </a:r>
                <a14:m>
                  <m:oMath xmlns:m="http://schemas.openxmlformats.org/officeDocument/2006/math">
                    <m:sSub>
                      <m:sSubPr>
                        <m:ctrlPr>
                          <a:rPr lang="en-US" altLang="zh-TW" i="1" dirty="0" smtClean="0">
                            <a:solidFill>
                              <a:srgbClr val="00B050"/>
                            </a:solidFill>
                            <a:latin typeface="Cambria Math" panose="02040503050406030204" pitchFamily="18" charset="0"/>
                          </a:rPr>
                        </m:ctrlPr>
                      </m:sSubPr>
                      <m:e>
                        <m:r>
                          <a:rPr lang="en-US" altLang="zh-CN" b="0" i="1" dirty="0" smtClean="0">
                            <a:solidFill>
                              <a:srgbClr val="00B050"/>
                            </a:solidFill>
                            <a:latin typeface="Cambria Math" panose="02040503050406030204" pitchFamily="18" charset="0"/>
                          </a:rPr>
                          <m:t>𝑣</m:t>
                        </m:r>
                      </m:e>
                      <m:sub>
                        <m:r>
                          <a:rPr lang="en-US" altLang="zh-TW" i="1" dirty="0" smtClean="0">
                            <a:solidFill>
                              <a:srgbClr val="00B050"/>
                            </a:solidFill>
                            <a:latin typeface="Cambria Math" panose="02040503050406030204" pitchFamily="18" charset="0"/>
                          </a:rPr>
                          <m:t>1</m:t>
                        </m:r>
                      </m:sub>
                    </m:sSub>
                    <m:r>
                      <a:rPr lang="en-US" altLang="zh-TW" i="1" dirty="0" smtClean="0">
                        <a:solidFill>
                          <a:srgbClr val="00B050"/>
                        </a:solidFill>
                        <a:latin typeface="Cambria Math" panose="02040503050406030204" pitchFamily="18" charset="0"/>
                      </a:rPr>
                      <m:t>,…,</m:t>
                    </m:r>
                    <m:sSub>
                      <m:sSubPr>
                        <m:ctrlPr>
                          <a:rPr lang="en-US" altLang="zh-TW" i="1" dirty="0" smtClean="0">
                            <a:solidFill>
                              <a:srgbClr val="00B050"/>
                            </a:solidFill>
                            <a:latin typeface="Cambria Math" panose="02040503050406030204" pitchFamily="18" charset="0"/>
                          </a:rPr>
                        </m:ctrlPr>
                      </m:sSubPr>
                      <m:e>
                        <m:r>
                          <a:rPr lang="en-US" altLang="zh-CN" b="0" i="1" dirty="0" smtClean="0">
                            <a:solidFill>
                              <a:srgbClr val="00B050"/>
                            </a:solidFill>
                            <a:latin typeface="Cambria Math" panose="02040503050406030204" pitchFamily="18" charset="0"/>
                          </a:rPr>
                          <m:t>𝑣</m:t>
                        </m:r>
                      </m:e>
                      <m:sub>
                        <m:r>
                          <a:rPr lang="en-US" altLang="zh-CN" b="0" i="1" dirty="0" smtClean="0">
                            <a:solidFill>
                              <a:srgbClr val="00B050"/>
                            </a:solidFill>
                            <a:latin typeface="Cambria Math" panose="02040503050406030204" pitchFamily="18" charset="0"/>
                          </a:rPr>
                          <m:t>|</m:t>
                        </m:r>
                        <m:r>
                          <a:rPr lang="en-US" altLang="zh-CN" b="0" i="1" dirty="0" smtClean="0">
                            <a:solidFill>
                              <a:srgbClr val="00B050"/>
                            </a:solidFill>
                            <a:latin typeface="Cambria Math" panose="02040503050406030204" pitchFamily="18" charset="0"/>
                          </a:rPr>
                          <m:t>𝑉</m:t>
                        </m:r>
                        <m:r>
                          <a:rPr lang="en-US" altLang="zh-CN" b="0" i="1" dirty="0" smtClean="0">
                            <a:solidFill>
                              <a:srgbClr val="00B050"/>
                            </a:solidFill>
                            <a:latin typeface="Cambria Math" panose="02040503050406030204" pitchFamily="18" charset="0"/>
                          </a:rPr>
                          <m:t>|</m:t>
                        </m:r>
                      </m:sub>
                    </m:sSub>
                  </m:oMath>
                </a14:m>
                <a:r>
                  <a:rPr lang="zh-CN" altLang="en-US" dirty="0">
                    <a:solidFill>
                      <a:srgbClr val="00B050"/>
                    </a:solidFill>
                  </a:rPr>
                  <a:t> </a:t>
                </a:r>
                <a:r>
                  <a:rPr lang="en-US" altLang="zh-CN" dirty="0">
                    <a:solidFill>
                      <a:srgbClr val="00B050"/>
                    </a:solidFill>
                  </a:rPr>
                  <a:t>by</a:t>
                </a:r>
                <a:r>
                  <a:rPr lang="zh-CN" altLang="en-US" dirty="0">
                    <a:solidFill>
                      <a:srgbClr val="00B050"/>
                    </a:solidFill>
                  </a:rPr>
                  <a:t> </a:t>
                </a:r>
                <a:r>
                  <a:rPr lang="en-US" altLang="zh-CN" dirty="0">
                    <a:solidFill>
                      <a:srgbClr val="00B050"/>
                    </a:solidFill>
                  </a:rPr>
                  <a:t>bay-of-words</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i="1" dirty="0" smtClean="0">
                              <a:latin typeface="Cambria Math" panose="02040503050406030204" pitchFamily="18" charset="0"/>
                            </a:rPr>
                          </m:ctrlPr>
                        </m:sSubPr>
                        <m:e>
                          <m:r>
                            <a:rPr lang="en-US" altLang="zh-CN" i="1" dirty="0" smtClean="0">
                              <a:latin typeface="Cambria Math" panose="02040503050406030204" pitchFamily="18" charset="0"/>
                            </a:rPr>
                            <m:t>𝑐</m:t>
                          </m:r>
                        </m:e>
                        <m:sub>
                          <m:r>
                            <a:rPr lang="en-US" altLang="zh-CN" i="1" dirty="0" smtClean="0">
                              <a:latin typeface="Cambria Math" panose="02040503050406030204" pitchFamily="18" charset="0"/>
                            </a:rPr>
                            <m:t>𝑀𝐴𝑃</m:t>
                          </m:r>
                        </m:sub>
                      </m:sSub>
                      <m:r>
                        <a:rPr lang="en-US" altLang="zh-CN" i="1" dirty="0" smtClean="0">
                          <a:latin typeface="Cambria Math" panose="02040503050406030204" pitchFamily="18" charset="0"/>
                        </a:rPr>
                        <m:t>=</m:t>
                      </m:r>
                      <m:func>
                        <m:funcPr>
                          <m:ctrlPr>
                            <a:rPr lang="zh-CN" altLang="en-US" i="1" dirty="0">
                              <a:latin typeface="Cambria Math" panose="02040503050406030204" pitchFamily="18" charset="0"/>
                            </a:rPr>
                          </m:ctrlPr>
                        </m:funcPr>
                        <m:fName>
                          <m:r>
                            <m:rPr>
                              <m:sty m:val="p"/>
                            </m:rPr>
                            <a:rPr lang="en-US" altLang="zh-CN" dirty="0">
                              <a:latin typeface="Cambria Math" panose="02040503050406030204" pitchFamily="18" charset="0"/>
                            </a:rPr>
                            <m:t>arg</m:t>
                          </m:r>
                        </m:fName>
                        <m:e>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max</m:t>
                                  </m:r>
                                </m:e>
                                <m:lim>
                                  <m:r>
                                    <a:rPr lang="en-US" altLang="zh-CN" i="1" dirty="0">
                                      <a:latin typeface="Cambria Math" panose="02040503050406030204" pitchFamily="18" charset="0"/>
                                    </a:rPr>
                                    <m:t>𝑐</m:t>
                                  </m:r>
                                  <m:r>
                                    <a:rPr lang="en-US" altLang="zh-CN" i="1" dirty="0">
                                      <a:latin typeface="Cambria Math" panose="02040503050406030204" pitchFamily="18" charset="0"/>
                                    </a:rPr>
                                    <m:t>∈</m:t>
                                  </m:r>
                                  <m:r>
                                    <a:rPr lang="en-US" altLang="zh-CN" i="1" dirty="0">
                                      <a:latin typeface="Cambria Math" panose="02040503050406030204" pitchFamily="18" charset="0"/>
                                    </a:rPr>
                                    <m:t>𝐶</m:t>
                                  </m:r>
                                </m:lim>
                              </m:limLow>
                            </m:fName>
                            <m:e>
                              <m:r>
                                <a:rPr lang="en-US" altLang="zh-CN" i="1" dirty="0">
                                  <a:latin typeface="Cambria Math" panose="02040503050406030204" pitchFamily="18" charset="0"/>
                                </a:rPr>
                                <m:t>𝑃</m:t>
                              </m:r>
                              <m:d>
                                <m:dPr>
                                  <m:ctrlPr>
                                    <a:rPr lang="en-US" altLang="zh-CN" i="1" dirty="0">
                                      <a:latin typeface="Cambria Math" panose="02040503050406030204" pitchFamily="18" charset="0"/>
                                    </a:rPr>
                                  </m:ctrlPr>
                                </m:dPr>
                                <m:e>
                                  <m:r>
                                    <a:rPr lang="en-US" altLang="zh-CN" i="1" dirty="0" smtClean="0">
                                      <a:solidFill>
                                        <a:srgbClr val="00B050"/>
                                      </a:solidFill>
                                      <a:latin typeface="Cambria Math" panose="02040503050406030204" pitchFamily="18" charset="0"/>
                                    </a:rPr>
                                    <m:t>𝑑</m:t>
                                  </m:r>
                                  <m:r>
                                    <a:rPr lang="en-US" altLang="zh-CN" i="1" dirty="0" smtClean="0">
                                      <a:solidFill>
                                        <a:srgbClr val="00B050"/>
                                      </a:solidFill>
                                      <a:latin typeface="Cambria Math" panose="02040503050406030204" pitchFamily="18" charset="0"/>
                                    </a:rPr>
                                    <m:t>=</m:t>
                                  </m:r>
                                  <m:sSub>
                                    <m:sSubPr>
                                      <m:ctrlPr>
                                        <a:rPr lang="en-US" altLang="zh-CN" i="1" dirty="0">
                                          <a:solidFill>
                                            <a:srgbClr val="00B050"/>
                                          </a:solidFill>
                                          <a:latin typeface="Cambria Math" panose="02040503050406030204" pitchFamily="18" charset="0"/>
                                        </a:rPr>
                                      </m:ctrlPr>
                                    </m:sSubPr>
                                    <m:e>
                                      <m:r>
                                        <a:rPr lang="en-US" altLang="zh-CN" b="0" i="1" dirty="0" smtClean="0">
                                          <a:solidFill>
                                            <a:srgbClr val="00B050"/>
                                          </a:solidFill>
                                          <a:latin typeface="Cambria Math" panose="02040503050406030204" pitchFamily="18" charset="0"/>
                                        </a:rPr>
                                        <m:t>𝑣</m:t>
                                      </m:r>
                                    </m:e>
                                    <m:sub>
                                      <m:r>
                                        <a:rPr lang="en-US" altLang="zh-CN" i="1" dirty="0">
                                          <a:solidFill>
                                            <a:srgbClr val="00B050"/>
                                          </a:solidFill>
                                          <a:latin typeface="Cambria Math" panose="02040503050406030204" pitchFamily="18" charset="0"/>
                                        </a:rPr>
                                        <m:t>1</m:t>
                                      </m:r>
                                    </m:sub>
                                  </m:sSub>
                                  <m:r>
                                    <a:rPr lang="en-US" altLang="zh-CN" i="1" dirty="0">
                                      <a:solidFill>
                                        <a:srgbClr val="00B050"/>
                                      </a:solidFill>
                                      <a:latin typeface="Cambria Math" panose="02040503050406030204" pitchFamily="18" charset="0"/>
                                    </a:rPr>
                                    <m:t>,</m:t>
                                  </m:r>
                                  <m:sSub>
                                    <m:sSubPr>
                                      <m:ctrlPr>
                                        <a:rPr lang="en-US" altLang="zh-CN" i="1" dirty="0">
                                          <a:solidFill>
                                            <a:srgbClr val="00B050"/>
                                          </a:solidFill>
                                          <a:latin typeface="Cambria Math" panose="02040503050406030204" pitchFamily="18" charset="0"/>
                                        </a:rPr>
                                      </m:ctrlPr>
                                    </m:sSubPr>
                                    <m:e>
                                      <m:r>
                                        <a:rPr lang="en-US" altLang="zh-CN" b="0" i="1" dirty="0" smtClean="0">
                                          <a:solidFill>
                                            <a:srgbClr val="00B050"/>
                                          </a:solidFill>
                                          <a:latin typeface="Cambria Math" panose="02040503050406030204" pitchFamily="18" charset="0"/>
                                        </a:rPr>
                                        <m:t>𝑣</m:t>
                                      </m:r>
                                    </m:e>
                                    <m:sub>
                                      <m:r>
                                        <a:rPr lang="en-US" altLang="zh-CN" i="1" dirty="0">
                                          <a:solidFill>
                                            <a:srgbClr val="00B050"/>
                                          </a:solidFill>
                                          <a:latin typeface="Cambria Math" panose="02040503050406030204" pitchFamily="18" charset="0"/>
                                        </a:rPr>
                                        <m:t>2</m:t>
                                      </m:r>
                                    </m:sub>
                                  </m:sSub>
                                  <m:r>
                                    <a:rPr lang="en-US" altLang="zh-CN" i="1" dirty="0">
                                      <a:solidFill>
                                        <a:srgbClr val="00B050"/>
                                      </a:solidFill>
                                      <a:latin typeface="Cambria Math" panose="02040503050406030204" pitchFamily="18" charset="0"/>
                                    </a:rPr>
                                    <m:t>,…,</m:t>
                                  </m:r>
                                  <m:r>
                                    <a:rPr lang="zh-CN" altLang="en-US" i="1" dirty="0">
                                      <a:solidFill>
                                        <a:srgbClr val="00B050"/>
                                      </a:solidFill>
                                      <a:latin typeface="Cambria Math" panose="02040503050406030204" pitchFamily="18" charset="0"/>
                                    </a:rPr>
                                    <m:t> </m:t>
                                  </m:r>
                                  <m:sSub>
                                    <m:sSubPr>
                                      <m:ctrlPr>
                                        <a:rPr lang="en-US" altLang="zh-CN" i="1" dirty="0">
                                          <a:solidFill>
                                            <a:srgbClr val="00B050"/>
                                          </a:solidFill>
                                          <a:latin typeface="Cambria Math" panose="02040503050406030204" pitchFamily="18" charset="0"/>
                                        </a:rPr>
                                      </m:ctrlPr>
                                    </m:sSubPr>
                                    <m:e>
                                      <m:r>
                                        <a:rPr lang="en-US" altLang="zh-CN" b="0" i="1" dirty="0" smtClean="0">
                                          <a:solidFill>
                                            <a:srgbClr val="00B050"/>
                                          </a:solidFill>
                                          <a:latin typeface="Cambria Math" panose="02040503050406030204" pitchFamily="18" charset="0"/>
                                        </a:rPr>
                                        <m:t>𝑣</m:t>
                                      </m:r>
                                    </m:e>
                                    <m:sub>
                                      <m:r>
                                        <a:rPr lang="en-US" altLang="zh-CN" b="0" i="1" dirty="0" smtClean="0">
                                          <a:solidFill>
                                            <a:srgbClr val="00B050"/>
                                          </a:solidFill>
                                          <a:latin typeface="Cambria Math" panose="02040503050406030204" pitchFamily="18" charset="0"/>
                                        </a:rPr>
                                        <m:t>|</m:t>
                                      </m:r>
                                      <m:r>
                                        <a:rPr lang="en-US" altLang="zh-CN" b="0" i="1" dirty="0" smtClean="0">
                                          <a:solidFill>
                                            <a:srgbClr val="00B050"/>
                                          </a:solidFill>
                                          <a:latin typeface="Cambria Math" panose="02040503050406030204" pitchFamily="18" charset="0"/>
                                        </a:rPr>
                                        <m:t>𝑉</m:t>
                                      </m:r>
                                      <m:r>
                                        <a:rPr lang="en-US" altLang="zh-CN" b="0" i="1" dirty="0" smtClean="0">
                                          <a:solidFill>
                                            <a:srgbClr val="00B050"/>
                                          </a:solidFill>
                                          <a:latin typeface="Cambria Math" panose="02040503050406030204" pitchFamily="18" charset="0"/>
                                        </a:rPr>
                                        <m:t>|</m:t>
                                      </m:r>
                                    </m:sub>
                                  </m:sSub>
                                  <m:r>
                                    <a:rPr lang="en-US" altLang="zh-CN" i="1" dirty="0">
                                      <a:latin typeface="Cambria Math" panose="02040503050406030204" pitchFamily="18" charset="0"/>
                                    </a:rPr>
                                    <m:t>|</m:t>
                                  </m:r>
                                  <m:r>
                                    <a:rPr lang="en-US" altLang="zh-CN" i="1" dirty="0">
                                      <a:latin typeface="Cambria Math" panose="02040503050406030204" pitchFamily="18" charset="0"/>
                                    </a:rPr>
                                    <m:t>𝑐</m:t>
                                  </m:r>
                                </m:e>
                              </m:d>
                              <m:r>
                                <a:rPr lang="en-US" altLang="zh-CN" i="1" dirty="0">
                                  <a:latin typeface="Cambria Math" panose="02040503050406030204" pitchFamily="18" charset="0"/>
                                </a:rPr>
                                <m:t>⋅</m:t>
                              </m:r>
                              <m:r>
                                <a:rPr lang="en-US" altLang="zh-CN" i="1" dirty="0">
                                  <a:latin typeface="Cambria Math" panose="02040503050406030204" pitchFamily="18" charset="0"/>
                                </a:rPr>
                                <m:t>𝑃</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𝑐</m:t>
                                  </m:r>
                                </m:e>
                              </m:d>
                            </m:e>
                          </m:func>
                        </m:e>
                      </m:func>
                    </m:oMath>
                  </m:oMathPara>
                </a14:m>
                <a:endParaRPr lang="zh-CN" altLang="en-US" dirty="0"/>
              </a:p>
            </p:txBody>
          </p:sp>
        </mc:Choice>
        <mc:Fallback xmlns="">
          <p:sp>
            <p:nvSpPr>
              <p:cNvPr id="5" name="Content Placeholder 2">
                <a:extLst>
                  <a:ext uri="{FF2B5EF4-FFF2-40B4-BE49-F238E27FC236}">
                    <a16:creationId xmlns:a16="http://schemas.microsoft.com/office/drawing/2014/main" id="{817B5781-6495-CD81-AB67-C6482CA1FF27}"/>
                  </a:ext>
                </a:extLst>
              </p:cNvPr>
              <p:cNvSpPr txBox="1">
                <a:spLocks noRot="1" noChangeAspect="1" noMove="1" noResize="1" noEditPoints="1" noAdjustHandles="1" noChangeArrowheads="1" noChangeShapeType="1" noTextEdit="1"/>
              </p:cNvSpPr>
              <p:nvPr/>
            </p:nvSpPr>
            <p:spPr>
              <a:xfrm>
                <a:off x="517525" y="5200420"/>
                <a:ext cx="10856719" cy="1426611"/>
              </a:xfrm>
              <a:prstGeom prst="rect">
                <a:avLst/>
              </a:prstGeom>
              <a:blipFill>
                <a:blip r:embed="rId4"/>
                <a:stretch>
                  <a:fillRect l="-935" t="-5310"/>
                </a:stretch>
              </a:blipFill>
            </p:spPr>
            <p:txBody>
              <a:bodyPr/>
              <a:lstStyle/>
              <a:p>
                <a:r>
                  <a:rPr lang="en-CN">
                    <a:noFill/>
                  </a:rPr>
                  <a:t> </a:t>
                </a:r>
              </a:p>
            </p:txBody>
          </p:sp>
        </mc:Fallback>
      </mc:AlternateContent>
    </p:spTree>
    <p:extLst>
      <p:ext uri="{BB962C8B-B14F-4D97-AF65-F5344CB8AC3E}">
        <p14:creationId xmlns:p14="http://schemas.microsoft.com/office/powerpoint/2010/main" val="2375106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E3D593-5E4D-3D4A-AD3D-4289ABF06352}"/>
              </a:ext>
            </a:extLst>
          </p:cNvPr>
          <p:cNvSpPr>
            <a:spLocks noGrp="1"/>
          </p:cNvSpPr>
          <p:nvPr>
            <p:ph type="title"/>
          </p:nvPr>
        </p:nvSpPr>
        <p:spPr/>
        <p:txBody>
          <a:bodyPr/>
          <a:lstStyle/>
          <a:p>
            <a:r>
              <a:rPr lang="en-US" altLang="zh-CN" b="1" dirty="0"/>
              <a:t>NB</a:t>
            </a:r>
            <a:r>
              <a:rPr lang="en-US" b="1" dirty="0"/>
              <a:t> classifier</a:t>
            </a:r>
            <a:r>
              <a:rPr lang="zh-CN" altLang="en-US" b="1" dirty="0"/>
              <a:t> </a:t>
            </a:r>
            <a:r>
              <a:rPr lang="en-US" altLang="zh-CN" b="1" dirty="0"/>
              <a:t>–</a:t>
            </a:r>
            <a:r>
              <a:rPr lang="zh-CN" altLang="en-US" b="1" dirty="0"/>
              <a:t> </a:t>
            </a:r>
            <a:r>
              <a:rPr lang="en-US" altLang="zh-CN" b="1" dirty="0"/>
              <a:t>Assumptions</a:t>
            </a:r>
            <a:r>
              <a:rPr lang="zh-CN" altLang="en-US" b="1" dirty="0"/>
              <a:t> </a:t>
            </a:r>
            <a:r>
              <a:rPr lang="en-US" altLang="zh-CN" b="1" dirty="0"/>
              <a:t>and</a:t>
            </a:r>
            <a:r>
              <a:rPr lang="zh-CN" altLang="en-US" b="1" dirty="0"/>
              <a:t> </a:t>
            </a:r>
            <a:r>
              <a:rPr lang="en-US" altLang="zh-CN" b="1" dirty="0"/>
              <a:t>final</a:t>
            </a:r>
            <a:r>
              <a:rPr lang="zh-CN" altLang="en-US" b="1" dirty="0"/>
              <a:t> </a:t>
            </a:r>
            <a:r>
              <a:rPr lang="en-US" altLang="zh-CN" b="1" dirty="0"/>
              <a:t>NB</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BB7CC5E-595A-DC40-831D-88B2C0FF65E0}"/>
                  </a:ext>
                </a:extLst>
              </p:cNvPr>
              <p:cNvSpPr>
                <a:spLocks noGrp="1"/>
              </p:cNvSpPr>
              <p:nvPr>
                <p:ph idx="1"/>
              </p:nvPr>
            </p:nvSpPr>
            <p:spPr>
              <a:xfrm>
                <a:off x="517526" y="1108433"/>
                <a:ext cx="5043215" cy="5612035"/>
              </a:xfrm>
            </p:spPr>
            <p:txBody>
              <a:bodyPr>
                <a:noAutofit/>
              </a:bodyPr>
              <a:lstStyle/>
              <a:p>
                <a:pPr>
                  <a:spcAft>
                    <a:spcPts val="600"/>
                  </a:spcAft>
                </a:pPr>
                <a:r>
                  <a:rPr lang="en-US" altLang="zh-CN" sz="2400" dirty="0">
                    <a:solidFill>
                      <a:schemeClr val="tx1"/>
                    </a:solidFill>
                  </a:rPr>
                  <a:t>To</a:t>
                </a:r>
                <a:r>
                  <a:rPr lang="zh-CN" altLang="en-US" sz="2400" dirty="0">
                    <a:solidFill>
                      <a:schemeClr val="tx1"/>
                    </a:solidFill>
                  </a:rPr>
                  <a:t> </a:t>
                </a:r>
                <a:r>
                  <a:rPr lang="en-US" altLang="zh-CN" sz="2400" dirty="0">
                    <a:solidFill>
                      <a:schemeClr val="tx1"/>
                    </a:solidFill>
                  </a:rPr>
                  <a:t>approximate</a:t>
                </a:r>
                <a:r>
                  <a:rPr lang="zh-CN" altLang="en-US" sz="2400" dirty="0">
                    <a:solidFill>
                      <a:schemeClr val="tx1"/>
                    </a:solidFill>
                  </a:rPr>
                  <a:t> </a:t>
                </a:r>
                <a14:m>
                  <m:oMath xmlns:m="http://schemas.openxmlformats.org/officeDocument/2006/math">
                    <m:r>
                      <a:rPr lang="en-US" altLang="zh-CN" sz="2400" i="1" dirty="0" smtClean="0">
                        <a:solidFill>
                          <a:schemeClr val="tx1"/>
                        </a:solidFill>
                        <a:latin typeface="Cambria Math" panose="02040503050406030204" pitchFamily="18" charset="0"/>
                      </a:rPr>
                      <m:t>𝑃</m:t>
                    </m:r>
                    <m:d>
                      <m:dPr>
                        <m:ctrlPr>
                          <a:rPr lang="en-US" altLang="zh-CN" sz="2400" i="1" dirty="0">
                            <a:solidFill>
                              <a:schemeClr val="tx1"/>
                            </a:solidFill>
                            <a:latin typeface="Cambria Math" panose="02040503050406030204" pitchFamily="18" charset="0"/>
                          </a:rPr>
                        </m:ctrlPr>
                      </m:dPr>
                      <m:e>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𝑣</m:t>
                            </m:r>
                          </m:e>
                          <m:sub>
                            <m:r>
                              <a:rPr lang="en-US" altLang="zh-CN" sz="2400" i="1" dirty="0">
                                <a:solidFill>
                                  <a:schemeClr val="tx1"/>
                                </a:solidFill>
                                <a:latin typeface="Cambria Math" panose="02040503050406030204" pitchFamily="18" charset="0"/>
                              </a:rPr>
                              <m:t>1</m:t>
                            </m:r>
                          </m:sub>
                        </m:sSub>
                        <m:r>
                          <a:rPr lang="en-US" altLang="zh-CN" sz="2400" i="1" dirty="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𝑣</m:t>
                            </m:r>
                          </m:e>
                          <m:sub>
                            <m:r>
                              <a:rPr lang="en-US" altLang="zh-CN" sz="2400" b="0" i="1" dirty="0" smtClean="0">
                                <a:solidFill>
                                  <a:schemeClr val="tx1"/>
                                </a:solidFill>
                                <a:latin typeface="Cambria Math" panose="02040503050406030204" pitchFamily="18" charset="0"/>
                              </a:rPr>
                              <m:t>2</m:t>
                            </m:r>
                          </m:sub>
                        </m:sSub>
                        <m:r>
                          <a:rPr lang="en-US" altLang="zh-CN" sz="2400" i="1" dirty="0">
                            <a:solidFill>
                              <a:schemeClr val="tx1"/>
                            </a:solidFill>
                            <a:latin typeface="Cambria Math" panose="02040503050406030204" pitchFamily="18" charset="0"/>
                          </a:rPr>
                          <m:t>,…,</m:t>
                        </m:r>
                        <m:r>
                          <a:rPr lang="zh-CN" altLang="en-US" sz="2400" i="1" dirty="0">
                            <a:solidFill>
                              <a:schemeClr val="tx1"/>
                            </a:solidFill>
                            <a:latin typeface="Cambria Math" panose="02040503050406030204" pitchFamily="18" charset="0"/>
                          </a:rPr>
                          <m:t> </m:t>
                        </m:r>
                        <m:sSub>
                          <m:sSubPr>
                            <m:ctrlPr>
                              <a:rPr lang="en-US" altLang="zh-CN" sz="2400" i="1" dirty="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𝑣</m:t>
                            </m:r>
                          </m:e>
                          <m:sub>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𝑉</m:t>
                            </m:r>
                            <m:r>
                              <a:rPr lang="en-US" altLang="zh-CN" sz="2400" b="0" i="1" dirty="0" smtClean="0">
                                <a:solidFill>
                                  <a:schemeClr val="tx1"/>
                                </a:solidFill>
                                <a:latin typeface="Cambria Math" panose="02040503050406030204" pitchFamily="18" charset="0"/>
                              </a:rPr>
                              <m:t>|</m:t>
                            </m:r>
                          </m:sub>
                        </m:sSub>
                        <m:r>
                          <a:rPr lang="en-US" altLang="zh-CN" sz="2400" i="1" dirty="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𝑐</m:t>
                        </m:r>
                      </m:e>
                    </m:d>
                  </m:oMath>
                </a14:m>
                <a:r>
                  <a:rPr lang="en-US" altLang="zh-CN" sz="2400" dirty="0">
                    <a:solidFill>
                      <a:schemeClr val="tx1"/>
                    </a:solidFill>
                  </a:rPr>
                  <a:t>,</a:t>
                </a:r>
                <a:r>
                  <a:rPr lang="zh-CN" altLang="en-US" sz="2400" dirty="0">
                    <a:solidFill>
                      <a:schemeClr val="tx1"/>
                    </a:solidFill>
                  </a:rPr>
                  <a:t> </a:t>
                </a:r>
                <a:r>
                  <a:rPr lang="en-US" altLang="zh-CN" sz="2400" dirty="0">
                    <a:solidFill>
                      <a:schemeClr val="tx1"/>
                    </a:solidFill>
                  </a:rPr>
                  <a:t>we</a:t>
                </a:r>
                <a:r>
                  <a:rPr lang="zh-CN" altLang="en-US" sz="2400" dirty="0">
                    <a:solidFill>
                      <a:schemeClr val="tx1"/>
                    </a:solidFill>
                  </a:rPr>
                  <a:t> </a:t>
                </a:r>
                <a:r>
                  <a:rPr lang="en-US" altLang="zh-CN" sz="2400" dirty="0">
                    <a:solidFill>
                      <a:schemeClr val="tx1"/>
                    </a:solidFill>
                  </a:rPr>
                  <a:t>have</a:t>
                </a:r>
                <a:r>
                  <a:rPr lang="zh-CN" altLang="en-US" sz="2400" dirty="0">
                    <a:solidFill>
                      <a:schemeClr val="tx1"/>
                    </a:solidFill>
                  </a:rPr>
                  <a:t> </a:t>
                </a:r>
                <a:r>
                  <a:rPr lang="en-US" altLang="zh-CN" sz="2400" dirty="0">
                    <a:solidFill>
                      <a:schemeClr val="tx1"/>
                    </a:solidFill>
                  </a:rPr>
                  <a:t>two</a:t>
                </a:r>
                <a:r>
                  <a:rPr lang="zh-CN" altLang="en-US" sz="2400" dirty="0">
                    <a:solidFill>
                      <a:schemeClr val="tx1"/>
                    </a:solidFill>
                  </a:rPr>
                  <a:t> </a:t>
                </a:r>
                <a:r>
                  <a:rPr lang="en-US" altLang="zh-CN" sz="2400" dirty="0">
                    <a:solidFill>
                      <a:schemeClr val="tx1"/>
                    </a:solidFill>
                  </a:rPr>
                  <a:t>assumptions</a:t>
                </a:r>
                <a:endParaRPr lang="en-CN" sz="2400" dirty="0">
                  <a:solidFill>
                    <a:schemeClr val="tx1"/>
                  </a:solidFill>
                </a:endParaRPr>
              </a:p>
              <a:p>
                <a:pPr lvl="1">
                  <a:spcAft>
                    <a:spcPts val="600"/>
                  </a:spcAft>
                </a:pPr>
                <a:r>
                  <a:rPr lang="en-US" sz="2000" dirty="0">
                    <a:solidFill>
                      <a:schemeClr val="tx1"/>
                    </a:solidFill>
                    <a:sym typeface="Symbol" charset="2"/>
                  </a:rPr>
                  <a:t>Assume position</a:t>
                </a:r>
                <a:r>
                  <a:rPr lang="en-US" altLang="zh-CN" sz="2000" dirty="0">
                    <a:solidFill>
                      <a:schemeClr val="tx1"/>
                    </a:solidFill>
                    <a:sym typeface="Symbol" charset="2"/>
                  </a:rPr>
                  <a:t>s</a:t>
                </a:r>
                <a:r>
                  <a:rPr lang="zh-CN" altLang="en-US" sz="2000" dirty="0">
                    <a:solidFill>
                      <a:schemeClr val="tx1"/>
                    </a:solidFill>
                    <a:sym typeface="Symbol" charset="2"/>
                  </a:rPr>
                  <a:t> </a:t>
                </a:r>
                <a:r>
                  <a:rPr lang="en-US" altLang="zh-CN" sz="2000" dirty="0">
                    <a:solidFill>
                      <a:schemeClr val="tx1"/>
                    </a:solidFill>
                    <a:sym typeface="Symbol" charset="2"/>
                  </a:rPr>
                  <a:t>of</a:t>
                </a:r>
                <a:r>
                  <a:rPr lang="zh-CN" altLang="en-US" sz="2000" dirty="0">
                    <a:solidFill>
                      <a:schemeClr val="tx1"/>
                    </a:solidFill>
                    <a:sym typeface="Symbol" charset="2"/>
                  </a:rPr>
                  <a:t> </a:t>
                </a:r>
                <a:r>
                  <a:rPr lang="en-US" altLang="zh-CN" sz="2000" dirty="0">
                    <a:solidFill>
                      <a:schemeClr val="tx1"/>
                    </a:solidFill>
                    <a:sym typeface="Symbol" charset="2"/>
                  </a:rPr>
                  <a:t>words</a:t>
                </a:r>
                <a:r>
                  <a:rPr lang="en-US" sz="2000" dirty="0">
                    <a:solidFill>
                      <a:schemeClr val="tx1"/>
                    </a:solidFill>
                    <a:sym typeface="Symbol" charset="2"/>
                  </a:rPr>
                  <a:t> do</a:t>
                </a:r>
                <a:r>
                  <a:rPr lang="zh-CN" altLang="en-US" sz="2000" dirty="0">
                    <a:solidFill>
                      <a:schemeClr val="tx1"/>
                    </a:solidFill>
                    <a:sym typeface="Symbol" charset="2"/>
                  </a:rPr>
                  <a:t> </a:t>
                </a:r>
                <a:r>
                  <a:rPr lang="en-US" sz="2000" dirty="0">
                    <a:solidFill>
                      <a:schemeClr val="tx1"/>
                    </a:solidFill>
                    <a:sym typeface="Symbol" charset="2"/>
                  </a:rPr>
                  <a:t>n</a:t>
                </a:r>
                <a:r>
                  <a:rPr lang="en-US" altLang="zh-CN" sz="2000" dirty="0">
                    <a:solidFill>
                      <a:schemeClr val="tx1"/>
                    </a:solidFill>
                    <a:sym typeface="Symbol" charset="2"/>
                  </a:rPr>
                  <a:t>o</a:t>
                </a:r>
                <a:r>
                  <a:rPr lang="en-US" sz="2000" dirty="0">
                    <a:solidFill>
                      <a:schemeClr val="tx1"/>
                    </a:solidFill>
                    <a:sym typeface="Symbol" charset="2"/>
                  </a:rPr>
                  <a:t>t matter</a:t>
                </a:r>
              </a:p>
              <a:p>
                <a:pPr lvl="1">
                  <a:spcAft>
                    <a:spcPts val="600"/>
                  </a:spcAft>
                </a:pPr>
                <a:r>
                  <a:rPr lang="en-US" sz="2000" dirty="0">
                    <a:solidFill>
                      <a:schemeClr val="tx1"/>
                    </a:solidFill>
                    <a:sym typeface="Symbol" charset="2"/>
                  </a:rPr>
                  <a:t>Assume the feature</a:t>
                </a:r>
                <a:r>
                  <a:rPr lang="en-US" altLang="zh-CN" sz="2000" dirty="0">
                    <a:solidFill>
                      <a:schemeClr val="tx1"/>
                    </a:solidFill>
                    <a:sym typeface="Symbol" charset="2"/>
                  </a:rPr>
                  <a:t>s</a:t>
                </a:r>
                <a:r>
                  <a:rPr lang="zh-CN" altLang="en-US" sz="2000" dirty="0">
                    <a:solidFill>
                      <a:schemeClr val="tx1"/>
                    </a:solidFill>
                    <a:sym typeface="Symbol" charset="2"/>
                  </a:rPr>
                  <a:t> </a:t>
                </a:r>
                <a14:m>
                  <m:oMath xmlns:m="http://schemas.openxmlformats.org/officeDocument/2006/math">
                    <m:sSub>
                      <m:sSubPr>
                        <m:ctrlPr>
                          <a:rPr lang="en-US" sz="2000" b="0" i="1" smtClean="0">
                            <a:solidFill>
                              <a:schemeClr val="tx1"/>
                            </a:solidFill>
                            <a:latin typeface="Cambria Math" panose="02040503050406030204" pitchFamily="18" charset="0"/>
                            <a:sym typeface="Symbol" charset="2"/>
                          </a:rPr>
                        </m:ctrlPr>
                      </m:sSubPr>
                      <m:e>
                        <m:r>
                          <a:rPr lang="en-US" altLang="zh-CN" sz="2000" b="0" i="1" smtClean="0">
                            <a:solidFill>
                              <a:schemeClr val="tx1"/>
                            </a:solidFill>
                            <a:latin typeface="Cambria Math" panose="02040503050406030204" pitchFamily="18" charset="0"/>
                            <a:sym typeface="Symbol" charset="2"/>
                          </a:rPr>
                          <m:t>𝑣</m:t>
                        </m:r>
                      </m:e>
                      <m:sub>
                        <m:r>
                          <a:rPr lang="en-US" sz="2000" b="0" i="1" smtClean="0">
                            <a:solidFill>
                              <a:schemeClr val="tx1"/>
                            </a:solidFill>
                            <a:latin typeface="Cambria Math" panose="02040503050406030204" pitchFamily="18" charset="0"/>
                            <a:sym typeface="Symbol" charset="2"/>
                          </a:rPr>
                          <m:t>𝑖</m:t>
                        </m:r>
                      </m:sub>
                    </m:sSub>
                  </m:oMath>
                </a14:m>
                <a:r>
                  <a:rPr lang="en-US" sz="2000" i="1" dirty="0">
                    <a:solidFill>
                      <a:schemeClr val="tx1"/>
                    </a:solidFill>
                    <a:sym typeface="Symbol" charset="2"/>
                  </a:rPr>
                  <a:t> </a:t>
                </a:r>
                <a:r>
                  <a:rPr lang="en-US" sz="2000" dirty="0">
                    <a:solidFill>
                      <a:schemeClr val="tx1"/>
                    </a:solidFill>
                    <a:sym typeface="Symbol" charset="2"/>
                  </a:rPr>
                  <a:t>are independent given the class </a:t>
                </a:r>
                <a14:m>
                  <m:oMath xmlns:m="http://schemas.openxmlformats.org/officeDocument/2006/math">
                    <m:r>
                      <a:rPr lang="en-US" sz="2000" b="0" i="1" smtClean="0">
                        <a:solidFill>
                          <a:schemeClr val="tx1"/>
                        </a:solidFill>
                        <a:latin typeface="Cambria Math" panose="02040503050406030204" pitchFamily="18" charset="0"/>
                        <a:sym typeface="Symbol" charset="2"/>
                      </a:rPr>
                      <m:t>𝑐</m:t>
                    </m:r>
                  </m:oMath>
                </a14:m>
                <a:endParaRPr lang="en-US" sz="2000" i="1" dirty="0">
                  <a:solidFill>
                    <a:schemeClr val="tx1"/>
                  </a:solidFill>
                  <a:sym typeface="Symbol" charset="2"/>
                </a:endParaRPr>
              </a:p>
              <a:p>
                <a:pPr marL="0" indent="0">
                  <a:spcAft>
                    <a:spcPts val="600"/>
                  </a:spcAft>
                  <a:buNone/>
                </a:pPr>
                <a14:m>
                  <m:oMathPara xmlns:m="http://schemas.openxmlformats.org/officeDocument/2006/math">
                    <m:oMathParaPr>
                      <m:jc m:val="centerGroup"/>
                    </m:oMathParaPr>
                    <m:oMath xmlns:m="http://schemas.openxmlformats.org/officeDocument/2006/math">
                      <m:r>
                        <a:rPr lang="en-US" altLang="zh-CN" sz="2400" i="1" dirty="0" smtClean="0">
                          <a:solidFill>
                            <a:schemeClr val="tx1"/>
                          </a:solidFill>
                          <a:latin typeface="Cambria Math" panose="02040503050406030204" pitchFamily="18" charset="0"/>
                        </a:rPr>
                        <m:t>𝑃</m:t>
                      </m:r>
                      <m:d>
                        <m:dPr>
                          <m:ctrlPr>
                            <a:rPr lang="en-US" altLang="zh-CN" sz="2400" i="1" dirty="0">
                              <a:solidFill>
                                <a:schemeClr val="tx1"/>
                              </a:solidFill>
                              <a:latin typeface="Cambria Math" panose="02040503050406030204" pitchFamily="18" charset="0"/>
                            </a:rPr>
                          </m:ctrlPr>
                        </m:dPr>
                        <m:e>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𝑣</m:t>
                              </m:r>
                            </m:e>
                            <m:sub>
                              <m:r>
                                <a:rPr lang="en-US" altLang="zh-CN" sz="2400" i="1" dirty="0">
                                  <a:solidFill>
                                    <a:schemeClr val="tx1"/>
                                  </a:solidFill>
                                  <a:latin typeface="Cambria Math" panose="02040503050406030204" pitchFamily="18" charset="0"/>
                                </a:rPr>
                                <m:t>1</m:t>
                              </m:r>
                            </m:sub>
                          </m:sSub>
                          <m:r>
                            <a:rPr lang="en-US" altLang="zh-CN" sz="2400" i="1" dirty="0">
                              <a:solidFill>
                                <a:schemeClr val="tx1"/>
                              </a:solidFill>
                              <a:latin typeface="Cambria Math" panose="02040503050406030204" pitchFamily="18" charset="0"/>
                            </a:rPr>
                            <m:t>,</m:t>
                          </m:r>
                          <m:sSub>
                            <m:sSubPr>
                              <m:ctrlPr>
                                <a:rPr lang="en-US" altLang="zh-CN" sz="2400" i="1" dirty="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𝑣</m:t>
                              </m:r>
                            </m:e>
                            <m:sub>
                              <m:r>
                                <a:rPr lang="en-US" altLang="zh-CN" sz="2400" i="1" dirty="0" smtClean="0">
                                  <a:solidFill>
                                    <a:schemeClr val="tx1"/>
                                  </a:solidFill>
                                  <a:latin typeface="Cambria Math" panose="02040503050406030204" pitchFamily="18" charset="0"/>
                                </a:rPr>
                                <m:t>2</m:t>
                              </m:r>
                            </m:sub>
                          </m:sSub>
                          <m:r>
                            <a:rPr lang="en-US" altLang="zh-CN" sz="2400" i="1" dirty="0">
                              <a:solidFill>
                                <a:schemeClr val="tx1"/>
                              </a:solidFill>
                              <a:latin typeface="Cambria Math" panose="02040503050406030204" pitchFamily="18" charset="0"/>
                            </a:rPr>
                            <m:t>,…,</m:t>
                          </m:r>
                          <m:r>
                            <a:rPr lang="zh-CN" altLang="en-US" sz="2400" i="1" dirty="0">
                              <a:solidFill>
                                <a:schemeClr val="tx1"/>
                              </a:solidFill>
                              <a:latin typeface="Cambria Math" panose="02040503050406030204" pitchFamily="18" charset="0"/>
                            </a:rPr>
                            <m:t> </m:t>
                          </m:r>
                          <m:sSub>
                            <m:sSubPr>
                              <m:ctrlPr>
                                <a:rPr lang="en-US" altLang="zh-CN" sz="2400" i="1" dirty="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𝑣</m:t>
                              </m:r>
                            </m:e>
                            <m:sub>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𝑉</m:t>
                              </m:r>
                              <m:r>
                                <a:rPr lang="en-US" altLang="zh-CN" sz="2400" b="0" i="1" dirty="0" smtClean="0">
                                  <a:solidFill>
                                    <a:schemeClr val="tx1"/>
                                  </a:solidFill>
                                  <a:latin typeface="Cambria Math" panose="02040503050406030204" pitchFamily="18" charset="0"/>
                                </a:rPr>
                                <m:t>|</m:t>
                              </m:r>
                            </m:sub>
                          </m:sSub>
                          <m:r>
                            <a:rPr lang="en-US" altLang="zh-CN" sz="2400" i="1" dirty="0">
                              <a:solidFill>
                                <a:schemeClr val="tx1"/>
                              </a:solidFill>
                              <a:latin typeface="Cambria Math" panose="02040503050406030204" pitchFamily="18" charset="0"/>
                            </a:rPr>
                            <m:t>|</m:t>
                          </m:r>
                          <m:r>
                            <a:rPr lang="en-US" altLang="zh-CN" sz="2400" i="1" dirty="0">
                              <a:solidFill>
                                <a:schemeClr val="tx1"/>
                              </a:solidFill>
                              <a:latin typeface="Cambria Math" panose="02040503050406030204" pitchFamily="18" charset="0"/>
                            </a:rPr>
                            <m:t>𝑐</m:t>
                          </m:r>
                        </m:e>
                      </m:d>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𝑃</m:t>
                      </m:r>
                      <m:d>
                        <m:dPr>
                          <m:ctrlPr>
                            <a:rPr lang="en-US" altLang="zh-CN" sz="2400" b="0" i="1" dirty="0" smtClean="0">
                              <a:solidFill>
                                <a:schemeClr val="tx1"/>
                              </a:solidFill>
                              <a:latin typeface="Cambria Math" panose="02040503050406030204" pitchFamily="18" charset="0"/>
                            </a:rPr>
                          </m:ctrlPr>
                        </m:dPr>
                        <m:e>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𝑣</m:t>
                              </m:r>
                            </m:e>
                            <m:sub>
                              <m:r>
                                <a:rPr lang="en-US" altLang="zh-CN" sz="2400" b="0" i="1" dirty="0" smtClean="0">
                                  <a:solidFill>
                                    <a:schemeClr val="tx1"/>
                                  </a:solidFill>
                                  <a:latin typeface="Cambria Math" panose="02040503050406030204" pitchFamily="18" charset="0"/>
                                </a:rPr>
                                <m:t>1</m:t>
                              </m:r>
                            </m:sub>
                          </m:sSub>
                        </m:e>
                        <m:e>
                          <m:r>
                            <a:rPr lang="en-US" altLang="zh-CN" sz="2400" b="0" i="1" dirty="0" smtClean="0">
                              <a:solidFill>
                                <a:schemeClr val="tx1"/>
                              </a:solidFill>
                              <a:latin typeface="Cambria Math" panose="02040503050406030204" pitchFamily="18" charset="0"/>
                            </a:rPr>
                            <m:t>𝑐</m:t>
                          </m:r>
                        </m:e>
                      </m:d>
                      <m:r>
                        <a:rPr lang="en-US" altLang="zh-CN" sz="2400" b="0" i="1" dirty="0" smtClean="0">
                          <a:solidFill>
                            <a:schemeClr val="tx1"/>
                          </a:solidFill>
                          <a:latin typeface="Cambria Math" panose="02040503050406030204" pitchFamily="18" charset="0"/>
                        </a:rPr>
                        <m:t>𝑃</m:t>
                      </m:r>
                      <m:d>
                        <m:dPr>
                          <m:ctrlPr>
                            <a:rPr lang="en-US" altLang="zh-CN" sz="2400" b="0" i="1" dirty="0" smtClean="0">
                              <a:solidFill>
                                <a:schemeClr val="tx1"/>
                              </a:solidFill>
                              <a:latin typeface="Cambria Math" panose="02040503050406030204" pitchFamily="18" charset="0"/>
                            </a:rPr>
                          </m:ctrlPr>
                        </m:dPr>
                        <m:e>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𝑣</m:t>
                              </m:r>
                            </m:e>
                            <m:sub>
                              <m:r>
                                <a:rPr lang="en-US" altLang="zh-CN" sz="2400" b="0" i="1" dirty="0" smtClean="0">
                                  <a:solidFill>
                                    <a:schemeClr val="tx1"/>
                                  </a:solidFill>
                                  <a:latin typeface="Cambria Math" panose="02040503050406030204" pitchFamily="18" charset="0"/>
                                </a:rPr>
                                <m:t>2</m:t>
                              </m:r>
                            </m:sub>
                          </m:sSub>
                        </m:e>
                        <m:e>
                          <m:r>
                            <a:rPr lang="en-US" altLang="zh-CN" sz="2400" b="0" i="1" dirty="0" smtClean="0">
                              <a:solidFill>
                                <a:schemeClr val="tx1"/>
                              </a:solidFill>
                              <a:latin typeface="Cambria Math" panose="02040503050406030204" pitchFamily="18" charset="0"/>
                            </a:rPr>
                            <m:t>𝑐</m:t>
                          </m:r>
                        </m:e>
                      </m:d>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𝑃</m:t>
                      </m:r>
                      <m:r>
                        <a:rPr lang="en-US" altLang="zh-CN" sz="2400" b="0" i="1" dirty="0" smtClean="0">
                          <a:solidFill>
                            <a:schemeClr val="tx1"/>
                          </a:solidFill>
                          <a:latin typeface="Cambria Math" panose="02040503050406030204" pitchFamily="18" charset="0"/>
                        </a:rPr>
                        <m:t>(</m:t>
                      </m:r>
                      <m:sSub>
                        <m:sSubPr>
                          <m:ctrlPr>
                            <a:rPr lang="en-US" altLang="zh-CN" sz="2400" b="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𝑣</m:t>
                          </m:r>
                        </m:e>
                        <m:sub>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𝑉</m:t>
                          </m:r>
                          <m:r>
                            <a:rPr lang="en-US" altLang="zh-CN" sz="2400" b="0" i="1" dirty="0" smtClean="0">
                              <a:solidFill>
                                <a:schemeClr val="tx1"/>
                              </a:solidFill>
                              <a:latin typeface="Cambria Math" panose="02040503050406030204" pitchFamily="18" charset="0"/>
                            </a:rPr>
                            <m:t>|</m:t>
                          </m:r>
                        </m:sub>
                      </m:sSub>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𝑐</m:t>
                      </m:r>
                      <m:r>
                        <a:rPr lang="en-US" altLang="zh-CN" sz="2400" b="0" i="1" dirty="0" smtClean="0">
                          <a:solidFill>
                            <a:schemeClr val="tx1"/>
                          </a:solidFill>
                          <a:latin typeface="Cambria Math" panose="02040503050406030204" pitchFamily="18" charset="0"/>
                        </a:rPr>
                        <m:t>)=</m:t>
                      </m:r>
                      <m:nary>
                        <m:naryPr>
                          <m:chr m:val="∏"/>
                          <m:ctrlPr>
                            <a:rPr lang="en-US" altLang="zh-CN" sz="2400" b="0" i="1" dirty="0" smtClean="0">
                              <a:solidFill>
                                <a:schemeClr val="tx1"/>
                              </a:solidFill>
                              <a:latin typeface="Cambria Math" panose="02040503050406030204" pitchFamily="18" charset="0"/>
                            </a:rPr>
                          </m:ctrlPr>
                        </m:naryPr>
                        <m:sub>
                          <m:r>
                            <m:rPr>
                              <m:brk m:alnAt="23"/>
                            </m:rPr>
                            <a:rPr lang="en-US" altLang="zh-CN" sz="2400" b="0" i="1" dirty="0" smtClean="0">
                              <a:solidFill>
                                <a:schemeClr val="tx1"/>
                              </a:solidFill>
                              <a:latin typeface="Cambria Math" panose="02040503050406030204" pitchFamily="18" charset="0"/>
                            </a:rPr>
                            <m:t>𝑖</m:t>
                          </m:r>
                          <m:r>
                            <a:rPr lang="en-US" altLang="zh-CN" sz="2400" b="0" i="1" dirty="0" smtClean="0">
                              <a:solidFill>
                                <a:schemeClr val="tx1"/>
                              </a:solidFill>
                              <a:latin typeface="Cambria Math" panose="02040503050406030204" pitchFamily="18" charset="0"/>
                            </a:rPr>
                            <m:t>=1</m:t>
                          </m:r>
                        </m:sub>
                        <m:sup>
                          <m:r>
                            <a:rPr lang="en-US" altLang="zh-CN" sz="2400" b="0" i="1" dirty="0" smtClean="0">
                              <a:solidFill>
                                <a:schemeClr val="tx1"/>
                              </a:solidFill>
                              <a:latin typeface="Cambria Math" panose="02040503050406030204" pitchFamily="18" charset="0"/>
                            </a:rPr>
                            <m:t>|</m:t>
                          </m:r>
                          <m:r>
                            <a:rPr lang="en-US" altLang="zh-CN" sz="2400" b="0" i="1" dirty="0" smtClean="0">
                              <a:solidFill>
                                <a:schemeClr val="tx1"/>
                              </a:solidFill>
                              <a:latin typeface="Cambria Math" panose="02040503050406030204" pitchFamily="18" charset="0"/>
                            </a:rPr>
                            <m:t>𝑉</m:t>
                          </m:r>
                          <m:r>
                            <a:rPr lang="en-US" altLang="zh-CN" sz="2400" b="0" i="1" dirty="0" smtClean="0">
                              <a:solidFill>
                                <a:schemeClr val="tx1"/>
                              </a:solidFill>
                              <a:latin typeface="Cambria Math" panose="02040503050406030204" pitchFamily="18" charset="0"/>
                            </a:rPr>
                            <m:t>|</m:t>
                          </m:r>
                        </m:sup>
                        <m:e>
                          <m:r>
                            <a:rPr lang="en-US" altLang="zh-CN" sz="2400" i="1" dirty="0">
                              <a:solidFill>
                                <a:schemeClr val="tx1"/>
                              </a:solidFill>
                              <a:latin typeface="Cambria Math" panose="02040503050406030204" pitchFamily="18" charset="0"/>
                            </a:rPr>
                            <m:t>𝑃</m:t>
                          </m:r>
                          <m:d>
                            <m:dPr>
                              <m:ctrlPr>
                                <a:rPr lang="en-US" altLang="zh-CN" sz="2400" i="1" dirty="0">
                                  <a:solidFill>
                                    <a:schemeClr val="tx1"/>
                                  </a:solidFill>
                                  <a:latin typeface="Cambria Math" panose="02040503050406030204" pitchFamily="18" charset="0"/>
                                </a:rPr>
                              </m:ctrlPr>
                            </m:dPr>
                            <m:e>
                              <m:sSub>
                                <m:sSubPr>
                                  <m:ctrlPr>
                                    <a:rPr lang="en-US" altLang="zh-CN" sz="2400" i="1" dirty="0" smtClean="0">
                                      <a:solidFill>
                                        <a:schemeClr val="tx1"/>
                                      </a:solidFill>
                                      <a:latin typeface="Cambria Math" panose="02040503050406030204" pitchFamily="18" charset="0"/>
                                    </a:rPr>
                                  </m:ctrlPr>
                                </m:sSubPr>
                                <m:e>
                                  <m:r>
                                    <a:rPr lang="en-US" altLang="zh-CN" sz="2400" b="0" i="1" dirty="0" smtClean="0">
                                      <a:solidFill>
                                        <a:schemeClr val="tx1"/>
                                      </a:solidFill>
                                      <a:latin typeface="Cambria Math" panose="02040503050406030204" pitchFamily="18" charset="0"/>
                                    </a:rPr>
                                    <m:t>𝑣</m:t>
                                  </m:r>
                                </m:e>
                                <m:sub>
                                  <m:r>
                                    <a:rPr lang="en-US" altLang="zh-CN" sz="2400" b="0" i="1" dirty="0" smtClean="0">
                                      <a:solidFill>
                                        <a:schemeClr val="tx1"/>
                                      </a:solidFill>
                                      <a:latin typeface="Cambria Math" panose="02040503050406030204" pitchFamily="18" charset="0"/>
                                    </a:rPr>
                                    <m:t>𝑖</m:t>
                                  </m:r>
                                </m:sub>
                              </m:sSub>
                            </m:e>
                            <m:e>
                              <m:r>
                                <a:rPr lang="en-US" altLang="zh-CN" sz="2400" i="1" dirty="0">
                                  <a:solidFill>
                                    <a:schemeClr val="tx1"/>
                                  </a:solidFill>
                                  <a:latin typeface="Cambria Math" panose="02040503050406030204" pitchFamily="18" charset="0"/>
                                </a:rPr>
                                <m:t>𝑐</m:t>
                              </m:r>
                            </m:e>
                          </m:d>
                        </m:e>
                      </m:nary>
                    </m:oMath>
                  </m:oMathPara>
                </a14:m>
                <a:endParaRPr lang="en-US" sz="2400" i="1" dirty="0">
                  <a:solidFill>
                    <a:schemeClr val="tx1"/>
                  </a:solidFill>
                </a:endParaRPr>
              </a:p>
              <a:p>
                <a:pPr>
                  <a:spcAft>
                    <a:spcPts val="600"/>
                  </a:spcAft>
                </a:pPr>
                <a:r>
                  <a:rPr lang="en-US" altLang="zh-CN" sz="2400" dirty="0">
                    <a:solidFill>
                      <a:schemeClr val="tx1"/>
                    </a:solidFill>
                  </a:rPr>
                  <a:t>These</a:t>
                </a:r>
                <a:r>
                  <a:rPr lang="zh-CN" altLang="en-US" sz="2400" dirty="0">
                    <a:solidFill>
                      <a:schemeClr val="tx1"/>
                    </a:solidFill>
                  </a:rPr>
                  <a:t> </a:t>
                </a:r>
                <a:r>
                  <a:rPr lang="en-US" altLang="zh-CN" sz="2400" dirty="0">
                    <a:solidFill>
                      <a:schemeClr val="tx1"/>
                    </a:solidFill>
                  </a:rPr>
                  <a:t>assumptions</a:t>
                </a:r>
                <a:r>
                  <a:rPr lang="zh-CN" altLang="en-US" sz="2400" dirty="0">
                    <a:solidFill>
                      <a:schemeClr val="tx1"/>
                    </a:solidFill>
                  </a:rPr>
                  <a:t> </a:t>
                </a:r>
                <a:r>
                  <a:rPr lang="en-US" altLang="zh-CN" sz="2400" dirty="0">
                    <a:solidFill>
                      <a:schemeClr val="tx1"/>
                    </a:solidFill>
                  </a:rPr>
                  <a:t>are</a:t>
                </a:r>
                <a:r>
                  <a:rPr lang="zh-CN" altLang="en-US" sz="2400" dirty="0">
                    <a:solidFill>
                      <a:schemeClr val="tx1"/>
                    </a:solidFill>
                  </a:rPr>
                  <a:t> </a:t>
                </a:r>
                <a:r>
                  <a:rPr lang="en-US" altLang="zh-CN" sz="2400" dirty="0">
                    <a:solidFill>
                      <a:schemeClr val="tx1"/>
                    </a:solidFill>
                  </a:rPr>
                  <a:t>naïve</a:t>
                </a:r>
                <a:r>
                  <a:rPr lang="zh-CN" altLang="en-US" sz="2400" dirty="0">
                    <a:solidFill>
                      <a:schemeClr val="tx1"/>
                    </a:solidFill>
                  </a:rPr>
                  <a:t> </a:t>
                </a:r>
                <a:r>
                  <a:rPr lang="en-US" altLang="zh-CN" sz="2400" dirty="0">
                    <a:solidFill>
                      <a:schemeClr val="tx1"/>
                    </a:solidFill>
                  </a:rPr>
                  <a:t>in</a:t>
                </a:r>
                <a:r>
                  <a:rPr lang="zh-CN" altLang="en-US" sz="2400" dirty="0">
                    <a:solidFill>
                      <a:schemeClr val="tx1"/>
                    </a:solidFill>
                  </a:rPr>
                  <a:t> </a:t>
                </a:r>
                <a:r>
                  <a:rPr lang="en-US" altLang="zh-CN" sz="2400" dirty="0">
                    <a:solidFill>
                      <a:schemeClr val="tx1"/>
                    </a:solidFill>
                  </a:rPr>
                  <a:t>a</a:t>
                </a:r>
                <a:r>
                  <a:rPr lang="zh-CN" altLang="en-US" sz="2400" dirty="0">
                    <a:solidFill>
                      <a:schemeClr val="tx1"/>
                    </a:solidFill>
                  </a:rPr>
                  <a:t> </a:t>
                </a:r>
                <a:r>
                  <a:rPr lang="en-US" altLang="zh-CN" sz="2400" dirty="0">
                    <a:solidFill>
                      <a:schemeClr val="tx1"/>
                    </a:solidFill>
                  </a:rPr>
                  <a:t>sense</a:t>
                </a:r>
                <a:r>
                  <a:rPr lang="zh-CN" altLang="en-US" sz="2400" dirty="0">
                    <a:solidFill>
                      <a:schemeClr val="tx1"/>
                    </a:solidFill>
                  </a:rPr>
                  <a:t> </a:t>
                </a:r>
                <a:r>
                  <a:rPr lang="en-US" altLang="zh-CN" sz="2400" dirty="0">
                    <a:solidFill>
                      <a:schemeClr val="tx1"/>
                    </a:solidFill>
                  </a:rPr>
                  <a:t>that</a:t>
                </a:r>
                <a:r>
                  <a:rPr lang="zh-CN" altLang="en-US" sz="2400" dirty="0">
                    <a:solidFill>
                      <a:schemeClr val="tx1"/>
                    </a:solidFill>
                  </a:rPr>
                  <a:t> </a:t>
                </a:r>
                <a:r>
                  <a:rPr lang="en-US" altLang="zh-CN" sz="2400" dirty="0">
                    <a:solidFill>
                      <a:schemeClr val="tx1"/>
                    </a:solidFill>
                  </a:rPr>
                  <a:t>features</a:t>
                </a:r>
                <a:r>
                  <a:rPr lang="zh-CN" altLang="en-US" sz="2400" dirty="0">
                    <a:solidFill>
                      <a:schemeClr val="tx1"/>
                    </a:solidFill>
                  </a:rPr>
                  <a:t> </a:t>
                </a:r>
                <a:r>
                  <a:rPr lang="en-US" altLang="zh-CN" sz="2400" dirty="0">
                    <a:solidFill>
                      <a:schemeClr val="tx1"/>
                    </a:solidFill>
                  </a:rPr>
                  <a:t>are</a:t>
                </a:r>
                <a:r>
                  <a:rPr lang="zh-CN" altLang="en-US" sz="2400" dirty="0">
                    <a:solidFill>
                      <a:schemeClr val="tx1"/>
                    </a:solidFill>
                  </a:rPr>
                  <a:t> </a:t>
                </a:r>
                <a:r>
                  <a:rPr lang="en-US" altLang="zh-CN" sz="2400" dirty="0">
                    <a:solidFill>
                      <a:schemeClr val="tx1"/>
                    </a:solidFill>
                  </a:rPr>
                  <a:t>correlated</a:t>
                </a:r>
                <a:r>
                  <a:rPr lang="zh-CN" altLang="en-US" sz="2400" dirty="0">
                    <a:solidFill>
                      <a:schemeClr val="tx1"/>
                    </a:solidFill>
                  </a:rPr>
                  <a:t> </a:t>
                </a:r>
                <a:r>
                  <a:rPr lang="en-US" altLang="zh-CN" sz="2400" dirty="0">
                    <a:solidFill>
                      <a:schemeClr val="tx1"/>
                    </a:solidFill>
                  </a:rPr>
                  <a:t>and</a:t>
                </a:r>
                <a:r>
                  <a:rPr lang="zh-CN" altLang="en-US" sz="2400" dirty="0">
                    <a:solidFill>
                      <a:schemeClr val="tx1"/>
                    </a:solidFill>
                  </a:rPr>
                  <a:t> </a:t>
                </a:r>
                <a:r>
                  <a:rPr lang="en-US" altLang="zh-CN" sz="2400" dirty="0">
                    <a:solidFill>
                      <a:schemeClr val="tx1"/>
                    </a:solidFill>
                  </a:rPr>
                  <a:t>dependent</a:t>
                </a:r>
                <a:r>
                  <a:rPr lang="zh-CN" altLang="en-US" sz="2400" dirty="0">
                    <a:solidFill>
                      <a:schemeClr val="tx1"/>
                    </a:solidFill>
                  </a:rPr>
                  <a:t> </a:t>
                </a:r>
                <a:r>
                  <a:rPr lang="en-US" altLang="zh-CN" sz="2400" dirty="0">
                    <a:solidFill>
                      <a:schemeClr val="tx1"/>
                    </a:solidFill>
                  </a:rPr>
                  <a:t>on</a:t>
                </a:r>
                <a:r>
                  <a:rPr lang="zh-CN" altLang="en-US" sz="2400" dirty="0">
                    <a:solidFill>
                      <a:schemeClr val="tx1"/>
                    </a:solidFill>
                  </a:rPr>
                  <a:t> </a:t>
                </a:r>
                <a:r>
                  <a:rPr lang="en-US" altLang="zh-CN" sz="2400" dirty="0">
                    <a:solidFill>
                      <a:schemeClr val="tx1"/>
                    </a:solidFill>
                  </a:rPr>
                  <a:t>class</a:t>
                </a:r>
                <a:endParaRPr lang="en-US" sz="2000" dirty="0">
                  <a:solidFill>
                    <a:schemeClr val="tx1"/>
                  </a:solidFill>
                </a:endParaRPr>
              </a:p>
              <a:p>
                <a:pPr>
                  <a:spcAft>
                    <a:spcPts val="600"/>
                  </a:spcAft>
                </a:pPr>
                <a:endParaRPr lang="en-CN" dirty="0">
                  <a:solidFill>
                    <a:schemeClr val="tx1"/>
                  </a:solidFill>
                </a:endParaRPr>
              </a:p>
            </p:txBody>
          </p:sp>
        </mc:Choice>
        <mc:Fallback xmlns="">
          <p:sp>
            <p:nvSpPr>
              <p:cNvPr id="3" name="Content Placeholder 2">
                <a:extLst>
                  <a:ext uri="{FF2B5EF4-FFF2-40B4-BE49-F238E27FC236}">
                    <a16:creationId xmlns:a16="http://schemas.microsoft.com/office/drawing/2014/main" id="{ABB7CC5E-595A-DC40-831D-88B2C0FF65E0}"/>
                  </a:ext>
                </a:extLst>
              </p:cNvPr>
              <p:cNvSpPr>
                <a:spLocks noGrp="1" noRot="1" noChangeAspect="1" noMove="1" noResize="1" noEditPoints="1" noAdjustHandles="1" noChangeArrowheads="1" noChangeShapeType="1" noTextEdit="1"/>
              </p:cNvSpPr>
              <p:nvPr>
                <p:ph idx="1"/>
              </p:nvPr>
            </p:nvSpPr>
            <p:spPr>
              <a:xfrm>
                <a:off x="517526" y="1108433"/>
                <a:ext cx="5043215" cy="5612035"/>
              </a:xfrm>
              <a:blipFill>
                <a:blip r:embed="rId3"/>
                <a:stretch>
                  <a:fillRect l="-4774" t="-679" r="-3769" b="-950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237BF256-6C4A-C344-B719-8D31D0EA777D}"/>
              </a:ext>
            </a:extLst>
          </p:cNvPr>
          <p:cNvSpPr>
            <a:spLocks noGrp="1"/>
          </p:cNvSpPr>
          <p:nvPr>
            <p:ph type="sldNum" sz="quarter" idx="12"/>
          </p:nvPr>
        </p:nvSpPr>
        <p:spPr/>
        <p:txBody>
          <a:bodyPr/>
          <a:lstStyle/>
          <a:p>
            <a:fld id="{DC8BB421-126E-41CB-B73A-69D52E98CAE3}" type="slidenum">
              <a:rPr lang="zh-CN" altLang="en-US" smtClean="0"/>
              <a:t>13</a:t>
            </a:fld>
            <a:endParaRPr lang="zh-CN"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FEDAF232-0F29-A326-68B8-BAB295226A0C}"/>
                  </a:ext>
                </a:extLst>
              </p:cNvPr>
              <p:cNvSpPr txBox="1">
                <a:spLocks/>
              </p:cNvSpPr>
              <p:nvPr/>
            </p:nvSpPr>
            <p:spPr>
              <a:xfrm>
                <a:off x="5560741" y="1108666"/>
                <a:ext cx="6429481" cy="5508000"/>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altLang="zh-TW" dirty="0"/>
                  <a:t>From </a:t>
                </a:r>
                <a:r>
                  <a:rPr lang="en-US" altLang="zh-TW" dirty="0">
                    <a:solidFill>
                      <a:srgbClr val="00B050"/>
                    </a:solidFill>
                  </a:rPr>
                  <a:t>maximum a posteriori (MAP)</a:t>
                </a:r>
                <a:endParaRPr lang="en-US" altLang="zh-CN" dirty="0">
                  <a:solidFill>
                    <a:srgbClr val="00B050"/>
                  </a:solidFill>
                </a:endParaRPr>
              </a:p>
              <a:p>
                <a:pPr marL="0" indent="0">
                  <a:lnSpc>
                    <a:spcPct val="150000"/>
                  </a:lnSpc>
                  <a:spcBef>
                    <a:spcPts val="600"/>
                  </a:spcBef>
                  <a:spcAft>
                    <a:spcPts val="600"/>
                  </a:spcAft>
                  <a:buFont typeface="Arial" panose="020B0604020202020204" pitchFamily="34" charset="0"/>
                  <a:buNone/>
                </a:pPr>
                <a14:m>
                  <m:oMathPara xmlns:m="http://schemas.openxmlformats.org/officeDocument/2006/math">
                    <m:oMathParaPr>
                      <m:jc m:val="center"/>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rPr>
                            <m:t>𝑐</m:t>
                          </m:r>
                        </m:e>
                        <m:sub>
                          <m:r>
                            <a:rPr lang="en-US" altLang="zh-CN" sz="2400" i="1" dirty="0" smtClean="0">
                              <a:latin typeface="Cambria Math" panose="02040503050406030204" pitchFamily="18" charset="0"/>
                            </a:rPr>
                            <m:t>𝑀𝐴𝑃</m:t>
                          </m:r>
                        </m:sub>
                      </m:sSub>
                      <m:r>
                        <a:rPr lang="en-US" altLang="zh-CN" sz="2400" i="1" dirty="0" smtClean="0">
                          <a:solidFill>
                            <a:schemeClr val="accent1"/>
                          </a:solidFill>
                          <a:latin typeface="Cambria Math" panose="02040503050406030204" pitchFamily="18" charset="0"/>
                        </a:rPr>
                        <m:t>=</m:t>
                      </m:r>
                      <m:func>
                        <m:funcPr>
                          <m:ctrlPr>
                            <a:rPr lang="zh-CN" altLang="en-US" sz="2400" i="1" dirty="0">
                              <a:solidFill>
                                <a:schemeClr val="accent1"/>
                              </a:solidFill>
                              <a:latin typeface="Cambria Math" panose="02040503050406030204" pitchFamily="18" charset="0"/>
                            </a:rPr>
                          </m:ctrlPr>
                        </m:funcPr>
                        <m:fName>
                          <m:r>
                            <m:rPr>
                              <m:sty m:val="p"/>
                            </m:rPr>
                            <a:rPr lang="en-US" altLang="zh-CN" sz="2400" dirty="0">
                              <a:solidFill>
                                <a:schemeClr val="accent1"/>
                              </a:solidFill>
                              <a:latin typeface="Cambria Math" panose="02040503050406030204" pitchFamily="18" charset="0"/>
                            </a:rPr>
                            <m:t>arg</m:t>
                          </m:r>
                        </m:fName>
                        <m:e>
                          <m:func>
                            <m:funcPr>
                              <m:ctrlPr>
                                <a:rPr lang="en-US" altLang="zh-CN" sz="2400" i="1" dirty="0">
                                  <a:solidFill>
                                    <a:schemeClr val="accent1"/>
                                  </a:solidFill>
                                  <a:latin typeface="Cambria Math" panose="02040503050406030204" pitchFamily="18" charset="0"/>
                                </a:rPr>
                              </m:ctrlPr>
                            </m:funcPr>
                            <m:fName>
                              <m:limLow>
                                <m:limLowPr>
                                  <m:ctrlPr>
                                    <a:rPr lang="en-US" altLang="zh-CN" sz="2400" i="1" dirty="0">
                                      <a:solidFill>
                                        <a:schemeClr val="accent1"/>
                                      </a:solidFill>
                                      <a:latin typeface="Cambria Math" panose="02040503050406030204" pitchFamily="18" charset="0"/>
                                    </a:rPr>
                                  </m:ctrlPr>
                                </m:limLowPr>
                                <m:e>
                                  <m:r>
                                    <m:rPr>
                                      <m:sty m:val="p"/>
                                    </m:rPr>
                                    <a:rPr lang="en-US" altLang="zh-CN" sz="2400" dirty="0">
                                      <a:solidFill>
                                        <a:schemeClr val="accent1"/>
                                      </a:solidFill>
                                      <a:latin typeface="Cambria Math" panose="02040503050406030204" pitchFamily="18" charset="0"/>
                                    </a:rPr>
                                    <m:t>max</m:t>
                                  </m:r>
                                </m:e>
                                <m:lim>
                                  <m:r>
                                    <a:rPr lang="en-US" altLang="zh-CN" sz="2400" i="1" dirty="0">
                                      <a:solidFill>
                                        <a:schemeClr val="accent1"/>
                                      </a:solidFill>
                                      <a:latin typeface="Cambria Math" panose="02040503050406030204" pitchFamily="18" charset="0"/>
                                    </a:rPr>
                                    <m:t>𝑐</m:t>
                                  </m:r>
                                  <m:r>
                                    <a:rPr lang="en-US" altLang="zh-CN" sz="2400" i="1" dirty="0">
                                      <a:solidFill>
                                        <a:schemeClr val="accent1"/>
                                      </a:solidFill>
                                      <a:latin typeface="Cambria Math" panose="02040503050406030204" pitchFamily="18" charset="0"/>
                                    </a:rPr>
                                    <m:t>∈</m:t>
                                  </m:r>
                                  <m:r>
                                    <a:rPr lang="en-US" altLang="zh-CN" sz="2400" i="1" dirty="0">
                                      <a:solidFill>
                                        <a:schemeClr val="accent1"/>
                                      </a:solidFill>
                                      <a:latin typeface="Cambria Math" panose="02040503050406030204" pitchFamily="18" charset="0"/>
                                    </a:rPr>
                                    <m:t>𝐶</m:t>
                                  </m:r>
                                </m:lim>
                              </m:limLow>
                            </m:fName>
                            <m:e>
                              <m:r>
                                <a:rPr lang="en-US" altLang="zh-CN" sz="2400" i="1" dirty="0">
                                  <a:solidFill>
                                    <a:schemeClr val="accent1"/>
                                  </a:solidFill>
                                  <a:latin typeface="Cambria Math" panose="02040503050406030204" pitchFamily="18" charset="0"/>
                                </a:rPr>
                                <m:t>𝑃</m:t>
                              </m:r>
                              <m:d>
                                <m:dPr>
                                  <m:ctrlPr>
                                    <a:rPr lang="en-US" altLang="zh-CN" sz="2400" i="1" dirty="0">
                                      <a:solidFill>
                                        <a:schemeClr val="accent1"/>
                                      </a:solidFill>
                                      <a:latin typeface="Cambria Math" panose="02040503050406030204" pitchFamily="18" charset="0"/>
                                    </a:rPr>
                                  </m:ctrlPr>
                                </m:dPr>
                                <m:e>
                                  <m:r>
                                    <a:rPr lang="en-US" altLang="zh-CN" sz="2400" i="1" dirty="0" smtClean="0">
                                      <a:solidFill>
                                        <a:schemeClr val="accent1"/>
                                      </a:solidFill>
                                      <a:latin typeface="Cambria Math" panose="02040503050406030204" pitchFamily="18" charset="0"/>
                                    </a:rPr>
                                    <m:t>𝑑</m:t>
                                  </m:r>
                                  <m:r>
                                    <a:rPr lang="en-US" altLang="zh-CN" sz="2400" i="1" dirty="0" smtClean="0">
                                      <a:solidFill>
                                        <a:schemeClr val="accent1"/>
                                      </a:solidFill>
                                      <a:latin typeface="Cambria Math" panose="02040503050406030204" pitchFamily="18" charset="0"/>
                                    </a:rPr>
                                    <m:t>=</m:t>
                                  </m:r>
                                  <m:sSub>
                                    <m:sSubPr>
                                      <m:ctrlPr>
                                        <a:rPr lang="en-US" altLang="zh-CN" sz="2400" i="1" dirty="0">
                                          <a:solidFill>
                                            <a:schemeClr val="accent1"/>
                                          </a:solidFill>
                                          <a:latin typeface="Cambria Math" panose="02040503050406030204" pitchFamily="18" charset="0"/>
                                        </a:rPr>
                                      </m:ctrlPr>
                                    </m:sSubPr>
                                    <m:e>
                                      <m:r>
                                        <a:rPr lang="en-US" altLang="zh-CN" sz="2400" b="0" i="1" dirty="0" smtClean="0">
                                          <a:solidFill>
                                            <a:schemeClr val="accent1"/>
                                          </a:solidFill>
                                          <a:latin typeface="Cambria Math" panose="02040503050406030204" pitchFamily="18" charset="0"/>
                                        </a:rPr>
                                        <m:t>𝑣</m:t>
                                      </m:r>
                                    </m:e>
                                    <m:sub>
                                      <m:r>
                                        <a:rPr lang="en-US" altLang="zh-CN" sz="2400" i="1" dirty="0">
                                          <a:solidFill>
                                            <a:schemeClr val="accent1"/>
                                          </a:solidFill>
                                          <a:latin typeface="Cambria Math" panose="02040503050406030204" pitchFamily="18" charset="0"/>
                                        </a:rPr>
                                        <m:t>1</m:t>
                                      </m:r>
                                    </m:sub>
                                  </m:sSub>
                                  <m:r>
                                    <a:rPr lang="en-US" altLang="zh-CN" sz="2400" i="1" dirty="0">
                                      <a:solidFill>
                                        <a:schemeClr val="accent1"/>
                                      </a:solidFill>
                                      <a:latin typeface="Cambria Math" panose="02040503050406030204" pitchFamily="18" charset="0"/>
                                    </a:rPr>
                                    <m:t>,</m:t>
                                  </m:r>
                                  <m:sSub>
                                    <m:sSubPr>
                                      <m:ctrlPr>
                                        <a:rPr lang="en-US" altLang="zh-CN" sz="2400" i="1" dirty="0">
                                          <a:solidFill>
                                            <a:schemeClr val="accent1"/>
                                          </a:solidFill>
                                          <a:latin typeface="Cambria Math" panose="02040503050406030204" pitchFamily="18" charset="0"/>
                                        </a:rPr>
                                      </m:ctrlPr>
                                    </m:sSubPr>
                                    <m:e>
                                      <m:r>
                                        <a:rPr lang="en-US" altLang="zh-CN" sz="2400" b="0" i="1" dirty="0" smtClean="0">
                                          <a:solidFill>
                                            <a:schemeClr val="accent1"/>
                                          </a:solidFill>
                                          <a:latin typeface="Cambria Math" panose="02040503050406030204" pitchFamily="18" charset="0"/>
                                        </a:rPr>
                                        <m:t>𝑣</m:t>
                                      </m:r>
                                    </m:e>
                                    <m:sub>
                                      <m:r>
                                        <a:rPr lang="en-US" altLang="zh-CN" sz="2400" i="1" dirty="0">
                                          <a:solidFill>
                                            <a:schemeClr val="accent1"/>
                                          </a:solidFill>
                                          <a:latin typeface="Cambria Math" panose="02040503050406030204" pitchFamily="18" charset="0"/>
                                        </a:rPr>
                                        <m:t>2</m:t>
                                      </m:r>
                                    </m:sub>
                                  </m:sSub>
                                  <m:r>
                                    <a:rPr lang="en-US" altLang="zh-CN" sz="2400" i="1" dirty="0">
                                      <a:solidFill>
                                        <a:schemeClr val="accent1"/>
                                      </a:solidFill>
                                      <a:latin typeface="Cambria Math" panose="02040503050406030204" pitchFamily="18" charset="0"/>
                                    </a:rPr>
                                    <m:t>,…,</m:t>
                                  </m:r>
                                  <m:r>
                                    <a:rPr lang="zh-CN" altLang="en-US" sz="2400" i="1" dirty="0">
                                      <a:solidFill>
                                        <a:schemeClr val="accent1"/>
                                      </a:solidFill>
                                      <a:latin typeface="Cambria Math" panose="02040503050406030204" pitchFamily="18" charset="0"/>
                                    </a:rPr>
                                    <m:t> </m:t>
                                  </m:r>
                                  <m:sSub>
                                    <m:sSubPr>
                                      <m:ctrlPr>
                                        <a:rPr lang="en-US" altLang="zh-CN" sz="2400" i="1" dirty="0">
                                          <a:solidFill>
                                            <a:schemeClr val="accent1"/>
                                          </a:solidFill>
                                          <a:latin typeface="Cambria Math" panose="02040503050406030204" pitchFamily="18" charset="0"/>
                                        </a:rPr>
                                      </m:ctrlPr>
                                    </m:sSubPr>
                                    <m:e>
                                      <m:r>
                                        <a:rPr lang="en-US" altLang="zh-CN" sz="2400" b="0" i="1" dirty="0" smtClean="0">
                                          <a:solidFill>
                                            <a:schemeClr val="accent1"/>
                                          </a:solidFill>
                                          <a:latin typeface="Cambria Math" panose="02040503050406030204" pitchFamily="18" charset="0"/>
                                        </a:rPr>
                                        <m:t>𝑣</m:t>
                                      </m:r>
                                    </m:e>
                                    <m:sub>
                                      <m:r>
                                        <a:rPr lang="en-US" altLang="zh-CN" sz="2400" b="0" i="1" dirty="0" smtClean="0">
                                          <a:solidFill>
                                            <a:schemeClr val="accent1"/>
                                          </a:solidFill>
                                          <a:latin typeface="Cambria Math" panose="02040503050406030204" pitchFamily="18" charset="0"/>
                                        </a:rPr>
                                        <m:t>|</m:t>
                                      </m:r>
                                      <m:r>
                                        <a:rPr lang="en-US" altLang="zh-CN" sz="2400" b="0" i="1" dirty="0" smtClean="0">
                                          <a:solidFill>
                                            <a:schemeClr val="accent1"/>
                                          </a:solidFill>
                                          <a:latin typeface="Cambria Math" panose="02040503050406030204" pitchFamily="18" charset="0"/>
                                        </a:rPr>
                                        <m:t>𝑉</m:t>
                                      </m:r>
                                      <m:r>
                                        <a:rPr lang="en-US" altLang="zh-CN" sz="2400" b="0" i="1" dirty="0" smtClean="0">
                                          <a:solidFill>
                                            <a:schemeClr val="accent1"/>
                                          </a:solidFill>
                                          <a:latin typeface="Cambria Math" panose="02040503050406030204" pitchFamily="18" charset="0"/>
                                        </a:rPr>
                                        <m:t>|</m:t>
                                      </m:r>
                                    </m:sub>
                                  </m:sSub>
                                  <m:r>
                                    <a:rPr lang="en-US" altLang="zh-CN" sz="2400" i="1" dirty="0">
                                      <a:solidFill>
                                        <a:schemeClr val="accent1"/>
                                      </a:solidFill>
                                      <a:latin typeface="Cambria Math" panose="02040503050406030204" pitchFamily="18" charset="0"/>
                                    </a:rPr>
                                    <m:t>|</m:t>
                                  </m:r>
                                  <m:r>
                                    <a:rPr lang="en-US" altLang="zh-CN" sz="2400" i="1" dirty="0">
                                      <a:solidFill>
                                        <a:schemeClr val="accent1"/>
                                      </a:solidFill>
                                      <a:latin typeface="Cambria Math" panose="02040503050406030204" pitchFamily="18" charset="0"/>
                                    </a:rPr>
                                    <m:t>𝑐</m:t>
                                  </m:r>
                                </m:e>
                              </m:d>
                              <m:r>
                                <a:rPr lang="en-US" altLang="zh-CN" sz="2400" i="1" dirty="0" smtClean="0">
                                  <a:solidFill>
                                    <a:schemeClr val="tx1"/>
                                  </a:solidFill>
                                  <a:latin typeface="Cambria Math" panose="02040503050406030204" pitchFamily="18" charset="0"/>
                                </a:rPr>
                                <m:t>⋅</m:t>
                              </m:r>
                              <m:r>
                                <a:rPr lang="en-US" altLang="zh-CN" sz="2400" i="1" dirty="0">
                                  <a:solidFill>
                                    <a:schemeClr val="accent1"/>
                                  </a:solidFill>
                                  <a:latin typeface="Cambria Math" panose="02040503050406030204" pitchFamily="18" charset="0"/>
                                </a:rPr>
                                <m:t>𝑃</m:t>
                              </m:r>
                              <m:d>
                                <m:dPr>
                                  <m:ctrlPr>
                                    <a:rPr lang="en-US" altLang="zh-CN" sz="2400" i="1" dirty="0">
                                      <a:solidFill>
                                        <a:schemeClr val="accent1"/>
                                      </a:solidFill>
                                      <a:latin typeface="Cambria Math" panose="02040503050406030204" pitchFamily="18" charset="0"/>
                                    </a:rPr>
                                  </m:ctrlPr>
                                </m:dPr>
                                <m:e>
                                  <m:r>
                                    <a:rPr lang="en-US" altLang="zh-CN" sz="2400" i="1" dirty="0">
                                      <a:solidFill>
                                        <a:schemeClr val="accent1"/>
                                      </a:solidFill>
                                      <a:latin typeface="Cambria Math" panose="02040503050406030204" pitchFamily="18" charset="0"/>
                                    </a:rPr>
                                    <m:t>𝑐</m:t>
                                  </m:r>
                                </m:e>
                              </m:d>
                            </m:e>
                          </m:func>
                        </m:e>
                      </m:func>
                    </m:oMath>
                  </m:oMathPara>
                </a14:m>
                <a:endParaRPr lang="en-US" altLang="zh-CN" sz="2400" dirty="0"/>
              </a:p>
              <a:p>
                <a:pPr>
                  <a:spcBef>
                    <a:spcPts val="600"/>
                  </a:spcBef>
                  <a:spcAft>
                    <a:spcPts val="600"/>
                  </a:spcAft>
                </a:pPr>
                <a:r>
                  <a:rPr lang="en-US" altLang="zh-CN" dirty="0"/>
                  <a:t>To </a:t>
                </a:r>
                <a:r>
                  <a:rPr lang="en-US" altLang="zh-CN" dirty="0">
                    <a:solidFill>
                      <a:srgbClr val="00B050"/>
                    </a:solidFill>
                  </a:rPr>
                  <a:t>Naïve Bayes (NB)</a:t>
                </a:r>
              </a:p>
              <a:p>
                <a:pPr marL="0" indent="0">
                  <a:spcBef>
                    <a:spcPts val="60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rPr>
                            <m:t>𝑐</m:t>
                          </m:r>
                        </m:e>
                        <m:sub>
                          <m:r>
                            <a:rPr lang="en-US" altLang="zh-CN" sz="2400" i="1" dirty="0" smtClean="0">
                              <a:latin typeface="Cambria Math" panose="02040503050406030204" pitchFamily="18" charset="0"/>
                            </a:rPr>
                            <m:t>𝑁𝐵</m:t>
                          </m:r>
                        </m:sub>
                      </m:sSub>
                      <m:r>
                        <a:rPr lang="en-US" altLang="zh-CN" sz="2400" i="1" dirty="0" smtClean="0">
                          <a:solidFill>
                            <a:schemeClr val="accent1"/>
                          </a:solidFill>
                          <a:latin typeface="Cambria Math" panose="02040503050406030204" pitchFamily="18" charset="0"/>
                        </a:rPr>
                        <m:t>=</m:t>
                      </m:r>
                      <m:func>
                        <m:funcPr>
                          <m:ctrlPr>
                            <a:rPr lang="zh-CN" altLang="en-US" sz="2400" i="1" dirty="0">
                              <a:solidFill>
                                <a:schemeClr val="accent1"/>
                              </a:solidFill>
                              <a:latin typeface="Cambria Math" panose="02040503050406030204" pitchFamily="18" charset="0"/>
                            </a:rPr>
                          </m:ctrlPr>
                        </m:funcPr>
                        <m:fName>
                          <m:r>
                            <m:rPr>
                              <m:sty m:val="p"/>
                            </m:rPr>
                            <a:rPr lang="en-US" altLang="zh-CN" sz="2400" dirty="0">
                              <a:solidFill>
                                <a:schemeClr val="accent1"/>
                              </a:solidFill>
                              <a:latin typeface="Cambria Math" panose="02040503050406030204" pitchFamily="18" charset="0"/>
                            </a:rPr>
                            <m:t>arg</m:t>
                          </m:r>
                        </m:fName>
                        <m:e>
                          <m:func>
                            <m:funcPr>
                              <m:ctrlPr>
                                <a:rPr lang="en-US" altLang="zh-CN" sz="2400" i="1" dirty="0">
                                  <a:solidFill>
                                    <a:schemeClr val="accent1"/>
                                  </a:solidFill>
                                  <a:latin typeface="Cambria Math" panose="02040503050406030204" pitchFamily="18" charset="0"/>
                                </a:rPr>
                              </m:ctrlPr>
                            </m:funcPr>
                            <m:fName>
                              <m:limLow>
                                <m:limLowPr>
                                  <m:ctrlPr>
                                    <a:rPr lang="en-US" altLang="zh-CN" sz="2400" i="1" dirty="0">
                                      <a:solidFill>
                                        <a:schemeClr val="accent1"/>
                                      </a:solidFill>
                                      <a:latin typeface="Cambria Math" panose="02040503050406030204" pitchFamily="18" charset="0"/>
                                    </a:rPr>
                                  </m:ctrlPr>
                                </m:limLowPr>
                                <m:e>
                                  <m:r>
                                    <m:rPr>
                                      <m:sty m:val="p"/>
                                    </m:rPr>
                                    <a:rPr lang="en-US" altLang="zh-CN" sz="2400" dirty="0">
                                      <a:solidFill>
                                        <a:schemeClr val="accent1"/>
                                      </a:solidFill>
                                      <a:latin typeface="Cambria Math" panose="02040503050406030204" pitchFamily="18" charset="0"/>
                                    </a:rPr>
                                    <m:t>max</m:t>
                                  </m:r>
                                </m:e>
                                <m:lim>
                                  <m:r>
                                    <a:rPr lang="en-US" altLang="zh-CN" sz="2400" i="1" dirty="0" smtClean="0">
                                      <a:solidFill>
                                        <a:srgbClr val="00B050"/>
                                      </a:solidFill>
                                      <a:latin typeface="Cambria Math" panose="02040503050406030204" pitchFamily="18" charset="0"/>
                                    </a:rPr>
                                    <m:t>𝑐</m:t>
                                  </m:r>
                                  <m:r>
                                    <a:rPr lang="en-US" altLang="zh-CN" sz="2400" i="1" dirty="0">
                                      <a:solidFill>
                                        <a:schemeClr val="accent1"/>
                                      </a:solidFill>
                                      <a:latin typeface="Cambria Math" panose="02040503050406030204" pitchFamily="18" charset="0"/>
                                    </a:rPr>
                                    <m:t>∈</m:t>
                                  </m:r>
                                  <m:r>
                                    <a:rPr lang="en-US" altLang="zh-CN" sz="2400" i="1" dirty="0">
                                      <a:solidFill>
                                        <a:schemeClr val="accent1"/>
                                      </a:solidFill>
                                      <a:latin typeface="Cambria Math" panose="02040503050406030204" pitchFamily="18" charset="0"/>
                                    </a:rPr>
                                    <m:t>𝐶</m:t>
                                  </m:r>
                                </m:lim>
                              </m:limLow>
                            </m:fName>
                            <m:e>
                              <m:nary>
                                <m:naryPr>
                                  <m:chr m:val="∏"/>
                                  <m:ctrlPr>
                                    <a:rPr lang="en-US" altLang="zh-CN" sz="2400" i="1" dirty="0" smtClean="0">
                                      <a:solidFill>
                                        <a:srgbClr val="0068B7"/>
                                      </a:solidFill>
                                      <a:latin typeface="Cambria Math" panose="02040503050406030204" pitchFamily="18" charset="0"/>
                                    </a:rPr>
                                  </m:ctrlPr>
                                </m:naryPr>
                                <m:sub>
                                  <m:r>
                                    <m:rPr>
                                      <m:brk m:alnAt="23"/>
                                    </m:rPr>
                                    <a:rPr lang="en-US" altLang="zh-CN" sz="2400" i="1" dirty="0">
                                      <a:solidFill>
                                        <a:srgbClr val="0068B7"/>
                                      </a:solidFill>
                                      <a:latin typeface="Cambria Math" panose="02040503050406030204" pitchFamily="18" charset="0"/>
                                    </a:rPr>
                                    <m:t>𝑖</m:t>
                                  </m:r>
                                  <m:r>
                                    <a:rPr lang="en-US" altLang="zh-CN" sz="2400" i="1" dirty="0">
                                      <a:solidFill>
                                        <a:srgbClr val="0068B7"/>
                                      </a:solidFill>
                                      <a:latin typeface="Cambria Math" panose="02040503050406030204" pitchFamily="18" charset="0"/>
                                    </a:rPr>
                                    <m:t>=1</m:t>
                                  </m:r>
                                </m:sub>
                                <m:sup>
                                  <m:r>
                                    <a:rPr lang="en-US" altLang="zh-CN" sz="2400" b="0" i="1" dirty="0" smtClean="0">
                                      <a:solidFill>
                                        <a:srgbClr val="0068B7"/>
                                      </a:solidFill>
                                      <a:latin typeface="Cambria Math" panose="02040503050406030204" pitchFamily="18" charset="0"/>
                                    </a:rPr>
                                    <m:t>|</m:t>
                                  </m:r>
                                  <m:r>
                                    <a:rPr lang="en-US" altLang="zh-CN" sz="2400" b="0" i="1" dirty="0" smtClean="0">
                                      <a:solidFill>
                                        <a:srgbClr val="0068B7"/>
                                      </a:solidFill>
                                      <a:latin typeface="Cambria Math" panose="02040503050406030204" pitchFamily="18" charset="0"/>
                                    </a:rPr>
                                    <m:t>𝑉</m:t>
                                  </m:r>
                                  <m:r>
                                    <a:rPr lang="en-US" altLang="zh-CN" sz="2400" b="0" i="1" dirty="0" smtClean="0">
                                      <a:solidFill>
                                        <a:srgbClr val="0068B7"/>
                                      </a:solidFill>
                                      <a:latin typeface="Cambria Math" panose="02040503050406030204" pitchFamily="18" charset="0"/>
                                    </a:rPr>
                                    <m:t>|</m:t>
                                  </m:r>
                                </m:sup>
                                <m:e>
                                  <m:r>
                                    <a:rPr lang="en-US" altLang="zh-CN" sz="2400" i="1" dirty="0">
                                      <a:solidFill>
                                        <a:srgbClr val="0068B7"/>
                                      </a:solidFill>
                                      <a:latin typeface="Cambria Math" panose="02040503050406030204" pitchFamily="18" charset="0"/>
                                    </a:rPr>
                                    <m:t>𝑃</m:t>
                                  </m:r>
                                  <m:d>
                                    <m:dPr>
                                      <m:ctrlPr>
                                        <a:rPr lang="en-US" altLang="zh-CN" sz="2400" i="1" dirty="0">
                                          <a:solidFill>
                                            <a:srgbClr val="0068B7"/>
                                          </a:solidFill>
                                          <a:latin typeface="Cambria Math" panose="02040503050406030204" pitchFamily="18" charset="0"/>
                                        </a:rPr>
                                      </m:ctrlPr>
                                    </m:dPr>
                                    <m:e>
                                      <m:sSub>
                                        <m:sSubPr>
                                          <m:ctrlPr>
                                            <a:rPr lang="en-US" altLang="zh-CN" sz="2400" i="1" dirty="0">
                                              <a:solidFill>
                                                <a:srgbClr val="0068B7"/>
                                              </a:solidFill>
                                              <a:latin typeface="Cambria Math" panose="02040503050406030204" pitchFamily="18" charset="0"/>
                                            </a:rPr>
                                          </m:ctrlPr>
                                        </m:sSubPr>
                                        <m:e>
                                          <m:r>
                                            <a:rPr lang="en-US" altLang="zh-CN" sz="2400" b="0" i="1" dirty="0" smtClean="0">
                                              <a:solidFill>
                                                <a:srgbClr val="0068B7"/>
                                              </a:solidFill>
                                              <a:latin typeface="Cambria Math" panose="02040503050406030204" pitchFamily="18" charset="0"/>
                                            </a:rPr>
                                            <m:t>𝑣</m:t>
                                          </m:r>
                                        </m:e>
                                        <m:sub>
                                          <m:r>
                                            <a:rPr lang="en-US" altLang="zh-CN" sz="2400" i="1" dirty="0">
                                              <a:solidFill>
                                                <a:srgbClr val="0068B7"/>
                                              </a:solidFill>
                                              <a:latin typeface="Cambria Math" panose="02040503050406030204" pitchFamily="18" charset="0"/>
                                            </a:rPr>
                                            <m:t>𝑖</m:t>
                                          </m:r>
                                        </m:sub>
                                      </m:sSub>
                                    </m:e>
                                    <m:e>
                                      <m:r>
                                        <a:rPr lang="en-US" altLang="zh-CN" sz="2400" i="1" dirty="0" smtClean="0">
                                          <a:solidFill>
                                            <a:srgbClr val="00B050"/>
                                          </a:solidFill>
                                          <a:latin typeface="Cambria Math" panose="02040503050406030204" pitchFamily="18" charset="0"/>
                                        </a:rPr>
                                        <m:t>𝑐</m:t>
                                      </m:r>
                                    </m:e>
                                  </m:d>
                                </m:e>
                              </m:nary>
                              <m:r>
                                <a:rPr lang="en-US" altLang="zh-CN" sz="2400" i="1" dirty="0" smtClean="0">
                                  <a:solidFill>
                                    <a:schemeClr val="tx1"/>
                                  </a:solidFill>
                                  <a:latin typeface="Cambria Math" panose="02040503050406030204" pitchFamily="18" charset="0"/>
                                </a:rPr>
                                <m:t>⋅</m:t>
                              </m:r>
                              <m:r>
                                <a:rPr lang="en-US" altLang="zh-CN" sz="2400" i="1" dirty="0">
                                  <a:solidFill>
                                    <a:schemeClr val="accent1"/>
                                  </a:solidFill>
                                  <a:latin typeface="Cambria Math" panose="02040503050406030204" pitchFamily="18" charset="0"/>
                                </a:rPr>
                                <m:t>𝑃</m:t>
                              </m:r>
                              <m:d>
                                <m:dPr>
                                  <m:ctrlPr>
                                    <a:rPr lang="en-US" altLang="zh-CN" sz="2400" i="1" dirty="0">
                                      <a:solidFill>
                                        <a:schemeClr val="accent1"/>
                                      </a:solidFill>
                                      <a:latin typeface="Cambria Math" panose="02040503050406030204" pitchFamily="18" charset="0"/>
                                    </a:rPr>
                                  </m:ctrlPr>
                                </m:dPr>
                                <m:e>
                                  <m:r>
                                    <a:rPr lang="en-US" altLang="zh-CN" sz="2400" i="1" dirty="0">
                                      <a:solidFill>
                                        <a:srgbClr val="00B050"/>
                                      </a:solidFill>
                                      <a:latin typeface="Cambria Math" panose="02040503050406030204" pitchFamily="18" charset="0"/>
                                    </a:rPr>
                                    <m:t>𝑐</m:t>
                                  </m:r>
                                </m:e>
                              </m:d>
                            </m:e>
                          </m:func>
                        </m:e>
                      </m:func>
                    </m:oMath>
                  </m:oMathPara>
                </a14:m>
                <a:endParaRPr lang="en-US" altLang="zh-CN" sz="2400" dirty="0"/>
              </a:p>
              <a:p>
                <a:pPr>
                  <a:spcBef>
                    <a:spcPts val="600"/>
                  </a:spcBef>
                  <a:spcAft>
                    <a:spcPts val="600"/>
                  </a:spcAft>
                </a:pPr>
                <a:r>
                  <a:rPr lang="en-US" altLang="zh-CN" dirty="0"/>
                  <a:t>For</a:t>
                </a:r>
                <a:r>
                  <a:rPr lang="zh-CN" altLang="en-US" dirty="0"/>
                  <a:t> </a:t>
                </a:r>
                <a:r>
                  <a:rPr lang="en-US" altLang="zh-CN" dirty="0"/>
                  <a:t>test</a:t>
                </a:r>
                <a:r>
                  <a:rPr lang="zh-CN" altLang="en-US" dirty="0"/>
                  <a:t> </a:t>
                </a:r>
                <a:r>
                  <a:rPr lang="en-US" altLang="zh-CN" dirty="0"/>
                  <a:t>document,</a:t>
                </a:r>
                <a:r>
                  <a:rPr lang="zh-CN" altLang="en-US" dirty="0"/>
                  <a:t> </a:t>
                </a:r>
                <a:r>
                  <a:rPr lang="en-US" altLang="zh-CN" dirty="0">
                    <a:sym typeface="Symbol" charset="0"/>
                  </a:rPr>
                  <a:t>get</a:t>
                </a:r>
                <a:r>
                  <a:rPr lang="zh-CN" altLang="en-US" dirty="0">
                    <a:sym typeface="Symbol" charset="0"/>
                  </a:rPr>
                  <a:t> </a:t>
                </a:r>
                <a:r>
                  <a:rPr lang="en-US" altLang="zh-CN" dirty="0">
                    <a:solidFill>
                      <a:srgbClr val="FF0000"/>
                    </a:solidFill>
                  </a:rPr>
                  <a:t>indices</a:t>
                </a:r>
                <a:r>
                  <a:rPr lang="zh-CN" altLang="en-US" dirty="0"/>
                  <a:t> </a:t>
                </a:r>
                <a:r>
                  <a:rPr lang="en-US" altLang="zh-CN" dirty="0"/>
                  <a:t>of</a:t>
                </a:r>
                <a:r>
                  <a:rPr lang="zh-CN" altLang="en-US" dirty="0"/>
                  <a:t> </a:t>
                </a:r>
                <a:r>
                  <a:rPr lang="en-US" altLang="zh-CN" dirty="0"/>
                  <a:t>all</a:t>
                </a:r>
                <a:r>
                  <a:rPr lang="zh-CN" altLang="en-US" dirty="0"/>
                  <a:t> </a:t>
                </a:r>
                <a:r>
                  <a:rPr lang="en-US" altLang="zh-CN" dirty="0"/>
                  <a:t>word</a:t>
                </a:r>
                <a:r>
                  <a:rPr lang="zh-CN" altLang="en-US" dirty="0"/>
                  <a:t> </a:t>
                </a:r>
                <a:r>
                  <a:rPr lang="en-US" altLang="zh-CN" dirty="0"/>
                  <a:t>types</a:t>
                </a:r>
                <a:r>
                  <a:rPr lang="zh-CN" altLang="en-US" dirty="0"/>
                  <a:t> </a:t>
                </a:r>
                <a:r>
                  <a:rPr lang="en-US" altLang="zh-CN" dirty="0"/>
                  <a:t>in</a:t>
                </a:r>
                <a:r>
                  <a:rPr lang="zh-CN" altLang="en-US" dirty="0"/>
                  <a:t> </a:t>
                </a:r>
                <a14:m>
                  <m:oMath xmlns:m="http://schemas.openxmlformats.org/officeDocument/2006/math">
                    <m:r>
                      <a:rPr lang="en-US" altLang="zh-CN" i="1" dirty="0" smtClean="0">
                        <a:latin typeface="Cambria Math" panose="02040503050406030204" pitchFamily="18" charset="0"/>
                      </a:rPr>
                      <m:t>𝑉</m:t>
                    </m:r>
                  </m:oMath>
                </a14:m>
                <a:r>
                  <a:rPr lang="zh-CN" altLang="en-US" dirty="0"/>
                  <a:t> </a:t>
                </a:r>
                <a:r>
                  <a:rPr lang="en-US" altLang="zh-CN" dirty="0"/>
                  <a:t>and</a:t>
                </a:r>
                <a:r>
                  <a:rPr lang="zh-CN" altLang="en-US" dirty="0"/>
                  <a:t> </a:t>
                </a:r>
                <a:r>
                  <a:rPr lang="en-US" altLang="zh-CN" dirty="0"/>
                  <a:t>take</a:t>
                </a:r>
                <a:r>
                  <a:rPr lang="en-US" dirty="0"/>
                  <a:t> log</a:t>
                </a:r>
                <a:endParaRPr lang="en-US" altLang="zh-CN" dirty="0"/>
              </a:p>
              <a:p>
                <a:pPr marL="0" indent="0">
                  <a:lnSpc>
                    <a:spcPct val="150000"/>
                  </a:lnSpc>
                  <a:spcBef>
                    <a:spcPts val="600"/>
                  </a:spcBef>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sSub>
                        <m:sSubPr>
                          <m:ctrlPr>
                            <a:rPr lang="en-US" altLang="zh-CN" sz="2400" i="1" dirty="0" smtClean="0">
                              <a:latin typeface="Cambria Math" panose="02040503050406030204" pitchFamily="18" charset="0"/>
                            </a:rPr>
                          </m:ctrlPr>
                        </m:sSubPr>
                        <m:e>
                          <m:r>
                            <a:rPr lang="en-US" altLang="zh-CN" sz="2400" i="1" dirty="0" smtClean="0">
                              <a:latin typeface="Cambria Math" panose="02040503050406030204" pitchFamily="18" charset="0"/>
                            </a:rPr>
                            <m:t>𝑐</m:t>
                          </m:r>
                        </m:e>
                        <m:sub>
                          <m:r>
                            <a:rPr lang="en-US" altLang="zh-CN" sz="2400" i="1" dirty="0" smtClean="0">
                              <a:latin typeface="Cambria Math" panose="02040503050406030204" pitchFamily="18" charset="0"/>
                            </a:rPr>
                            <m:t>𝑁𝐵</m:t>
                          </m:r>
                        </m:sub>
                      </m:sSub>
                      <m:r>
                        <a:rPr lang="en-US" altLang="zh-CN" sz="2400" i="1" dirty="0" smtClean="0">
                          <a:solidFill>
                            <a:schemeClr val="accent1"/>
                          </a:solidFill>
                          <a:latin typeface="Cambria Math" panose="02040503050406030204" pitchFamily="18" charset="0"/>
                        </a:rPr>
                        <m:t>=</m:t>
                      </m:r>
                      <m:func>
                        <m:funcPr>
                          <m:ctrlPr>
                            <a:rPr lang="zh-CN" altLang="en-US" sz="2400" i="1" dirty="0">
                              <a:solidFill>
                                <a:schemeClr val="accent1"/>
                              </a:solidFill>
                              <a:latin typeface="Cambria Math" panose="02040503050406030204" pitchFamily="18" charset="0"/>
                            </a:rPr>
                          </m:ctrlPr>
                        </m:funcPr>
                        <m:fName>
                          <m:r>
                            <m:rPr>
                              <m:sty m:val="p"/>
                            </m:rPr>
                            <a:rPr lang="en-US" altLang="zh-CN" sz="2400" dirty="0">
                              <a:solidFill>
                                <a:schemeClr val="accent1"/>
                              </a:solidFill>
                              <a:latin typeface="Cambria Math" panose="02040503050406030204" pitchFamily="18" charset="0"/>
                            </a:rPr>
                            <m:t>arg</m:t>
                          </m:r>
                        </m:fName>
                        <m:e>
                          <m:func>
                            <m:funcPr>
                              <m:ctrlPr>
                                <a:rPr lang="en-US" altLang="zh-CN" sz="2400" i="1" dirty="0">
                                  <a:solidFill>
                                    <a:schemeClr val="accent1"/>
                                  </a:solidFill>
                                  <a:latin typeface="Cambria Math" panose="02040503050406030204" pitchFamily="18" charset="0"/>
                                </a:rPr>
                              </m:ctrlPr>
                            </m:funcPr>
                            <m:fName>
                              <m:limLow>
                                <m:limLowPr>
                                  <m:ctrlPr>
                                    <a:rPr lang="en-US" altLang="zh-CN" sz="2400" i="1" dirty="0">
                                      <a:solidFill>
                                        <a:schemeClr val="accent1"/>
                                      </a:solidFill>
                                      <a:latin typeface="Cambria Math" panose="02040503050406030204" pitchFamily="18" charset="0"/>
                                    </a:rPr>
                                  </m:ctrlPr>
                                </m:limLowPr>
                                <m:e>
                                  <m:r>
                                    <m:rPr>
                                      <m:sty m:val="p"/>
                                    </m:rPr>
                                    <a:rPr lang="en-US" altLang="zh-CN" sz="2400" dirty="0">
                                      <a:solidFill>
                                        <a:schemeClr val="accent1"/>
                                      </a:solidFill>
                                      <a:latin typeface="Cambria Math" panose="02040503050406030204" pitchFamily="18" charset="0"/>
                                    </a:rPr>
                                    <m:t>max</m:t>
                                  </m:r>
                                </m:e>
                                <m:lim>
                                  <m:r>
                                    <a:rPr lang="en-US" altLang="zh-CN" sz="2400" i="1" dirty="0" smtClean="0">
                                      <a:solidFill>
                                        <a:srgbClr val="00B050"/>
                                      </a:solidFill>
                                      <a:latin typeface="Cambria Math" panose="02040503050406030204" pitchFamily="18" charset="0"/>
                                    </a:rPr>
                                    <m:t>𝑐</m:t>
                                  </m:r>
                                  <m:r>
                                    <a:rPr lang="en-US" altLang="zh-CN" sz="2400" i="1" dirty="0">
                                      <a:solidFill>
                                        <a:schemeClr val="accent1"/>
                                      </a:solidFill>
                                      <a:latin typeface="Cambria Math" panose="02040503050406030204" pitchFamily="18" charset="0"/>
                                    </a:rPr>
                                    <m:t>∈</m:t>
                                  </m:r>
                                  <m:r>
                                    <a:rPr lang="en-US" altLang="zh-CN" sz="2400" i="1" dirty="0">
                                      <a:solidFill>
                                        <a:schemeClr val="accent1"/>
                                      </a:solidFill>
                                      <a:latin typeface="Cambria Math" panose="02040503050406030204" pitchFamily="18" charset="0"/>
                                    </a:rPr>
                                    <m:t>𝐶</m:t>
                                  </m:r>
                                </m:lim>
                              </m:limLow>
                            </m:fName>
                            <m:e>
                              <m:func>
                                <m:funcPr>
                                  <m:ctrlPr>
                                    <a:rPr lang="en-US" altLang="zh-CN" sz="2400" i="1" dirty="0" smtClean="0">
                                      <a:solidFill>
                                        <a:schemeClr val="accent1"/>
                                      </a:solidFill>
                                      <a:latin typeface="Cambria Math" panose="02040503050406030204" pitchFamily="18" charset="0"/>
                                    </a:rPr>
                                  </m:ctrlPr>
                                </m:funcPr>
                                <m:fName>
                                  <m:r>
                                    <m:rPr>
                                      <m:sty m:val="p"/>
                                    </m:rPr>
                                    <a:rPr lang="en-US" altLang="zh-CN" sz="2400" dirty="0" smtClean="0">
                                      <a:solidFill>
                                        <a:schemeClr val="accent1"/>
                                      </a:solidFill>
                                      <a:latin typeface="Cambria Math" panose="02040503050406030204" pitchFamily="18" charset="0"/>
                                    </a:rPr>
                                    <m:t>log</m:t>
                                  </m:r>
                                </m:fName>
                                <m:e>
                                  <m:r>
                                    <a:rPr lang="en-US" altLang="zh-CN" sz="2400" i="1" dirty="0">
                                      <a:solidFill>
                                        <a:schemeClr val="accent1"/>
                                      </a:solidFill>
                                      <a:latin typeface="Cambria Math" panose="02040503050406030204" pitchFamily="18" charset="0"/>
                                    </a:rPr>
                                    <m:t>𝑃</m:t>
                                  </m:r>
                                  <m:d>
                                    <m:dPr>
                                      <m:ctrlPr>
                                        <a:rPr lang="en-US" altLang="zh-CN" sz="2400" i="1" dirty="0">
                                          <a:solidFill>
                                            <a:schemeClr val="accent1"/>
                                          </a:solidFill>
                                          <a:latin typeface="Cambria Math" panose="02040503050406030204" pitchFamily="18" charset="0"/>
                                        </a:rPr>
                                      </m:ctrlPr>
                                    </m:dPr>
                                    <m:e>
                                      <m:r>
                                        <a:rPr lang="en-US" altLang="zh-CN" sz="2400" i="1" dirty="0">
                                          <a:solidFill>
                                            <a:srgbClr val="00B050"/>
                                          </a:solidFill>
                                          <a:latin typeface="Cambria Math" panose="02040503050406030204" pitchFamily="18" charset="0"/>
                                        </a:rPr>
                                        <m:t>𝑐</m:t>
                                      </m:r>
                                    </m:e>
                                  </m:d>
                                </m:e>
                              </m:func>
                              <m:r>
                                <a:rPr lang="en-US" altLang="zh-CN" sz="2400" i="1" dirty="0" smtClean="0">
                                  <a:solidFill>
                                    <a:schemeClr val="accent1"/>
                                  </a:solidFill>
                                  <a:latin typeface="Cambria Math" panose="02040503050406030204" pitchFamily="18" charset="0"/>
                                </a:rPr>
                                <m:t>+</m:t>
                              </m:r>
                              <m:nary>
                                <m:naryPr>
                                  <m:chr m:val="∑"/>
                                  <m:supHide m:val="on"/>
                                  <m:ctrlPr>
                                    <a:rPr lang="en-US" altLang="zh-CN" sz="2400" i="1" dirty="0" smtClean="0">
                                      <a:solidFill>
                                        <a:schemeClr val="accent1"/>
                                      </a:solidFill>
                                      <a:latin typeface="Cambria Math" panose="02040503050406030204" pitchFamily="18" charset="0"/>
                                    </a:rPr>
                                  </m:ctrlPr>
                                </m:naryPr>
                                <m:sub>
                                  <m:sSub>
                                    <m:sSubPr>
                                      <m:ctrlPr>
                                        <a:rPr lang="en-US" altLang="zh-CN" sz="2400" b="0" i="1" dirty="0" smtClean="0">
                                          <a:solidFill>
                                            <a:srgbClr val="FF0000"/>
                                          </a:solidFill>
                                          <a:latin typeface="Cambria Math" panose="02040503050406030204" pitchFamily="18" charset="0"/>
                                        </a:rPr>
                                      </m:ctrlPr>
                                    </m:sSubPr>
                                    <m:e>
                                      <m:r>
                                        <m:rPr>
                                          <m:brk m:alnAt="7"/>
                                        </m:rPr>
                                        <a:rPr lang="en-US" altLang="zh-CN" sz="2400" b="0" i="1" dirty="0" smtClean="0">
                                          <a:solidFill>
                                            <a:srgbClr val="FF0000"/>
                                          </a:solidFill>
                                          <a:latin typeface="Cambria Math" panose="02040503050406030204" pitchFamily="18" charset="0"/>
                                        </a:rPr>
                                        <m:t>𝑣</m:t>
                                      </m:r>
                                    </m:e>
                                    <m:sub>
                                      <m:r>
                                        <m:rPr>
                                          <m:brk m:alnAt="7"/>
                                        </m:rPr>
                                        <a:rPr lang="en-US" altLang="zh-CN" sz="2400" b="0" i="1" dirty="0" smtClean="0">
                                          <a:solidFill>
                                            <a:srgbClr val="FF0000"/>
                                          </a:solidFill>
                                          <a:latin typeface="Cambria Math" panose="02040503050406030204" pitchFamily="18" charset="0"/>
                                        </a:rPr>
                                        <m:t>𝑖</m:t>
                                      </m:r>
                                    </m:sub>
                                  </m:sSub>
                                  <m:r>
                                    <a:rPr lang="en-US" altLang="zh-CN" sz="2400" i="1" dirty="0">
                                      <a:solidFill>
                                        <a:srgbClr val="FF0000"/>
                                      </a:solidFill>
                                      <a:latin typeface="Cambria Math" panose="02040503050406030204" pitchFamily="18" charset="0"/>
                                    </a:rPr>
                                    <m:t>∈</m:t>
                                  </m:r>
                                  <m:r>
                                    <a:rPr lang="en-US" altLang="zh-CN" sz="2400" b="0" i="1" dirty="0" smtClean="0">
                                      <a:solidFill>
                                        <a:srgbClr val="FF0000"/>
                                      </a:solidFill>
                                      <a:latin typeface="Cambria Math" panose="02040503050406030204" pitchFamily="18" charset="0"/>
                                    </a:rPr>
                                    <m:t>𝑉</m:t>
                                  </m:r>
                                </m:sub>
                                <m:sup/>
                                <m:e>
                                  <m:func>
                                    <m:funcPr>
                                      <m:ctrlPr>
                                        <a:rPr lang="en-US" altLang="zh-CN" sz="2400" i="1" dirty="0" smtClean="0">
                                          <a:solidFill>
                                            <a:schemeClr val="accent1"/>
                                          </a:solidFill>
                                          <a:latin typeface="Cambria Math" panose="02040503050406030204" pitchFamily="18" charset="0"/>
                                        </a:rPr>
                                      </m:ctrlPr>
                                    </m:funcPr>
                                    <m:fName>
                                      <m:r>
                                        <m:rPr>
                                          <m:sty m:val="p"/>
                                        </m:rPr>
                                        <a:rPr lang="en-US" altLang="zh-CN" sz="2400" dirty="0" smtClean="0">
                                          <a:solidFill>
                                            <a:schemeClr val="accent1"/>
                                          </a:solidFill>
                                          <a:latin typeface="Cambria Math" panose="02040503050406030204" pitchFamily="18" charset="0"/>
                                        </a:rPr>
                                        <m:t>log</m:t>
                                      </m:r>
                                    </m:fName>
                                    <m:e>
                                      <m:r>
                                        <a:rPr lang="en-US" altLang="zh-CN" sz="2400" i="1" dirty="0">
                                          <a:solidFill>
                                            <a:srgbClr val="0068B7"/>
                                          </a:solidFill>
                                          <a:latin typeface="Cambria Math" panose="02040503050406030204" pitchFamily="18" charset="0"/>
                                        </a:rPr>
                                        <m:t>𝑃</m:t>
                                      </m:r>
                                      <m:d>
                                        <m:dPr>
                                          <m:ctrlPr>
                                            <a:rPr lang="en-US" altLang="zh-CN" sz="2400" i="1" dirty="0">
                                              <a:solidFill>
                                                <a:srgbClr val="0068B7"/>
                                              </a:solidFill>
                                              <a:latin typeface="Cambria Math" panose="02040503050406030204" pitchFamily="18" charset="0"/>
                                            </a:rPr>
                                          </m:ctrlPr>
                                        </m:dPr>
                                        <m:e>
                                          <m:sSub>
                                            <m:sSubPr>
                                              <m:ctrlPr>
                                                <a:rPr lang="en-US" altLang="zh-CN" sz="2400" i="1" dirty="0" smtClean="0">
                                                  <a:solidFill>
                                                    <a:srgbClr val="FF0000"/>
                                                  </a:solidFill>
                                                  <a:latin typeface="Cambria Math" panose="02040503050406030204" pitchFamily="18" charset="0"/>
                                                </a:rPr>
                                              </m:ctrlPr>
                                            </m:sSubPr>
                                            <m:e>
                                              <m:r>
                                                <a:rPr lang="en-US" altLang="zh-CN" sz="2400" b="0" i="1" dirty="0" smtClean="0">
                                                  <a:solidFill>
                                                    <a:srgbClr val="FF0000"/>
                                                  </a:solidFill>
                                                  <a:latin typeface="Cambria Math" panose="02040503050406030204" pitchFamily="18" charset="0"/>
                                                </a:rPr>
                                                <m:t>𝑣</m:t>
                                              </m:r>
                                            </m:e>
                                            <m:sub>
                                              <m:r>
                                                <a:rPr lang="en-US" altLang="zh-CN" sz="2400" i="1" dirty="0">
                                                  <a:solidFill>
                                                    <a:srgbClr val="FF0000"/>
                                                  </a:solidFill>
                                                  <a:latin typeface="Cambria Math" panose="02040503050406030204" pitchFamily="18" charset="0"/>
                                                </a:rPr>
                                                <m:t>𝑖</m:t>
                                              </m:r>
                                            </m:sub>
                                          </m:sSub>
                                        </m:e>
                                        <m:e>
                                          <m:r>
                                            <a:rPr lang="en-US" altLang="zh-CN" sz="2400" i="1" dirty="0">
                                              <a:solidFill>
                                                <a:srgbClr val="00B050"/>
                                              </a:solidFill>
                                              <a:latin typeface="Cambria Math" panose="02040503050406030204" pitchFamily="18" charset="0"/>
                                            </a:rPr>
                                            <m:t>𝑐</m:t>
                                          </m:r>
                                        </m:e>
                                      </m:d>
                                    </m:e>
                                  </m:func>
                                </m:e>
                              </m:nary>
                            </m:e>
                          </m:func>
                        </m:e>
                      </m:func>
                    </m:oMath>
                  </m:oMathPara>
                </a14:m>
                <a:endParaRPr lang="en-US" sz="2400" i="1" dirty="0"/>
              </a:p>
              <a:p>
                <a:pPr marL="0" indent="0">
                  <a:spcBef>
                    <a:spcPts val="600"/>
                  </a:spcBef>
                  <a:spcAft>
                    <a:spcPts val="600"/>
                  </a:spcAft>
                  <a:buFont typeface="Arial" panose="020B0604020202020204" pitchFamily="34" charset="0"/>
                  <a:buNone/>
                </a:pPr>
                <a:endParaRPr lang="en-US" altLang="zh-CN" dirty="0"/>
              </a:p>
            </p:txBody>
          </p:sp>
        </mc:Choice>
        <mc:Fallback xmlns="">
          <p:sp>
            <p:nvSpPr>
              <p:cNvPr id="5" name="Content Placeholder 2">
                <a:extLst>
                  <a:ext uri="{FF2B5EF4-FFF2-40B4-BE49-F238E27FC236}">
                    <a16:creationId xmlns:a16="http://schemas.microsoft.com/office/drawing/2014/main" id="{FEDAF232-0F29-A326-68B8-BAB295226A0C}"/>
                  </a:ext>
                </a:extLst>
              </p:cNvPr>
              <p:cNvSpPr txBox="1">
                <a:spLocks noRot="1" noChangeAspect="1" noMove="1" noResize="1" noEditPoints="1" noAdjustHandles="1" noChangeArrowheads="1" noChangeShapeType="1" noTextEdit="1"/>
              </p:cNvSpPr>
              <p:nvPr/>
            </p:nvSpPr>
            <p:spPr>
              <a:xfrm>
                <a:off x="5560741" y="1108666"/>
                <a:ext cx="6429481" cy="5508000"/>
              </a:xfrm>
              <a:prstGeom prst="rect">
                <a:avLst/>
              </a:prstGeom>
              <a:blipFill>
                <a:blip r:embed="rId4"/>
                <a:stretch>
                  <a:fillRect l="-1575" t="-1152" b="-32488"/>
                </a:stretch>
              </a:blipFill>
            </p:spPr>
            <p:txBody>
              <a:bodyPr/>
              <a:lstStyle/>
              <a:p>
                <a:r>
                  <a:rPr lang="en-CN">
                    <a:noFill/>
                  </a:rPr>
                  <a:t> </a:t>
                </a:r>
              </a:p>
            </p:txBody>
          </p:sp>
        </mc:Fallback>
      </mc:AlternateContent>
    </p:spTree>
    <p:extLst>
      <p:ext uri="{BB962C8B-B14F-4D97-AF65-F5344CB8AC3E}">
        <p14:creationId xmlns:p14="http://schemas.microsoft.com/office/powerpoint/2010/main" val="1680306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9D26-571C-AF4B-B8D2-32A372FC19FA}"/>
              </a:ext>
            </a:extLst>
          </p:cNvPr>
          <p:cNvSpPr>
            <a:spLocks noGrp="1"/>
          </p:cNvSpPr>
          <p:nvPr>
            <p:ph type="title"/>
          </p:nvPr>
        </p:nvSpPr>
        <p:spPr/>
        <p:txBody>
          <a:bodyPr/>
          <a:lstStyle/>
          <a:p>
            <a:r>
              <a:rPr lang="en-US" altLang="zh-CN" sz="4000" b="1" dirty="0"/>
              <a:t>NB</a:t>
            </a:r>
            <a:r>
              <a:rPr lang="zh-CN" altLang="en-US" sz="4000" b="1" dirty="0"/>
              <a:t> </a:t>
            </a:r>
            <a:r>
              <a:rPr lang="en-US" altLang="zh-CN" sz="4000" b="1" dirty="0"/>
              <a:t>classifier</a:t>
            </a:r>
            <a:r>
              <a:rPr lang="zh-CN" altLang="en-US" sz="4000" b="1" dirty="0"/>
              <a:t> </a:t>
            </a:r>
            <a:r>
              <a:rPr lang="en-US" altLang="zh-CN" sz="4000" b="1" dirty="0"/>
              <a:t>-</a:t>
            </a:r>
            <a:r>
              <a:rPr lang="zh-CN" altLang="en-US" sz="4000" b="1" dirty="0"/>
              <a:t> </a:t>
            </a:r>
            <a:r>
              <a:rPr lang="en-US" sz="4000" b="1" dirty="0"/>
              <a:t>Bag</a:t>
            </a:r>
            <a:r>
              <a:rPr lang="en-US" altLang="zh-CN" sz="4000" b="1" dirty="0"/>
              <a:t>-</a:t>
            </a:r>
            <a:r>
              <a:rPr lang="en-US" sz="4000" b="1" dirty="0"/>
              <a:t>of</a:t>
            </a:r>
            <a:r>
              <a:rPr lang="en-US" altLang="zh-CN" sz="4000" b="1" dirty="0"/>
              <a:t>-</a:t>
            </a:r>
            <a:r>
              <a:rPr lang="en-US" sz="4000" b="1" dirty="0"/>
              <a:t>word</a:t>
            </a:r>
            <a:r>
              <a:rPr lang="en-US" altLang="zh-CN" sz="4000" b="1" dirty="0"/>
              <a:t>s</a:t>
            </a:r>
            <a:endParaRPr lang="en-CN" dirty="0"/>
          </a:p>
        </p:txBody>
      </p:sp>
      <p:sp>
        <p:nvSpPr>
          <p:cNvPr id="4" name="Slide Number Placeholder 3">
            <a:extLst>
              <a:ext uri="{FF2B5EF4-FFF2-40B4-BE49-F238E27FC236}">
                <a16:creationId xmlns:a16="http://schemas.microsoft.com/office/drawing/2014/main" id="{AC3E00C0-A572-9944-A009-356ED0D7882E}"/>
              </a:ext>
            </a:extLst>
          </p:cNvPr>
          <p:cNvSpPr>
            <a:spLocks noGrp="1"/>
          </p:cNvSpPr>
          <p:nvPr>
            <p:ph type="sldNum" sz="quarter" idx="12"/>
          </p:nvPr>
        </p:nvSpPr>
        <p:spPr/>
        <p:txBody>
          <a:bodyPr/>
          <a:lstStyle/>
          <a:p>
            <a:fld id="{DC8BB421-126E-41CB-B73A-69D52E98CAE3}" type="slidenum">
              <a:rPr lang="zh-CN" altLang="en-US" smtClean="0"/>
              <a:t>14</a:t>
            </a:fld>
            <a:endParaRPr lang="zh-CN" altLang="en-US" dirty="0"/>
          </a:p>
        </p:txBody>
      </p:sp>
      <p:sp>
        <p:nvSpPr>
          <p:cNvPr id="5" name="Rectangle 4">
            <a:extLst>
              <a:ext uri="{FF2B5EF4-FFF2-40B4-BE49-F238E27FC236}">
                <a16:creationId xmlns:a16="http://schemas.microsoft.com/office/drawing/2014/main" id="{0B037538-EAFF-5340-857E-915D2068637D}"/>
              </a:ext>
            </a:extLst>
          </p:cNvPr>
          <p:cNvSpPr>
            <a:spLocks noChangeArrowheads="1"/>
          </p:cNvSpPr>
          <p:nvPr/>
        </p:nvSpPr>
        <p:spPr bwMode="auto">
          <a:xfrm>
            <a:off x="1979053" y="1031837"/>
            <a:ext cx="7131849" cy="1382761"/>
          </a:xfrm>
          <a:prstGeom prst="rect">
            <a:avLst/>
          </a:prstGeom>
          <a:solidFill>
            <a:schemeClr val="bg1"/>
          </a:solidFill>
          <a:ln w="28575">
            <a:solidFill>
              <a:schemeClr val="tx1"/>
            </a:solidFill>
            <a:miter lim="800000"/>
            <a:headEnd/>
            <a:tailEnd/>
          </a:ln>
        </p:spPr>
        <p:txBody>
          <a:bodyPr>
            <a:prstTxWarp prst="textNoShape">
              <a:avLst/>
            </a:prstTxWarp>
          </a:bodyPr>
          <a:lstStyle/>
          <a:p>
            <a:pPr algn="just">
              <a:spcBef>
                <a:spcPts val="600"/>
              </a:spcBef>
              <a:spcAft>
                <a:spcPts val="600"/>
              </a:spcAft>
            </a:pPr>
            <a:r>
              <a:rPr lang="en-US" sz="1600" dirty="0">
                <a:solidFill>
                  <a:srgbClr val="000000"/>
                </a:solidFill>
                <a:ea typeface="SimSun" panose="02010600030101010101" pitchFamily="2" charset="-122"/>
                <a:cs typeface="Courier"/>
              </a:rPr>
              <a:t>I love this movie! It's sweet, but with satirical humor. The dialogue is great and the adventure scenes are fun…  It manages to be whimsical and romantic while laughing at the conventions of the fairy tale genre. I would recommend it to just about anyone. I've seen it several times, and I'm always happy to see it again whenever I have a friend who hasn't seen it yet.</a:t>
            </a:r>
          </a:p>
        </p:txBody>
      </p:sp>
      <mc:AlternateContent xmlns:mc="http://schemas.openxmlformats.org/markup-compatibility/2006" xmlns:a14="http://schemas.microsoft.com/office/drawing/2010/main">
        <mc:Choice Requires="a14">
          <p:sp>
            <p:nvSpPr>
              <p:cNvPr id="6" name="Text Box 5">
                <a:extLst>
                  <a:ext uri="{FF2B5EF4-FFF2-40B4-BE49-F238E27FC236}">
                    <a16:creationId xmlns:a16="http://schemas.microsoft.com/office/drawing/2014/main" id="{9628C361-2B6E-2843-9477-35C61FF22FD3}"/>
                  </a:ext>
                </a:extLst>
              </p:cNvPr>
              <p:cNvSpPr txBox="1">
                <a:spLocks noChangeArrowheads="1"/>
              </p:cNvSpPr>
              <p:nvPr/>
            </p:nvSpPr>
            <p:spPr bwMode="auto">
              <a:xfrm>
                <a:off x="616962" y="901872"/>
                <a:ext cx="2182534" cy="1569660"/>
              </a:xfrm>
              <a:prstGeom prst="rect">
                <a:avLst/>
              </a:prstGeom>
              <a:noFill/>
              <a:ln w="25400">
                <a:noFill/>
                <a:miter lim="800000"/>
                <a:headEnd/>
                <a:tailEnd/>
              </a:ln>
            </p:spPr>
            <p:txBody>
              <a:bodyPr wrap="square">
                <a:prstTxWarp prst="textNoShape">
                  <a:avLst/>
                </a:prstTxWarp>
                <a:spAutoFit/>
              </a:bodyPr>
              <a:lstStyle/>
              <a:p>
                <a14:m>
                  <m:oMath xmlns:m="http://schemas.openxmlformats.org/officeDocument/2006/math">
                    <m:r>
                      <a:rPr lang="en-US" altLang="zh-CN" sz="9600" b="0" i="1" smtClean="0">
                        <a:latin typeface="Cambria Math" panose="02040503050406030204" pitchFamily="18" charset="0"/>
                      </a:rPr>
                      <m:t>𝑃</m:t>
                    </m:r>
                  </m:oMath>
                </a14:m>
                <a:r>
                  <a:rPr lang="en-US" sz="9600" dirty="0"/>
                  <a:t>(</a:t>
                </a:r>
              </a:p>
            </p:txBody>
          </p:sp>
        </mc:Choice>
        <mc:Fallback xmlns="">
          <p:sp>
            <p:nvSpPr>
              <p:cNvPr id="6" name="Text Box 5">
                <a:extLst>
                  <a:ext uri="{FF2B5EF4-FFF2-40B4-BE49-F238E27FC236}">
                    <a16:creationId xmlns:a16="http://schemas.microsoft.com/office/drawing/2014/main" id="{9628C361-2B6E-2843-9477-35C61FF22FD3}"/>
                  </a:ext>
                </a:extLst>
              </p:cNvPr>
              <p:cNvSpPr txBox="1">
                <a:spLocks noRot="1" noChangeAspect="1" noMove="1" noResize="1" noEditPoints="1" noAdjustHandles="1" noChangeArrowheads="1" noChangeShapeType="1" noTextEdit="1"/>
              </p:cNvSpPr>
              <p:nvPr/>
            </p:nvSpPr>
            <p:spPr bwMode="auto">
              <a:xfrm>
                <a:off x="616962" y="901872"/>
                <a:ext cx="2182534" cy="1569660"/>
              </a:xfrm>
              <a:prstGeom prst="rect">
                <a:avLst/>
              </a:prstGeom>
              <a:blipFill>
                <a:blip r:embed="rId3"/>
                <a:stretch>
                  <a:fillRect l="-14451" t="-21774" b="-41935"/>
                </a:stretch>
              </a:blipFill>
              <a:ln w="25400">
                <a:noFill/>
                <a:miter lim="800000"/>
                <a:headEnd/>
                <a:tailEnd/>
              </a:ln>
            </p:spPr>
            <p:txBody>
              <a:bodyPr/>
              <a:lstStyle/>
              <a:p>
                <a:r>
                  <a:rPr lang="en-CN">
                    <a:noFill/>
                  </a:rPr>
                  <a:t> </a:t>
                </a:r>
              </a:p>
            </p:txBody>
          </p:sp>
        </mc:Fallback>
      </mc:AlternateContent>
      <p:sp>
        <p:nvSpPr>
          <p:cNvPr id="7" name="Text Box 6">
            <a:extLst>
              <a:ext uri="{FF2B5EF4-FFF2-40B4-BE49-F238E27FC236}">
                <a16:creationId xmlns:a16="http://schemas.microsoft.com/office/drawing/2014/main" id="{95B40821-5112-9049-BCCB-E1DB01EFB7AB}"/>
              </a:ext>
            </a:extLst>
          </p:cNvPr>
          <p:cNvSpPr txBox="1">
            <a:spLocks noChangeArrowheads="1"/>
          </p:cNvSpPr>
          <p:nvPr/>
        </p:nvSpPr>
        <p:spPr bwMode="auto">
          <a:xfrm>
            <a:off x="9110902" y="844938"/>
            <a:ext cx="2464136" cy="1569660"/>
          </a:xfrm>
          <a:prstGeom prst="rect">
            <a:avLst/>
          </a:prstGeom>
          <a:noFill/>
          <a:ln w="25400">
            <a:noFill/>
            <a:miter lim="800000"/>
            <a:headEnd/>
            <a:tailEnd/>
          </a:ln>
        </p:spPr>
        <p:txBody>
          <a:bodyPr wrap="none">
            <a:prstTxWarp prst="textNoShape">
              <a:avLst/>
            </a:prstTxWarp>
            <a:spAutoFit/>
          </a:bodyPr>
          <a:lstStyle/>
          <a:p>
            <a:r>
              <a:rPr lang="zh-CN" altLang="en-US" sz="9600" dirty="0"/>
              <a:t> </a:t>
            </a:r>
            <a:r>
              <a:rPr lang="en-US" altLang="zh-CN" sz="9600" dirty="0"/>
              <a:t>|</a:t>
            </a:r>
            <a:r>
              <a:rPr lang="en-US" sz="9600" dirty="0"/>
              <a:t> c)</a:t>
            </a:r>
          </a:p>
        </p:txBody>
      </p:sp>
      <p:sp>
        <p:nvSpPr>
          <p:cNvPr id="10" name="TextBox 9">
            <a:extLst>
              <a:ext uri="{FF2B5EF4-FFF2-40B4-BE49-F238E27FC236}">
                <a16:creationId xmlns:a16="http://schemas.microsoft.com/office/drawing/2014/main" id="{14CCD692-4CB4-394B-AF0D-6C5D6094124F}"/>
              </a:ext>
            </a:extLst>
          </p:cNvPr>
          <p:cNvSpPr txBox="1"/>
          <p:nvPr/>
        </p:nvSpPr>
        <p:spPr>
          <a:xfrm>
            <a:off x="5978672" y="4516751"/>
            <a:ext cx="2986652" cy="338554"/>
          </a:xfrm>
          <a:prstGeom prst="rect">
            <a:avLst/>
          </a:prstGeom>
          <a:noFill/>
        </p:spPr>
        <p:txBody>
          <a:bodyPr wrap="square">
            <a:spAutoFit/>
          </a:bodyPr>
          <a:lstStyle/>
          <a:p>
            <a:r>
              <a:rPr lang="en-US" sz="1600" dirty="0"/>
              <a:t>Using a subset of</a:t>
            </a:r>
            <a:r>
              <a:rPr lang="zh-CN" altLang="en-US" sz="1600" dirty="0"/>
              <a:t> </a:t>
            </a:r>
            <a:r>
              <a:rPr lang="en-US" altLang="zh-CN" sz="1600" dirty="0"/>
              <a:t>useful</a:t>
            </a:r>
            <a:r>
              <a:rPr lang="zh-CN" altLang="en-US" sz="1600" dirty="0"/>
              <a:t> </a:t>
            </a:r>
            <a:r>
              <a:rPr lang="en-US" sz="1600" dirty="0"/>
              <a:t>words</a:t>
            </a:r>
            <a:endParaRPr lang="en-CN" sz="1600" dirty="0"/>
          </a:p>
        </p:txBody>
      </p:sp>
      <p:sp>
        <p:nvSpPr>
          <p:cNvPr id="11" name="Rectangle 10">
            <a:extLst>
              <a:ext uri="{FF2B5EF4-FFF2-40B4-BE49-F238E27FC236}">
                <a16:creationId xmlns:a16="http://schemas.microsoft.com/office/drawing/2014/main" id="{D3CC1615-18E1-444F-AFE6-50545C6F3EDE}"/>
              </a:ext>
            </a:extLst>
          </p:cNvPr>
          <p:cNvSpPr>
            <a:spLocks noChangeArrowheads="1"/>
          </p:cNvSpPr>
          <p:nvPr/>
        </p:nvSpPr>
        <p:spPr bwMode="auto">
          <a:xfrm>
            <a:off x="1979054" y="2906176"/>
            <a:ext cx="7131848" cy="1382762"/>
          </a:xfrm>
          <a:prstGeom prst="rect">
            <a:avLst/>
          </a:prstGeom>
          <a:solidFill>
            <a:schemeClr val="bg1"/>
          </a:solidFill>
          <a:ln w="28575">
            <a:solidFill>
              <a:schemeClr val="tx1"/>
            </a:solidFill>
            <a:miter lim="800000"/>
            <a:headEnd/>
            <a:tailEnd/>
          </a:ln>
        </p:spPr>
        <p:txBody>
          <a:bodyPr>
            <a:prstTxWarp prst="textNoShape">
              <a:avLst/>
            </a:prstTxWarp>
          </a:bodyPr>
          <a:lstStyle/>
          <a:p>
            <a:pPr algn="just">
              <a:spcBef>
                <a:spcPts val="600"/>
              </a:spcBef>
              <a:spcAft>
                <a:spcPts val="600"/>
              </a:spcAft>
            </a:pPr>
            <a:r>
              <a:rPr lang="en-US" sz="1600" dirty="0">
                <a:solidFill>
                  <a:srgbClr val="000000"/>
                </a:solidFill>
                <a:ea typeface="SimSun" panose="02010600030101010101" pitchFamily="2" charset="-122"/>
                <a:cs typeface="Courier"/>
              </a:rPr>
              <a:t>I </a:t>
            </a:r>
            <a:r>
              <a:rPr lang="en-US" sz="1600" dirty="0">
                <a:solidFill>
                  <a:srgbClr val="FF0000"/>
                </a:solidFill>
                <a:ea typeface="SimSun" panose="02010600030101010101" pitchFamily="2" charset="-122"/>
                <a:cs typeface="Courier"/>
              </a:rPr>
              <a:t>love</a:t>
            </a:r>
            <a:r>
              <a:rPr lang="en-US" sz="1600" dirty="0">
                <a:solidFill>
                  <a:srgbClr val="000000"/>
                </a:solidFill>
                <a:ea typeface="SimSun" panose="02010600030101010101" pitchFamily="2" charset="-122"/>
                <a:cs typeface="Courier"/>
              </a:rPr>
              <a:t> this movie! It's </a:t>
            </a:r>
            <a:r>
              <a:rPr lang="en-US" sz="1600" dirty="0">
                <a:solidFill>
                  <a:srgbClr val="FF0000"/>
                </a:solidFill>
                <a:ea typeface="SimSun" panose="02010600030101010101" pitchFamily="2" charset="-122"/>
                <a:cs typeface="Courier"/>
              </a:rPr>
              <a:t>sweet</a:t>
            </a:r>
            <a:r>
              <a:rPr lang="en-US" sz="1600" dirty="0">
                <a:solidFill>
                  <a:srgbClr val="000000"/>
                </a:solidFill>
                <a:ea typeface="SimSun" panose="02010600030101010101" pitchFamily="2" charset="-122"/>
                <a:cs typeface="Courier"/>
              </a:rPr>
              <a:t>, but with </a:t>
            </a:r>
            <a:r>
              <a:rPr lang="en-US" sz="1600" dirty="0">
                <a:solidFill>
                  <a:srgbClr val="FF0000"/>
                </a:solidFill>
                <a:ea typeface="SimSun" panose="02010600030101010101" pitchFamily="2" charset="-122"/>
                <a:cs typeface="Courier"/>
              </a:rPr>
              <a:t>satirical</a:t>
            </a:r>
            <a:r>
              <a:rPr lang="en-US" sz="1600" dirty="0">
                <a:solidFill>
                  <a:srgbClr val="000000"/>
                </a:solidFill>
                <a:ea typeface="SimSun" panose="02010600030101010101" pitchFamily="2" charset="-122"/>
                <a:cs typeface="Courier"/>
              </a:rPr>
              <a:t> humor. The dialogue is </a:t>
            </a:r>
            <a:r>
              <a:rPr lang="en-US" sz="1600" dirty="0">
                <a:solidFill>
                  <a:srgbClr val="FF0000"/>
                </a:solidFill>
                <a:ea typeface="SimSun" panose="02010600030101010101" pitchFamily="2" charset="-122"/>
                <a:cs typeface="Courier"/>
              </a:rPr>
              <a:t>great</a:t>
            </a:r>
            <a:r>
              <a:rPr lang="en-US" sz="1600" dirty="0">
                <a:solidFill>
                  <a:srgbClr val="000000"/>
                </a:solidFill>
                <a:ea typeface="SimSun" panose="02010600030101010101" pitchFamily="2" charset="-122"/>
                <a:cs typeface="Courier"/>
              </a:rPr>
              <a:t> and the adventure scenes are fun…  It manages to be </a:t>
            </a:r>
            <a:r>
              <a:rPr lang="en-US" sz="1600" dirty="0">
                <a:solidFill>
                  <a:srgbClr val="FF0000"/>
                </a:solidFill>
                <a:ea typeface="SimSun" panose="02010600030101010101" pitchFamily="2" charset="-122"/>
                <a:cs typeface="Courier"/>
              </a:rPr>
              <a:t>whimsical</a:t>
            </a:r>
            <a:r>
              <a:rPr lang="en-US" sz="1600" dirty="0">
                <a:solidFill>
                  <a:srgbClr val="000000"/>
                </a:solidFill>
                <a:ea typeface="SimSun" panose="02010600030101010101" pitchFamily="2" charset="-122"/>
                <a:cs typeface="Courier"/>
              </a:rPr>
              <a:t> and </a:t>
            </a:r>
            <a:r>
              <a:rPr lang="en-US" sz="1600" dirty="0">
                <a:solidFill>
                  <a:srgbClr val="FF0000"/>
                </a:solidFill>
                <a:ea typeface="SimSun" panose="02010600030101010101" pitchFamily="2" charset="-122"/>
                <a:cs typeface="Courier"/>
              </a:rPr>
              <a:t>romantic</a:t>
            </a:r>
            <a:r>
              <a:rPr lang="en-US" sz="1600" dirty="0">
                <a:solidFill>
                  <a:srgbClr val="000000"/>
                </a:solidFill>
                <a:ea typeface="SimSun" panose="02010600030101010101" pitchFamily="2" charset="-122"/>
                <a:cs typeface="Courier"/>
              </a:rPr>
              <a:t> while </a:t>
            </a:r>
            <a:r>
              <a:rPr lang="en-US" sz="1600" dirty="0">
                <a:solidFill>
                  <a:srgbClr val="FF0000"/>
                </a:solidFill>
                <a:ea typeface="SimSun" panose="02010600030101010101" pitchFamily="2" charset="-122"/>
                <a:cs typeface="Courier"/>
              </a:rPr>
              <a:t>laughing</a:t>
            </a:r>
            <a:r>
              <a:rPr lang="en-US" sz="1600" dirty="0">
                <a:solidFill>
                  <a:srgbClr val="000000"/>
                </a:solidFill>
                <a:ea typeface="SimSun" panose="02010600030101010101" pitchFamily="2" charset="-122"/>
                <a:cs typeface="Courier"/>
              </a:rPr>
              <a:t> at the conventions of the fairy tale genre. I would </a:t>
            </a:r>
            <a:r>
              <a:rPr lang="en-US" sz="1600" dirty="0">
                <a:solidFill>
                  <a:srgbClr val="FF0000"/>
                </a:solidFill>
                <a:ea typeface="SimSun" panose="02010600030101010101" pitchFamily="2" charset="-122"/>
                <a:cs typeface="Courier"/>
              </a:rPr>
              <a:t>recommend</a:t>
            </a:r>
            <a:r>
              <a:rPr lang="en-US" sz="1600" dirty="0">
                <a:solidFill>
                  <a:srgbClr val="000000"/>
                </a:solidFill>
                <a:ea typeface="SimSun" panose="02010600030101010101" pitchFamily="2" charset="-122"/>
                <a:cs typeface="Courier"/>
              </a:rPr>
              <a:t> it to just about anyone. I've seen it several times, and I'm always </a:t>
            </a:r>
            <a:r>
              <a:rPr lang="en-US" sz="1600" dirty="0">
                <a:solidFill>
                  <a:srgbClr val="FF0000"/>
                </a:solidFill>
                <a:ea typeface="SimSun" panose="02010600030101010101" pitchFamily="2" charset="-122"/>
                <a:cs typeface="Courier"/>
              </a:rPr>
              <a:t>happy</a:t>
            </a:r>
            <a:r>
              <a:rPr lang="en-US" sz="1600" dirty="0">
                <a:solidFill>
                  <a:srgbClr val="000000"/>
                </a:solidFill>
                <a:ea typeface="SimSun" panose="02010600030101010101" pitchFamily="2" charset="-122"/>
                <a:cs typeface="Courier"/>
              </a:rPr>
              <a:t> to see it again whenever I have a friend who hasn't seen it yet.</a:t>
            </a:r>
          </a:p>
        </p:txBody>
      </p:sp>
      <mc:AlternateContent xmlns:mc="http://schemas.openxmlformats.org/markup-compatibility/2006" xmlns:a14="http://schemas.microsoft.com/office/drawing/2010/main">
        <mc:Choice Requires="a14">
          <p:sp>
            <p:nvSpPr>
              <p:cNvPr id="12" name="Text Box 5">
                <a:extLst>
                  <a:ext uri="{FF2B5EF4-FFF2-40B4-BE49-F238E27FC236}">
                    <a16:creationId xmlns:a16="http://schemas.microsoft.com/office/drawing/2014/main" id="{537A6837-9529-4E46-956A-E3BF3EA16A85}"/>
                  </a:ext>
                </a:extLst>
              </p:cNvPr>
              <p:cNvSpPr txBox="1">
                <a:spLocks noChangeArrowheads="1"/>
              </p:cNvSpPr>
              <p:nvPr/>
            </p:nvSpPr>
            <p:spPr bwMode="auto">
              <a:xfrm>
                <a:off x="616962" y="2759882"/>
                <a:ext cx="2182534" cy="1569660"/>
              </a:xfrm>
              <a:prstGeom prst="rect">
                <a:avLst/>
              </a:prstGeom>
              <a:noFill/>
              <a:ln w="25400">
                <a:noFill/>
                <a:miter lim="800000"/>
                <a:headEnd/>
                <a:tailEnd/>
              </a:ln>
            </p:spPr>
            <p:txBody>
              <a:bodyPr wrap="square">
                <a:prstTxWarp prst="textNoShape">
                  <a:avLst/>
                </a:prstTxWarp>
                <a:spAutoFit/>
              </a:bodyPr>
              <a:lstStyle/>
              <a:p>
                <a14:m>
                  <m:oMath xmlns:m="http://schemas.openxmlformats.org/officeDocument/2006/math">
                    <m:r>
                      <a:rPr lang="en-US" altLang="zh-CN" sz="9600" b="0" i="1" smtClean="0">
                        <a:latin typeface="Cambria Math" panose="02040503050406030204" pitchFamily="18" charset="0"/>
                      </a:rPr>
                      <m:t>𝑃</m:t>
                    </m:r>
                  </m:oMath>
                </a14:m>
                <a:r>
                  <a:rPr lang="en-US" sz="9600" dirty="0"/>
                  <a:t>(</a:t>
                </a:r>
              </a:p>
            </p:txBody>
          </p:sp>
        </mc:Choice>
        <mc:Fallback xmlns="">
          <p:sp>
            <p:nvSpPr>
              <p:cNvPr id="12" name="Text Box 5">
                <a:extLst>
                  <a:ext uri="{FF2B5EF4-FFF2-40B4-BE49-F238E27FC236}">
                    <a16:creationId xmlns:a16="http://schemas.microsoft.com/office/drawing/2014/main" id="{537A6837-9529-4E46-956A-E3BF3EA16A85}"/>
                  </a:ext>
                </a:extLst>
              </p:cNvPr>
              <p:cNvSpPr txBox="1">
                <a:spLocks noRot="1" noChangeAspect="1" noMove="1" noResize="1" noEditPoints="1" noAdjustHandles="1" noChangeArrowheads="1" noChangeShapeType="1" noTextEdit="1"/>
              </p:cNvSpPr>
              <p:nvPr/>
            </p:nvSpPr>
            <p:spPr bwMode="auto">
              <a:xfrm>
                <a:off x="616962" y="2759882"/>
                <a:ext cx="2182534" cy="1569660"/>
              </a:xfrm>
              <a:prstGeom prst="rect">
                <a:avLst/>
              </a:prstGeom>
              <a:blipFill>
                <a:blip r:embed="rId4"/>
                <a:stretch>
                  <a:fillRect l="-14451" t="-20968" b="-41935"/>
                </a:stretch>
              </a:blipFill>
              <a:ln w="25400">
                <a:noFill/>
                <a:miter lim="800000"/>
                <a:headEnd/>
                <a:tailEnd/>
              </a:ln>
            </p:spPr>
            <p:txBody>
              <a:bodyPr/>
              <a:lstStyle/>
              <a:p>
                <a:r>
                  <a:rPr lang="en-CN">
                    <a:noFill/>
                  </a:rPr>
                  <a:t> </a:t>
                </a:r>
              </a:p>
            </p:txBody>
          </p:sp>
        </mc:Fallback>
      </mc:AlternateContent>
      <p:sp>
        <p:nvSpPr>
          <p:cNvPr id="13" name="Text Box 6">
            <a:extLst>
              <a:ext uri="{FF2B5EF4-FFF2-40B4-BE49-F238E27FC236}">
                <a16:creationId xmlns:a16="http://schemas.microsoft.com/office/drawing/2014/main" id="{AA0362F2-71D3-A64C-BB0E-28EB167395EC}"/>
              </a:ext>
            </a:extLst>
          </p:cNvPr>
          <p:cNvSpPr txBox="1">
            <a:spLocks noChangeArrowheads="1"/>
          </p:cNvSpPr>
          <p:nvPr/>
        </p:nvSpPr>
        <p:spPr bwMode="auto">
          <a:xfrm>
            <a:off x="9110902" y="2616413"/>
            <a:ext cx="2464136" cy="1569660"/>
          </a:xfrm>
          <a:prstGeom prst="rect">
            <a:avLst/>
          </a:prstGeom>
          <a:noFill/>
          <a:ln w="25400">
            <a:noFill/>
            <a:miter lim="800000"/>
            <a:headEnd/>
            <a:tailEnd/>
          </a:ln>
        </p:spPr>
        <p:txBody>
          <a:bodyPr wrap="none">
            <a:prstTxWarp prst="textNoShape">
              <a:avLst/>
            </a:prstTxWarp>
            <a:spAutoFit/>
          </a:bodyPr>
          <a:lstStyle/>
          <a:p>
            <a:r>
              <a:rPr lang="zh-CN" altLang="en-US" sz="9600" dirty="0"/>
              <a:t> </a:t>
            </a:r>
            <a:r>
              <a:rPr lang="en-US" altLang="zh-CN" sz="9600" dirty="0"/>
              <a:t>|</a:t>
            </a:r>
            <a:r>
              <a:rPr lang="en-US" sz="9600" dirty="0"/>
              <a:t> c)</a:t>
            </a:r>
          </a:p>
        </p:txBody>
      </p:sp>
      <p:graphicFrame>
        <p:nvGraphicFramePr>
          <p:cNvPr id="16" name="Group 44">
            <a:extLst>
              <a:ext uri="{FF2B5EF4-FFF2-40B4-BE49-F238E27FC236}">
                <a16:creationId xmlns:a16="http://schemas.microsoft.com/office/drawing/2014/main" id="{BF26F159-BAFB-6D45-A429-14C98FFC2AF5}"/>
              </a:ext>
            </a:extLst>
          </p:cNvPr>
          <p:cNvGraphicFramePr>
            <a:graphicFrameLocks noGrp="1"/>
          </p:cNvGraphicFramePr>
          <p:nvPr>
            <p:extLst>
              <p:ext uri="{D42A27DB-BD31-4B8C-83A1-F6EECF244321}">
                <p14:modId xmlns:p14="http://schemas.microsoft.com/office/powerpoint/2010/main" val="1053663306"/>
              </p:ext>
            </p:extLst>
          </p:nvPr>
        </p:nvGraphicFramePr>
        <p:xfrm>
          <a:off x="4002524" y="5052412"/>
          <a:ext cx="3469474" cy="1547501"/>
        </p:xfrm>
        <a:graphic>
          <a:graphicData uri="http://schemas.openxmlformats.org/drawingml/2006/table">
            <a:tbl>
              <a:tblPr>
                <a:tableStyleId>{616DA210-FB5B-4158-B5E0-FEB733F419BA}</a:tableStyleId>
              </a:tblPr>
              <a:tblGrid>
                <a:gridCol w="2428788">
                  <a:extLst>
                    <a:ext uri="{9D8B030D-6E8A-4147-A177-3AD203B41FA5}">
                      <a16:colId xmlns:a16="http://schemas.microsoft.com/office/drawing/2014/main" val="20000"/>
                    </a:ext>
                  </a:extLst>
                </a:gridCol>
                <a:gridCol w="1040686">
                  <a:extLst>
                    <a:ext uri="{9D8B030D-6E8A-4147-A177-3AD203B41FA5}">
                      <a16:colId xmlns:a16="http://schemas.microsoft.com/office/drawing/2014/main" val="20001"/>
                    </a:ext>
                  </a:extLst>
                </a:gridCol>
              </a:tblGrid>
              <a:tr h="188409">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u="none" strike="noStrike" cap="none" normalizeH="0" baseline="0" dirty="0">
                          <a:ln>
                            <a:noFill/>
                          </a:ln>
                          <a:solidFill>
                            <a:schemeClr val="tx1"/>
                          </a:solidFill>
                          <a:effectLst/>
                        </a:rPr>
                        <a:t>great</a:t>
                      </a:r>
                      <a:endParaRPr kumimoji="0" lang="en-US" sz="1200" b="1" i="0" u="none" strike="noStrike" cap="none" normalizeH="0" baseline="0" dirty="0">
                        <a:ln>
                          <a:noFill/>
                        </a:ln>
                        <a:solidFill>
                          <a:schemeClr val="tx1"/>
                        </a:solidFill>
                        <a:effectLst/>
                        <a:latin typeface="+mn-lt"/>
                        <a:ea typeface="Arial" charset="0"/>
                        <a:cs typeface="Courier"/>
                      </a:endParaRPr>
                    </a:p>
                  </a:txBody>
                  <a:tcPr marT="34290" marB="3429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u="none" strike="noStrike" cap="none" normalizeH="0" baseline="0" dirty="0">
                          <a:ln>
                            <a:noFill/>
                          </a:ln>
                          <a:solidFill>
                            <a:schemeClr val="tx1"/>
                          </a:solidFill>
                          <a:effectLst/>
                        </a:rPr>
                        <a:t>2</a:t>
                      </a:r>
                      <a:endParaRPr kumimoji="0" lang="en-US" sz="1200" b="0" i="0" u="none" strike="noStrike" cap="none" normalizeH="0" baseline="0" dirty="0">
                        <a:ln>
                          <a:noFill/>
                        </a:ln>
                        <a:solidFill>
                          <a:schemeClr val="tx1"/>
                        </a:solidFill>
                        <a:effectLst/>
                        <a:latin typeface="+mn-lt"/>
                        <a:ea typeface="Arial" charset="0"/>
                        <a:cs typeface="Courier"/>
                      </a:endParaRPr>
                    </a:p>
                  </a:txBody>
                  <a:tcPr marT="34290" marB="34290" horzOverflow="overflow"/>
                </a:tc>
                <a:extLst>
                  <a:ext uri="{0D108BD9-81ED-4DB2-BD59-A6C34878D82A}">
                    <a16:rowId xmlns:a16="http://schemas.microsoft.com/office/drawing/2014/main" val="10000"/>
                  </a:ext>
                </a:extLst>
              </a:tr>
              <a:tr h="275877">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u="none" strike="noStrike" cap="none" normalizeH="0" baseline="0" dirty="0">
                          <a:ln>
                            <a:noFill/>
                          </a:ln>
                          <a:solidFill>
                            <a:schemeClr val="tx1"/>
                          </a:solidFill>
                          <a:effectLst/>
                        </a:rPr>
                        <a:t>love</a:t>
                      </a:r>
                      <a:endParaRPr kumimoji="0" lang="en-US" sz="1200" b="1" i="0" u="none" strike="noStrike" cap="none" normalizeH="0" baseline="0" dirty="0">
                        <a:ln>
                          <a:noFill/>
                        </a:ln>
                        <a:solidFill>
                          <a:schemeClr val="tx1"/>
                        </a:solidFill>
                        <a:effectLst/>
                        <a:latin typeface="+mn-lt"/>
                        <a:ea typeface="Arial" charset="0"/>
                        <a:cs typeface="Courier"/>
                      </a:endParaRPr>
                    </a:p>
                  </a:txBody>
                  <a:tcPr marT="34290" marB="3429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u="none" strike="noStrike" cap="none" normalizeH="0" baseline="0" dirty="0">
                          <a:ln>
                            <a:noFill/>
                          </a:ln>
                          <a:solidFill>
                            <a:schemeClr val="tx1"/>
                          </a:solidFill>
                          <a:effectLst/>
                        </a:rPr>
                        <a:t>2</a:t>
                      </a:r>
                      <a:endParaRPr kumimoji="0" lang="en-US" sz="1200" b="0" i="0" u="none" strike="noStrike" cap="none" normalizeH="0" baseline="0" dirty="0">
                        <a:ln>
                          <a:noFill/>
                        </a:ln>
                        <a:solidFill>
                          <a:schemeClr val="tx1"/>
                        </a:solidFill>
                        <a:effectLst/>
                        <a:latin typeface="+mn-lt"/>
                        <a:ea typeface="Arial" charset="0"/>
                        <a:cs typeface="Courier"/>
                      </a:endParaRPr>
                    </a:p>
                  </a:txBody>
                  <a:tcPr marT="34290" marB="34290" horzOverflow="overflow"/>
                </a:tc>
                <a:extLst>
                  <a:ext uri="{0D108BD9-81ED-4DB2-BD59-A6C34878D82A}">
                    <a16:rowId xmlns:a16="http://schemas.microsoft.com/office/drawing/2014/main" val="10001"/>
                  </a:ext>
                </a:extLst>
              </a:tr>
              <a:tr h="265784">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u="none" strike="noStrike" cap="none" normalizeH="0" baseline="0" dirty="0">
                          <a:ln>
                            <a:noFill/>
                          </a:ln>
                          <a:solidFill>
                            <a:schemeClr val="tx1"/>
                          </a:solidFill>
                          <a:effectLst/>
                        </a:rPr>
                        <a:t>recommend</a:t>
                      </a:r>
                      <a:endParaRPr kumimoji="0" lang="en-US" sz="1200" b="1" i="0" u="none" strike="noStrike" cap="none" normalizeH="0" baseline="0" dirty="0">
                        <a:ln>
                          <a:noFill/>
                        </a:ln>
                        <a:solidFill>
                          <a:schemeClr val="tx1"/>
                        </a:solidFill>
                        <a:effectLst/>
                        <a:latin typeface="+mn-lt"/>
                        <a:ea typeface="Arial" charset="0"/>
                        <a:cs typeface="Courier"/>
                      </a:endParaRPr>
                    </a:p>
                  </a:txBody>
                  <a:tcPr marT="34290" marB="3429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u="none" strike="noStrike" cap="none" normalizeH="0" baseline="0">
                          <a:ln>
                            <a:noFill/>
                          </a:ln>
                          <a:solidFill>
                            <a:schemeClr val="tx1"/>
                          </a:solidFill>
                          <a:effectLst/>
                        </a:rPr>
                        <a:t>1</a:t>
                      </a:r>
                      <a:endParaRPr kumimoji="0" lang="en-US" sz="1200" b="0" i="0" u="none" strike="noStrike" cap="none" normalizeH="0" baseline="0">
                        <a:ln>
                          <a:noFill/>
                        </a:ln>
                        <a:solidFill>
                          <a:schemeClr val="tx1"/>
                        </a:solidFill>
                        <a:effectLst/>
                        <a:latin typeface="+mn-lt"/>
                        <a:ea typeface="Arial" charset="0"/>
                        <a:cs typeface="Courier"/>
                      </a:endParaRPr>
                    </a:p>
                  </a:txBody>
                  <a:tcPr marT="34290" marB="34290" horzOverflow="overflow"/>
                </a:tc>
                <a:extLst>
                  <a:ext uri="{0D108BD9-81ED-4DB2-BD59-A6C34878D82A}">
                    <a16:rowId xmlns:a16="http://schemas.microsoft.com/office/drawing/2014/main" val="10002"/>
                  </a:ext>
                </a:extLst>
              </a:tr>
              <a:tr h="181678">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u="none" strike="noStrike" cap="none" normalizeH="0" baseline="0" dirty="0">
                          <a:ln>
                            <a:noFill/>
                          </a:ln>
                          <a:solidFill>
                            <a:schemeClr val="tx1"/>
                          </a:solidFill>
                          <a:effectLst/>
                        </a:rPr>
                        <a:t>laugh</a:t>
                      </a:r>
                      <a:endParaRPr kumimoji="0" lang="en-US" sz="1200" b="1" i="0" u="none" strike="noStrike" cap="none" normalizeH="0" baseline="0" dirty="0">
                        <a:ln>
                          <a:noFill/>
                        </a:ln>
                        <a:solidFill>
                          <a:schemeClr val="tx1"/>
                        </a:solidFill>
                        <a:effectLst/>
                        <a:latin typeface="+mn-lt"/>
                        <a:ea typeface="Arial" charset="0"/>
                        <a:cs typeface="Courier"/>
                      </a:endParaRPr>
                    </a:p>
                  </a:txBody>
                  <a:tcPr marT="34290" marB="3429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u="none" strike="noStrike" cap="none" normalizeH="0" baseline="0">
                          <a:ln>
                            <a:noFill/>
                          </a:ln>
                          <a:solidFill>
                            <a:schemeClr val="tx1"/>
                          </a:solidFill>
                          <a:effectLst/>
                        </a:rPr>
                        <a:t>1</a:t>
                      </a:r>
                      <a:endParaRPr kumimoji="0" lang="en-US" sz="1200" b="0" i="0" u="none" strike="noStrike" cap="none" normalizeH="0" baseline="0">
                        <a:ln>
                          <a:noFill/>
                        </a:ln>
                        <a:solidFill>
                          <a:schemeClr val="tx1"/>
                        </a:solidFill>
                        <a:effectLst/>
                        <a:latin typeface="+mn-lt"/>
                        <a:ea typeface="Arial" charset="0"/>
                        <a:cs typeface="Courier"/>
                      </a:endParaRPr>
                    </a:p>
                  </a:txBody>
                  <a:tcPr marT="34290" marB="34290" horzOverflow="overflow"/>
                </a:tc>
                <a:extLst>
                  <a:ext uri="{0D108BD9-81ED-4DB2-BD59-A6C34878D82A}">
                    <a16:rowId xmlns:a16="http://schemas.microsoft.com/office/drawing/2014/main" val="10003"/>
                  </a:ext>
                </a:extLst>
              </a:tr>
              <a:tr h="248962">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u="none" strike="noStrike" cap="none" normalizeH="0" baseline="0" dirty="0">
                          <a:ln>
                            <a:noFill/>
                          </a:ln>
                          <a:solidFill>
                            <a:schemeClr val="tx1"/>
                          </a:solidFill>
                          <a:effectLst/>
                        </a:rPr>
                        <a:t>happy</a:t>
                      </a:r>
                      <a:endParaRPr kumimoji="0" lang="en-US" sz="1200" b="1" i="0" u="none" strike="noStrike" cap="none" normalizeH="0" baseline="0" dirty="0">
                        <a:ln>
                          <a:noFill/>
                        </a:ln>
                        <a:solidFill>
                          <a:schemeClr val="tx1"/>
                        </a:solidFill>
                        <a:effectLst/>
                        <a:latin typeface="+mn-lt"/>
                        <a:ea typeface="Arial" charset="0"/>
                        <a:cs typeface="Courier"/>
                      </a:endParaRPr>
                    </a:p>
                  </a:txBody>
                  <a:tcPr marT="34290" marB="3429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u="none" strike="noStrike" cap="none" normalizeH="0" baseline="0" dirty="0">
                          <a:ln>
                            <a:noFill/>
                          </a:ln>
                          <a:solidFill>
                            <a:schemeClr val="tx1"/>
                          </a:solidFill>
                          <a:effectLst/>
                        </a:rPr>
                        <a:t>1</a:t>
                      </a:r>
                      <a:endParaRPr kumimoji="0" lang="en-US" sz="1200" b="0" i="0" u="none" strike="noStrike" cap="none" normalizeH="0" baseline="0" dirty="0">
                        <a:ln>
                          <a:noFill/>
                        </a:ln>
                        <a:solidFill>
                          <a:schemeClr val="tx1"/>
                        </a:solidFill>
                        <a:effectLst/>
                        <a:latin typeface="+mn-lt"/>
                        <a:ea typeface="Arial" charset="0"/>
                        <a:cs typeface="Courier"/>
                      </a:endParaRPr>
                    </a:p>
                  </a:txBody>
                  <a:tcPr marT="34290" marB="34290" horzOverflow="overflow"/>
                </a:tc>
                <a:extLst>
                  <a:ext uri="{0D108BD9-81ED-4DB2-BD59-A6C34878D82A}">
                    <a16:rowId xmlns:a16="http://schemas.microsoft.com/office/drawing/2014/main" val="10004"/>
                  </a:ext>
                </a:extLst>
              </a:tr>
              <a:tr h="222053">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1" u="none" strike="noStrike" cap="none" normalizeH="0" baseline="0" dirty="0">
                          <a:ln>
                            <a:noFill/>
                          </a:ln>
                          <a:solidFill>
                            <a:schemeClr val="tx1"/>
                          </a:solidFill>
                          <a:effectLst/>
                        </a:rPr>
                        <a:t>...</a:t>
                      </a:r>
                      <a:endParaRPr kumimoji="0" lang="en-US" sz="1200" b="1" i="0" u="none" strike="noStrike" cap="none" normalizeH="0" baseline="0" dirty="0">
                        <a:ln>
                          <a:noFill/>
                        </a:ln>
                        <a:solidFill>
                          <a:schemeClr val="tx1"/>
                        </a:solidFill>
                        <a:effectLst/>
                        <a:latin typeface="+mn-lt"/>
                        <a:ea typeface="Arial" charset="0"/>
                        <a:cs typeface="Courier"/>
                      </a:endParaRPr>
                    </a:p>
                  </a:txBody>
                  <a:tcPr marT="34290" marB="34290" horzOverflow="overflow"/>
                </a:tc>
                <a:tc>
                  <a:txBody>
                    <a:bodyPr/>
                    <a:lstStyle/>
                    <a:p>
                      <a:pPr marL="0" marR="0" lvl="0" indent="0" algn="ctr" defTabSz="914400" rtl="0" eaLnBrk="1" fontAlgn="base" latinLnBrk="0" hangingPunct="1">
                        <a:lnSpc>
                          <a:spcPct val="100000"/>
                        </a:lnSpc>
                        <a:spcBef>
                          <a:spcPct val="20000"/>
                        </a:spcBef>
                        <a:spcAft>
                          <a:spcPct val="0"/>
                        </a:spcAft>
                        <a:buClrTx/>
                        <a:buSzTx/>
                        <a:buFontTx/>
                        <a:buNone/>
                        <a:tabLst/>
                      </a:pPr>
                      <a:r>
                        <a:rPr kumimoji="0" lang="en-US" sz="1200" b="0" u="none" strike="noStrike" cap="none" normalizeH="0" baseline="0" dirty="0">
                          <a:ln>
                            <a:noFill/>
                          </a:ln>
                          <a:solidFill>
                            <a:schemeClr val="tx1"/>
                          </a:solidFill>
                          <a:effectLst/>
                        </a:rPr>
                        <a:t>...</a:t>
                      </a:r>
                      <a:endParaRPr kumimoji="0" lang="en-US" sz="1200" b="0" i="0" u="none" strike="noStrike" cap="none" normalizeH="0" baseline="0" dirty="0">
                        <a:ln>
                          <a:noFill/>
                        </a:ln>
                        <a:solidFill>
                          <a:schemeClr val="tx1"/>
                        </a:solidFill>
                        <a:effectLst/>
                        <a:latin typeface="+mn-lt"/>
                        <a:ea typeface="Arial" charset="0"/>
                        <a:cs typeface="Courier"/>
                      </a:endParaRPr>
                    </a:p>
                  </a:txBody>
                  <a:tcPr marT="34290" marB="34290" horzOverflow="overflow"/>
                </a:tc>
                <a:extLst>
                  <a:ext uri="{0D108BD9-81ED-4DB2-BD59-A6C34878D82A}">
                    <a16:rowId xmlns:a16="http://schemas.microsoft.com/office/drawing/2014/main" val="10005"/>
                  </a:ext>
                </a:extLst>
              </a:tr>
            </a:tbl>
          </a:graphicData>
        </a:graphic>
      </p:graphicFrame>
      <mc:AlternateContent xmlns:mc="http://schemas.openxmlformats.org/markup-compatibility/2006" xmlns:a14="http://schemas.microsoft.com/office/drawing/2010/main">
        <mc:Choice Requires="a14">
          <p:sp>
            <p:nvSpPr>
              <p:cNvPr id="17" name="Text Box 5">
                <a:extLst>
                  <a:ext uri="{FF2B5EF4-FFF2-40B4-BE49-F238E27FC236}">
                    <a16:creationId xmlns:a16="http://schemas.microsoft.com/office/drawing/2014/main" id="{A213D275-13FC-1C40-AA87-8A542A234ED6}"/>
                  </a:ext>
                </a:extLst>
              </p:cNvPr>
              <p:cNvSpPr txBox="1">
                <a:spLocks noChangeArrowheads="1"/>
              </p:cNvSpPr>
              <p:nvPr/>
            </p:nvSpPr>
            <p:spPr bwMode="auto">
              <a:xfrm>
                <a:off x="616962" y="4923215"/>
                <a:ext cx="2182534" cy="1569660"/>
              </a:xfrm>
              <a:prstGeom prst="rect">
                <a:avLst/>
              </a:prstGeom>
              <a:noFill/>
              <a:ln w="25400">
                <a:noFill/>
                <a:miter lim="800000"/>
                <a:headEnd/>
                <a:tailEnd/>
              </a:ln>
            </p:spPr>
            <p:txBody>
              <a:bodyPr wrap="square">
                <a:prstTxWarp prst="textNoShape">
                  <a:avLst/>
                </a:prstTxWarp>
                <a:spAutoFit/>
              </a:bodyPr>
              <a:lstStyle/>
              <a:p>
                <a14:m>
                  <m:oMath xmlns:m="http://schemas.openxmlformats.org/officeDocument/2006/math">
                    <m:r>
                      <a:rPr lang="en-US" altLang="zh-CN" sz="9600" b="0" i="1" smtClean="0">
                        <a:latin typeface="Cambria Math" panose="02040503050406030204" pitchFamily="18" charset="0"/>
                      </a:rPr>
                      <m:t>𝑃</m:t>
                    </m:r>
                  </m:oMath>
                </a14:m>
                <a:r>
                  <a:rPr lang="en-US" sz="9600" dirty="0"/>
                  <a:t>(</a:t>
                </a:r>
              </a:p>
            </p:txBody>
          </p:sp>
        </mc:Choice>
        <mc:Fallback xmlns="">
          <p:sp>
            <p:nvSpPr>
              <p:cNvPr id="17" name="Text Box 5">
                <a:extLst>
                  <a:ext uri="{FF2B5EF4-FFF2-40B4-BE49-F238E27FC236}">
                    <a16:creationId xmlns:a16="http://schemas.microsoft.com/office/drawing/2014/main" id="{A213D275-13FC-1C40-AA87-8A542A234ED6}"/>
                  </a:ext>
                </a:extLst>
              </p:cNvPr>
              <p:cNvSpPr txBox="1">
                <a:spLocks noRot="1" noChangeAspect="1" noMove="1" noResize="1" noEditPoints="1" noAdjustHandles="1" noChangeArrowheads="1" noChangeShapeType="1" noTextEdit="1"/>
              </p:cNvSpPr>
              <p:nvPr/>
            </p:nvSpPr>
            <p:spPr bwMode="auto">
              <a:xfrm>
                <a:off x="616962" y="4923215"/>
                <a:ext cx="2182534" cy="1569660"/>
              </a:xfrm>
              <a:prstGeom prst="rect">
                <a:avLst/>
              </a:prstGeom>
              <a:blipFill>
                <a:blip r:embed="rId5"/>
                <a:stretch>
                  <a:fillRect l="-14451" t="-20800" b="-41600"/>
                </a:stretch>
              </a:blipFill>
              <a:ln w="25400">
                <a:noFill/>
                <a:miter lim="800000"/>
                <a:headEnd/>
                <a:tailEnd/>
              </a:ln>
            </p:spPr>
            <p:txBody>
              <a:bodyPr/>
              <a:lstStyle/>
              <a:p>
                <a:r>
                  <a:rPr lang="en-CN">
                    <a:noFill/>
                  </a:rPr>
                  <a:t> </a:t>
                </a:r>
              </a:p>
            </p:txBody>
          </p:sp>
        </mc:Fallback>
      </mc:AlternateContent>
      <p:sp>
        <p:nvSpPr>
          <p:cNvPr id="18" name="Text Box 6">
            <a:extLst>
              <a:ext uri="{FF2B5EF4-FFF2-40B4-BE49-F238E27FC236}">
                <a16:creationId xmlns:a16="http://schemas.microsoft.com/office/drawing/2014/main" id="{F6BC6E73-148D-1747-847D-B249F4876E72}"/>
              </a:ext>
            </a:extLst>
          </p:cNvPr>
          <p:cNvSpPr txBox="1">
            <a:spLocks noChangeArrowheads="1"/>
          </p:cNvSpPr>
          <p:nvPr/>
        </p:nvSpPr>
        <p:spPr bwMode="auto">
          <a:xfrm>
            <a:off x="9110901" y="5083119"/>
            <a:ext cx="2464136" cy="1569660"/>
          </a:xfrm>
          <a:prstGeom prst="rect">
            <a:avLst/>
          </a:prstGeom>
          <a:noFill/>
          <a:ln w="25400">
            <a:noFill/>
            <a:miter lim="800000"/>
            <a:headEnd/>
            <a:tailEnd/>
          </a:ln>
        </p:spPr>
        <p:txBody>
          <a:bodyPr wrap="none">
            <a:prstTxWarp prst="textNoShape">
              <a:avLst/>
            </a:prstTxWarp>
            <a:spAutoFit/>
          </a:bodyPr>
          <a:lstStyle/>
          <a:p>
            <a:r>
              <a:rPr lang="zh-CN" altLang="en-US" sz="9600" dirty="0"/>
              <a:t> </a:t>
            </a:r>
            <a:r>
              <a:rPr lang="en-US" altLang="zh-CN" sz="9600" dirty="0"/>
              <a:t>|</a:t>
            </a:r>
            <a:r>
              <a:rPr lang="zh-CN" altLang="en-US" sz="9600" dirty="0"/>
              <a:t> </a:t>
            </a:r>
            <a:r>
              <a:rPr lang="en-US" sz="9600" dirty="0"/>
              <a:t>c)</a:t>
            </a:r>
          </a:p>
        </p:txBody>
      </p:sp>
      <p:sp>
        <p:nvSpPr>
          <p:cNvPr id="3" name="Down Arrow 2">
            <a:extLst>
              <a:ext uri="{FF2B5EF4-FFF2-40B4-BE49-F238E27FC236}">
                <a16:creationId xmlns:a16="http://schemas.microsoft.com/office/drawing/2014/main" id="{7FC0184E-7260-3041-B83C-65893241AE35}"/>
              </a:ext>
            </a:extLst>
          </p:cNvPr>
          <p:cNvSpPr/>
          <p:nvPr/>
        </p:nvSpPr>
        <p:spPr>
          <a:xfrm>
            <a:off x="5140329" y="2488082"/>
            <a:ext cx="479886" cy="355195"/>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21" name="Down Arrow 20">
            <a:extLst>
              <a:ext uri="{FF2B5EF4-FFF2-40B4-BE49-F238E27FC236}">
                <a16:creationId xmlns:a16="http://schemas.microsoft.com/office/drawing/2014/main" id="{B97D6278-372F-BA4C-BE71-85FF5E84A3C8}"/>
              </a:ext>
            </a:extLst>
          </p:cNvPr>
          <p:cNvSpPr/>
          <p:nvPr/>
        </p:nvSpPr>
        <p:spPr>
          <a:xfrm>
            <a:off x="5140329" y="4351837"/>
            <a:ext cx="479886" cy="571378"/>
          </a:xfrm>
          <a:prstGeom prst="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Tree>
    <p:extLst>
      <p:ext uri="{BB962C8B-B14F-4D97-AF65-F5344CB8AC3E}">
        <p14:creationId xmlns:p14="http://schemas.microsoft.com/office/powerpoint/2010/main" val="107379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46D1598-0AF3-4947-B1B0-607E31E00CB1}"/>
                  </a:ext>
                </a:extLst>
              </p:cNvPr>
              <p:cNvSpPr>
                <a:spLocks noGrp="1"/>
              </p:cNvSpPr>
              <p:nvPr>
                <p:ph type="title"/>
              </p:nvPr>
            </p:nvSpPr>
            <p:spPr/>
            <p:txBody>
              <a:bodyPr/>
              <a:lstStyle/>
              <a:p>
                <a:r>
                  <a:rPr lang="en-US" altLang="zh-CN" dirty="0"/>
                  <a:t>Model</a:t>
                </a:r>
                <a:r>
                  <a:rPr lang="zh-CN" altLang="en-US" dirty="0"/>
                  <a:t> </a:t>
                </a:r>
                <a:r>
                  <a:rPr lang="en-US" altLang="zh-CN" dirty="0"/>
                  <a:t>l</a:t>
                </a:r>
                <a:r>
                  <a:rPr lang="en-US" dirty="0"/>
                  <a:t>earning</a:t>
                </a:r>
                <a:r>
                  <a:rPr lang="zh-CN" altLang="en-US" dirty="0"/>
                  <a:t> </a:t>
                </a:r>
                <a:r>
                  <a:rPr lang="en-US" altLang="zh-CN" dirty="0"/>
                  <a:t>–</a:t>
                </a:r>
                <a:r>
                  <a:rPr lang="zh-CN" altLang="en-US" dirty="0"/>
                  <a:t> </a:t>
                </a:r>
                <a:r>
                  <a:rPr lang="en-US" altLang="zh-CN" dirty="0"/>
                  <a:t>estimating</a:t>
                </a:r>
                <a:r>
                  <a:rPr lang="zh-CN" altLang="en-US" dirty="0"/>
                  <a:t> </a:t>
                </a:r>
                <a14:m>
                  <m:oMath xmlns:m="http://schemas.openxmlformats.org/officeDocument/2006/math">
                    <m:r>
                      <a:rPr lang="en-US" altLang="zh-CN" i="1" dirty="0" smtClean="0">
                        <a:latin typeface="Cambria Math" panose="02040503050406030204" pitchFamily="18" charset="0"/>
                      </a:rPr>
                      <m:t>𝑃</m:t>
                    </m:r>
                    <m:d>
                      <m:dPr>
                        <m:ctrlPr>
                          <a:rPr lang="en-US" altLang="zh-CN" b="1" i="1" dirty="0" smtClean="0">
                            <a:latin typeface="Cambria Math" panose="02040503050406030204" pitchFamily="18" charset="0"/>
                          </a:rPr>
                        </m:ctrlPr>
                      </m:dPr>
                      <m:e>
                        <m:r>
                          <a:rPr lang="en-US" altLang="zh-CN" b="0" i="1" dirty="0" smtClean="0">
                            <a:latin typeface="Cambria Math" panose="02040503050406030204" pitchFamily="18" charset="0"/>
                          </a:rPr>
                          <m:t>𝑐</m:t>
                        </m:r>
                      </m:e>
                    </m:d>
                    <m:r>
                      <a:rPr lang="en-US" altLang="zh-CN" b="1" i="0" dirty="0" smtClean="0">
                        <a:latin typeface="Cambria Math" panose="02040503050406030204" pitchFamily="18" charset="0"/>
                      </a:rPr>
                      <m:t>,</m:t>
                    </m:r>
                    <m:r>
                      <a:rPr lang="zh-CN" altLang="en-US" b="1" i="0" dirty="0" smtClean="0">
                        <a:latin typeface="Cambria Math" panose="02040503050406030204" pitchFamily="18" charset="0"/>
                      </a:rPr>
                      <m:t> </m:t>
                    </m:r>
                    <m:r>
                      <a:rPr lang="en-US" altLang="zh-CN" i="1">
                        <a:latin typeface="Cambria Math" panose="02040503050406030204" pitchFamily="18" charset="0"/>
                        <a:ea typeface="ＭＳ Ｐゴシック" charset="0"/>
                        <a:cs typeface="ＭＳ Ｐゴシック" charset="0"/>
                      </a:rPr>
                      <m:t>𝑃</m:t>
                    </m:r>
                    <m:r>
                      <a:rPr lang="en-US" altLang="zh-CN" i="1">
                        <a:latin typeface="Cambria Math" panose="02040503050406030204" pitchFamily="18" charset="0"/>
                        <a:ea typeface="ＭＳ Ｐゴシック" charset="0"/>
                        <a:cs typeface="ＭＳ Ｐゴシック" charset="0"/>
                      </a:rPr>
                      <m:t>(</m:t>
                    </m:r>
                    <m:sSub>
                      <m:sSubPr>
                        <m:ctrlPr>
                          <a:rPr lang="en-US" altLang="zh-CN" b="0" i="1">
                            <a:latin typeface="Cambria Math" panose="02040503050406030204" pitchFamily="18" charset="0"/>
                            <a:ea typeface="ＭＳ Ｐゴシック" charset="0"/>
                            <a:cs typeface="ＭＳ Ｐゴシック" charset="0"/>
                          </a:rPr>
                        </m:ctrlPr>
                      </m:sSubPr>
                      <m:e>
                        <m:r>
                          <a:rPr lang="en-US" altLang="zh-CN" b="0" i="1">
                            <a:latin typeface="Cambria Math" panose="02040503050406030204" pitchFamily="18" charset="0"/>
                            <a:ea typeface="ＭＳ Ｐゴシック" charset="0"/>
                            <a:cs typeface="ＭＳ Ｐゴシック" charset="0"/>
                          </a:rPr>
                          <m:t>𝑣</m:t>
                        </m:r>
                      </m:e>
                      <m:sub>
                        <m:r>
                          <a:rPr lang="en-US" altLang="zh-CN" b="0" i="1">
                            <a:latin typeface="Cambria Math" panose="02040503050406030204" pitchFamily="18" charset="0"/>
                            <a:ea typeface="ＭＳ Ｐゴシック" charset="0"/>
                            <a:cs typeface="ＭＳ Ｐゴシック" charset="0"/>
                          </a:rPr>
                          <m:t>𝑖</m:t>
                        </m:r>
                      </m:sub>
                    </m:sSub>
                    <m:r>
                      <a:rPr lang="en-US" altLang="zh-CN" b="0" i="1">
                        <a:latin typeface="Cambria Math" panose="02040503050406030204" pitchFamily="18" charset="0"/>
                        <a:ea typeface="ＭＳ Ｐゴシック" charset="0"/>
                        <a:cs typeface="ＭＳ Ｐゴシック" charset="0"/>
                      </a:rPr>
                      <m:t>|</m:t>
                    </m:r>
                    <m:r>
                      <a:rPr lang="en-US" altLang="zh-CN" i="1">
                        <a:latin typeface="Cambria Math" panose="02040503050406030204" pitchFamily="18" charset="0"/>
                        <a:ea typeface="ＭＳ Ｐゴシック" charset="0"/>
                        <a:cs typeface="ＭＳ Ｐゴシック" charset="0"/>
                      </a:rPr>
                      <m:t>𝑐</m:t>
                    </m:r>
                    <m:r>
                      <a:rPr lang="en-US" altLang="zh-CN" i="1">
                        <a:latin typeface="Cambria Math" panose="02040503050406030204" pitchFamily="18" charset="0"/>
                        <a:ea typeface="ＭＳ Ｐゴシック" charset="0"/>
                        <a:cs typeface="ＭＳ Ｐゴシック" charset="0"/>
                      </a:rPr>
                      <m:t>)</m:t>
                    </m:r>
                  </m:oMath>
                </a14:m>
                <a:endParaRPr lang="en-CN" dirty="0"/>
              </a:p>
            </p:txBody>
          </p:sp>
        </mc:Choice>
        <mc:Fallback xmlns="">
          <p:sp>
            <p:nvSpPr>
              <p:cNvPr id="2" name="Title 1">
                <a:extLst>
                  <a:ext uri="{FF2B5EF4-FFF2-40B4-BE49-F238E27FC236}">
                    <a16:creationId xmlns:a16="http://schemas.microsoft.com/office/drawing/2014/main" id="{C46D1598-0AF3-4947-B1B0-607E31E00CB1}"/>
                  </a:ext>
                </a:extLst>
              </p:cNvPr>
              <p:cNvSpPr>
                <a:spLocks noGrp="1" noRot="1" noChangeAspect="1" noMove="1" noResize="1" noEditPoints="1" noAdjustHandles="1" noChangeArrowheads="1" noChangeShapeType="1" noTextEdit="1"/>
              </p:cNvSpPr>
              <p:nvPr>
                <p:ph type="title"/>
              </p:nvPr>
            </p:nvSpPr>
            <p:spPr>
              <a:blipFill>
                <a:blip r:embed="rId2"/>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5FFA734-E146-7C4E-8403-57652A42B49B}"/>
                  </a:ext>
                </a:extLst>
              </p:cNvPr>
              <p:cNvSpPr>
                <a:spLocks noGrp="1"/>
              </p:cNvSpPr>
              <p:nvPr>
                <p:ph idx="1"/>
              </p:nvPr>
            </p:nvSpPr>
            <p:spPr>
              <a:xfrm>
                <a:off x="500900" y="1108433"/>
                <a:ext cx="11553826" cy="5508233"/>
              </a:xfrm>
            </p:spPr>
            <p:txBody>
              <a:bodyPr>
                <a:normAutofit/>
              </a:bodyPr>
              <a:lstStyle/>
              <a:p>
                <a:pPr>
                  <a:spcAft>
                    <a:spcPts val="600"/>
                  </a:spcAft>
                </a:pPr>
                <a:r>
                  <a:rPr lang="en-US" altLang="zh-CN" dirty="0">
                    <a:ea typeface="ＭＳ Ｐゴシック" charset="0"/>
                    <a:cs typeface="ＭＳ Ｐゴシック" charset="0"/>
                  </a:rPr>
                  <a:t>Given</a:t>
                </a:r>
                <a:r>
                  <a:rPr lang="zh-CN" altLang="en-US" dirty="0">
                    <a:ea typeface="ＭＳ Ｐゴシック" charset="0"/>
                    <a:cs typeface="ＭＳ Ｐゴシック" charset="0"/>
                  </a:rPr>
                  <a:t> </a:t>
                </a:r>
                <a:r>
                  <a:rPr lang="en-US" altLang="zh-CN" dirty="0">
                    <a:ea typeface="ＭＳ Ｐゴシック" charset="0"/>
                    <a:cs typeface="ＭＳ Ｐゴシック" charset="0"/>
                  </a:rPr>
                  <a:t>training</a:t>
                </a:r>
                <a:r>
                  <a:rPr lang="zh-CN" altLang="en-US" dirty="0">
                    <a:ea typeface="ＭＳ Ｐゴシック" charset="0"/>
                    <a:cs typeface="ＭＳ Ｐゴシック" charset="0"/>
                  </a:rPr>
                  <a:t> </a:t>
                </a:r>
                <a:r>
                  <a:rPr lang="en-US" altLang="zh-CN" dirty="0">
                    <a:ea typeface="ＭＳ Ｐゴシック" charset="0"/>
                    <a:cs typeface="ＭＳ Ｐゴシック" charset="0"/>
                  </a:rPr>
                  <a:t>dataset</a:t>
                </a:r>
                <a:r>
                  <a:rPr lang="zh-CN" altLang="en-US" dirty="0">
                    <a:ea typeface="ＭＳ Ｐゴシック" charset="0"/>
                    <a:cs typeface="ＭＳ Ｐゴシック" charset="0"/>
                  </a:rPr>
                  <a:t> </a:t>
                </a:r>
                <a14:m>
                  <m:oMath xmlns:m="http://schemas.openxmlformats.org/officeDocument/2006/math">
                    <m:sSub>
                      <m:sSubPr>
                        <m:ctrlPr>
                          <a:rPr lang="en-US" altLang="zh-CN" b="0" i="1" smtClean="0">
                            <a:latin typeface="Cambria Math" panose="02040503050406030204" pitchFamily="18" charset="0"/>
                            <a:ea typeface="ＭＳ Ｐゴシック" charset="0"/>
                            <a:cs typeface="ＭＳ Ｐゴシック" charset="0"/>
                          </a:rPr>
                        </m:ctrlPr>
                      </m:sSubPr>
                      <m:e>
                        <m:r>
                          <a:rPr lang="en-US" altLang="zh-CN" b="0" i="1" smtClean="0">
                            <a:latin typeface="Cambria Math" panose="02040503050406030204" pitchFamily="18" charset="0"/>
                            <a:ea typeface="ＭＳ Ｐゴシック" charset="0"/>
                            <a:cs typeface="ＭＳ Ｐゴシック" charset="0"/>
                          </a:rPr>
                          <m:t>𝐷</m:t>
                        </m:r>
                      </m:e>
                      <m:sub>
                        <m:r>
                          <a:rPr lang="en-US" altLang="zh-CN" b="0" i="1" smtClean="0">
                            <a:latin typeface="Cambria Math" panose="02040503050406030204" pitchFamily="18" charset="0"/>
                            <a:ea typeface="ＭＳ Ｐゴシック" charset="0"/>
                            <a:cs typeface="ＭＳ Ｐゴシック" charset="0"/>
                          </a:rPr>
                          <m:t>𝑡𝑟𝑎𝑖𝑛</m:t>
                        </m:r>
                      </m:sub>
                    </m:sSub>
                  </m:oMath>
                </a14:m>
                <a:r>
                  <a:rPr lang="en-US" altLang="zh-CN" dirty="0">
                    <a:ea typeface="ＭＳ Ｐゴシック" charset="0"/>
                    <a:cs typeface="ＭＳ Ｐゴシック" charset="0"/>
                  </a:rPr>
                  <a:t>,</a:t>
                </a:r>
                <a:r>
                  <a:rPr lang="zh-CN" altLang="en-US" dirty="0">
                    <a:ea typeface="ＭＳ Ｐゴシック" charset="0"/>
                    <a:cs typeface="ＭＳ Ｐゴシック" charset="0"/>
                  </a:rPr>
                  <a:t> </a:t>
                </a:r>
                <a:r>
                  <a:rPr lang="en-US" altLang="zh-CN" dirty="0">
                    <a:ea typeface="ＭＳ Ｐゴシック" charset="0"/>
                    <a:cs typeface="ＭＳ Ｐゴシック" charset="0"/>
                  </a:rPr>
                  <a:t>we</a:t>
                </a:r>
                <a:r>
                  <a:rPr lang="zh-CN" altLang="en-US" dirty="0">
                    <a:ea typeface="ＭＳ Ｐゴシック" charset="0"/>
                    <a:cs typeface="ＭＳ Ｐゴシック" charset="0"/>
                  </a:rPr>
                  <a:t> </a:t>
                </a:r>
                <a:r>
                  <a:rPr lang="en-US" altLang="zh-CN" dirty="0">
                    <a:ea typeface="ＭＳ Ｐゴシック" charset="0"/>
                    <a:cs typeface="ＭＳ Ｐゴシック" charset="0"/>
                  </a:rPr>
                  <a:t>need</a:t>
                </a:r>
                <a:r>
                  <a:rPr lang="zh-CN" altLang="en-US" dirty="0">
                    <a:ea typeface="ＭＳ Ｐゴシック" charset="0"/>
                    <a:cs typeface="ＭＳ Ｐゴシック" charset="0"/>
                  </a:rPr>
                  <a:t> </a:t>
                </a:r>
                <a:r>
                  <a:rPr lang="en-US" altLang="zh-CN" dirty="0">
                    <a:ea typeface="ＭＳ Ｐゴシック" charset="0"/>
                    <a:cs typeface="ＭＳ Ｐゴシック" charset="0"/>
                  </a:rPr>
                  <a:t>to</a:t>
                </a:r>
                <a:r>
                  <a:rPr lang="zh-CN" altLang="en-US" dirty="0">
                    <a:ea typeface="ＭＳ Ｐゴシック" charset="0"/>
                    <a:cs typeface="ＭＳ Ｐゴシック" charset="0"/>
                  </a:rPr>
                  <a:t> </a:t>
                </a:r>
                <a:r>
                  <a:rPr lang="en-US" altLang="zh-CN" dirty="0">
                    <a:ea typeface="ＭＳ Ｐゴシック" charset="0"/>
                    <a:cs typeface="ＭＳ Ｐゴシック" charset="0"/>
                  </a:rPr>
                  <a:t>estimate</a:t>
                </a:r>
                <a:r>
                  <a:rPr lang="zh-CN" altLang="en-US" dirty="0">
                    <a:ea typeface="ＭＳ Ｐゴシック" charset="0"/>
                    <a:cs typeface="ＭＳ Ｐゴシック" charset="0"/>
                  </a:rPr>
                  <a:t> </a:t>
                </a:r>
                <a14:m>
                  <m:oMath xmlns:m="http://schemas.openxmlformats.org/officeDocument/2006/math">
                    <m:r>
                      <a:rPr lang="en-US" altLang="zh-CN" b="0" i="1" smtClean="0">
                        <a:latin typeface="Cambria Math" panose="02040503050406030204" pitchFamily="18" charset="0"/>
                        <a:ea typeface="ＭＳ Ｐゴシック" charset="0"/>
                        <a:cs typeface="ＭＳ Ｐゴシック" charset="0"/>
                      </a:rPr>
                      <m:t>𝑃</m:t>
                    </m:r>
                    <m:r>
                      <a:rPr lang="en-US" altLang="zh-CN" b="0" i="1" smtClean="0">
                        <a:latin typeface="Cambria Math" panose="02040503050406030204" pitchFamily="18" charset="0"/>
                        <a:ea typeface="ＭＳ Ｐゴシック" charset="0"/>
                        <a:cs typeface="ＭＳ Ｐゴシック" charset="0"/>
                      </a:rPr>
                      <m:t>(</m:t>
                    </m:r>
                    <m:r>
                      <a:rPr lang="en-US" altLang="zh-CN" b="0" i="1" smtClean="0">
                        <a:latin typeface="Cambria Math" panose="02040503050406030204" pitchFamily="18" charset="0"/>
                        <a:ea typeface="ＭＳ Ｐゴシック" charset="0"/>
                        <a:cs typeface="ＭＳ Ｐゴシック" charset="0"/>
                      </a:rPr>
                      <m:t>𝑐</m:t>
                    </m:r>
                    <m:r>
                      <a:rPr lang="en-US" altLang="zh-CN" b="0" i="1" smtClean="0">
                        <a:latin typeface="Cambria Math" panose="02040503050406030204" pitchFamily="18" charset="0"/>
                        <a:ea typeface="ＭＳ Ｐゴシック" charset="0"/>
                        <a:cs typeface="ＭＳ Ｐゴシック" charset="0"/>
                      </a:rPr>
                      <m:t>)</m:t>
                    </m:r>
                  </m:oMath>
                </a14:m>
                <a:r>
                  <a:rPr lang="zh-CN" altLang="en-US" dirty="0">
                    <a:ea typeface="ＭＳ Ｐゴシック" charset="0"/>
                    <a:cs typeface="ＭＳ Ｐゴシック" charset="0"/>
                  </a:rPr>
                  <a:t> </a:t>
                </a:r>
                <a:r>
                  <a:rPr lang="en-US" altLang="zh-CN" dirty="0">
                    <a:ea typeface="ＭＳ Ｐゴシック" charset="0"/>
                    <a:cs typeface="ＭＳ Ｐゴシック" charset="0"/>
                  </a:rPr>
                  <a:t>and</a:t>
                </a:r>
                <a:r>
                  <a:rPr lang="zh-CN" altLang="en-US" dirty="0">
                    <a:ea typeface="ＭＳ Ｐゴシック" charset="0"/>
                    <a:cs typeface="ＭＳ Ｐゴシック" charset="0"/>
                  </a:rPr>
                  <a:t> </a:t>
                </a:r>
                <a14:m>
                  <m:oMath xmlns:m="http://schemas.openxmlformats.org/officeDocument/2006/math">
                    <m:r>
                      <a:rPr lang="en-US" altLang="zh-CN" i="1">
                        <a:latin typeface="Cambria Math" panose="02040503050406030204" pitchFamily="18" charset="0"/>
                        <a:ea typeface="ＭＳ Ｐゴシック" charset="0"/>
                        <a:cs typeface="ＭＳ Ｐゴシック" charset="0"/>
                      </a:rPr>
                      <m:t>𝑃</m:t>
                    </m:r>
                    <m:r>
                      <a:rPr lang="en-US" altLang="zh-CN" i="1">
                        <a:latin typeface="Cambria Math" panose="02040503050406030204" pitchFamily="18" charset="0"/>
                        <a:ea typeface="ＭＳ Ｐゴシック" charset="0"/>
                        <a:cs typeface="ＭＳ Ｐゴシック" charset="0"/>
                      </a:rPr>
                      <m:t>(</m:t>
                    </m:r>
                    <m:sSub>
                      <m:sSubPr>
                        <m:ctrlPr>
                          <a:rPr lang="en-US" altLang="zh-CN" b="0" i="1" smtClean="0">
                            <a:latin typeface="Cambria Math" panose="02040503050406030204" pitchFamily="18" charset="0"/>
                            <a:ea typeface="ＭＳ Ｐゴシック" charset="0"/>
                            <a:cs typeface="ＭＳ Ｐゴシック" charset="0"/>
                          </a:rPr>
                        </m:ctrlPr>
                      </m:sSubPr>
                      <m:e>
                        <m:r>
                          <a:rPr lang="en-US" altLang="zh-CN" b="0" i="1" smtClean="0">
                            <a:latin typeface="Cambria Math" panose="02040503050406030204" pitchFamily="18" charset="0"/>
                            <a:ea typeface="ＭＳ Ｐゴシック" charset="0"/>
                            <a:cs typeface="ＭＳ Ｐゴシック" charset="0"/>
                          </a:rPr>
                          <m:t>𝑣</m:t>
                        </m:r>
                      </m:e>
                      <m:sub>
                        <m:r>
                          <a:rPr lang="en-US" altLang="zh-CN" b="0" i="1" smtClean="0">
                            <a:latin typeface="Cambria Math" panose="02040503050406030204" pitchFamily="18" charset="0"/>
                            <a:ea typeface="ＭＳ Ｐゴシック" charset="0"/>
                            <a:cs typeface="ＭＳ Ｐゴシック" charset="0"/>
                          </a:rPr>
                          <m:t>𝑖</m:t>
                        </m:r>
                      </m:sub>
                    </m:sSub>
                    <m:r>
                      <a:rPr lang="en-US" altLang="zh-CN" b="0" i="1" smtClean="0">
                        <a:latin typeface="Cambria Math" panose="02040503050406030204" pitchFamily="18" charset="0"/>
                        <a:ea typeface="ＭＳ Ｐゴシック" charset="0"/>
                        <a:cs typeface="ＭＳ Ｐゴシック" charset="0"/>
                      </a:rPr>
                      <m:t>|</m:t>
                    </m:r>
                    <m:r>
                      <a:rPr lang="en-US" altLang="zh-CN" i="1">
                        <a:latin typeface="Cambria Math" panose="02040503050406030204" pitchFamily="18" charset="0"/>
                        <a:ea typeface="ＭＳ Ｐゴシック" charset="0"/>
                        <a:cs typeface="ＭＳ Ｐゴシック" charset="0"/>
                      </a:rPr>
                      <m:t>𝑐</m:t>
                    </m:r>
                    <m:r>
                      <a:rPr lang="en-US" altLang="zh-CN" i="1">
                        <a:latin typeface="Cambria Math" panose="02040503050406030204" pitchFamily="18" charset="0"/>
                        <a:ea typeface="ＭＳ Ｐゴシック" charset="0"/>
                        <a:cs typeface="ＭＳ Ｐゴシック" charset="0"/>
                      </a:rPr>
                      <m:t>)</m:t>
                    </m:r>
                  </m:oMath>
                </a14:m>
                <a:endParaRPr lang="en-US" dirty="0">
                  <a:ea typeface="ＭＳ Ｐゴシック" charset="0"/>
                  <a:cs typeface="ＭＳ Ｐゴシック" charset="0"/>
                </a:endParaRPr>
              </a:p>
              <a:p>
                <a:pPr lvl="1">
                  <a:spcAft>
                    <a:spcPts val="600"/>
                  </a:spcAft>
                </a:pPr>
                <a:r>
                  <a:rPr lang="en-US" dirty="0">
                    <a:ea typeface="ＭＳ Ｐゴシック" charset="0"/>
                    <a:cs typeface="ＭＳ Ｐゴシック" charset="0"/>
                  </a:rPr>
                  <a:t>Follow</a:t>
                </a:r>
                <a:r>
                  <a:rPr lang="zh-CN" altLang="en-US" dirty="0">
                    <a:ea typeface="ＭＳ Ｐゴシック" charset="0"/>
                    <a:cs typeface="ＭＳ Ｐゴシック" charset="0"/>
                  </a:rPr>
                  <a:t> </a:t>
                </a:r>
                <a:r>
                  <a:rPr lang="en-US" altLang="zh-CN" dirty="0">
                    <a:ea typeface="ＭＳ Ｐゴシック" charset="0"/>
                    <a:cs typeface="ＭＳ Ｐゴシック" charset="0"/>
                  </a:rPr>
                  <a:t>MLEs:</a:t>
                </a:r>
                <a:r>
                  <a:rPr lang="zh-CN" altLang="en-US" dirty="0">
                    <a:ea typeface="ＭＳ Ｐゴシック" charset="0"/>
                    <a:cs typeface="ＭＳ Ｐゴシック" charset="0"/>
                  </a:rPr>
                  <a:t> </a:t>
                </a:r>
                <a:r>
                  <a:rPr lang="en-US" dirty="0">
                    <a:ea typeface="ＭＳ Ｐゴシック" charset="0"/>
                  </a:rPr>
                  <a:t>use the frequencies in </a:t>
                </a:r>
                <a14:m>
                  <m:oMath xmlns:m="http://schemas.openxmlformats.org/officeDocument/2006/math">
                    <m:sSub>
                      <m:sSubPr>
                        <m:ctrlPr>
                          <a:rPr lang="en-US" altLang="zh-CN" b="0" i="1" smtClean="0">
                            <a:latin typeface="Cambria Math" panose="02040503050406030204" pitchFamily="18" charset="0"/>
                            <a:ea typeface="ＭＳ Ｐゴシック" charset="0"/>
                            <a:cs typeface="ＭＳ Ｐゴシック" charset="0"/>
                          </a:rPr>
                        </m:ctrlPr>
                      </m:sSubPr>
                      <m:e>
                        <m:r>
                          <a:rPr lang="en-US" altLang="zh-CN" b="0" i="1" smtClean="0">
                            <a:latin typeface="Cambria Math" panose="02040503050406030204" pitchFamily="18" charset="0"/>
                            <a:ea typeface="ＭＳ Ｐゴシック" charset="0"/>
                            <a:cs typeface="ＭＳ Ｐゴシック" charset="0"/>
                          </a:rPr>
                          <m:t>𝐷</m:t>
                        </m:r>
                      </m:e>
                      <m:sub>
                        <m:r>
                          <a:rPr lang="en-US" altLang="zh-CN" b="0" i="1" smtClean="0">
                            <a:latin typeface="Cambria Math" panose="02040503050406030204" pitchFamily="18" charset="0"/>
                            <a:ea typeface="ＭＳ Ｐゴシック" charset="0"/>
                            <a:cs typeface="ＭＳ Ｐゴシック" charset="0"/>
                          </a:rPr>
                          <m:t>𝑡𝑟𝑎𝑖𝑛</m:t>
                        </m:r>
                      </m:sub>
                    </m:sSub>
                  </m:oMath>
                </a14:m>
                <a:endParaRPr lang="en-US" dirty="0">
                  <a:ea typeface="ＭＳ Ｐゴシック" charset="0"/>
                </a:endParaRPr>
              </a:p>
              <a:p>
                <a:pPr lvl="2">
                  <a:spcAft>
                    <a:spcPts val="600"/>
                  </a:spcAft>
                </a:pPr>
                <a14:m>
                  <m:oMath xmlns:m="http://schemas.openxmlformats.org/officeDocument/2006/math">
                    <m:r>
                      <a:rPr lang="en-US" altLang="zh-CN" b="0" i="1" smtClean="0">
                        <a:latin typeface="Cambria Math" panose="02040503050406030204" pitchFamily="18" charset="0"/>
                      </a:rPr>
                      <m:t>𝑛</m:t>
                    </m:r>
                  </m:oMath>
                </a14:m>
                <a:r>
                  <a:rPr lang="en-US" altLang="zh-CN" dirty="0">
                    <a:ea typeface="ＭＳ Ｐゴシック" charset="0"/>
                  </a:rPr>
                  <a:t>:</a:t>
                </a:r>
                <a:r>
                  <a:rPr lang="zh-CN" altLang="en-US" dirty="0">
                    <a:ea typeface="ＭＳ Ｐゴシック" charset="0"/>
                  </a:rPr>
                  <a:t> </a:t>
                </a:r>
                <a:r>
                  <a:rPr lang="en-US" altLang="zh-CN" dirty="0">
                    <a:ea typeface="ＭＳ Ｐゴシック" charset="0"/>
                  </a:rPr>
                  <a:t>total</a:t>
                </a:r>
                <a:r>
                  <a:rPr lang="zh-CN" altLang="en-US" dirty="0">
                    <a:ea typeface="ＭＳ Ｐゴシック" charset="0"/>
                  </a:rPr>
                  <a:t> </a:t>
                </a:r>
                <a:r>
                  <a:rPr lang="en-US" altLang="zh-CN" dirty="0">
                    <a:ea typeface="ＭＳ Ｐゴシック" charset="0"/>
                  </a:rPr>
                  <a:t>number</a:t>
                </a:r>
                <a:r>
                  <a:rPr lang="zh-CN" altLang="en-US" dirty="0">
                    <a:ea typeface="ＭＳ Ｐゴシック" charset="0"/>
                  </a:rPr>
                  <a:t> </a:t>
                </a:r>
                <a:r>
                  <a:rPr lang="en-US" altLang="zh-CN" dirty="0">
                    <a:ea typeface="ＭＳ Ｐゴシック" charset="0"/>
                  </a:rPr>
                  <a:t>of</a:t>
                </a:r>
                <a:r>
                  <a:rPr lang="zh-CN" altLang="en-US" dirty="0">
                    <a:ea typeface="ＭＳ Ｐゴシック" charset="0"/>
                  </a:rPr>
                  <a:t> </a:t>
                </a:r>
                <a:r>
                  <a:rPr lang="en-US" altLang="zh-CN" dirty="0">
                    <a:ea typeface="ＭＳ Ｐゴシック" charset="0"/>
                  </a:rPr>
                  <a:t>documents</a:t>
                </a:r>
                <a:r>
                  <a:rPr lang="zh-CN" altLang="en-US" dirty="0">
                    <a:ea typeface="ＭＳ Ｐゴシック" charset="0"/>
                  </a:rPr>
                  <a:t> </a:t>
                </a:r>
                <a:r>
                  <a:rPr lang="en-US" altLang="zh-CN" dirty="0">
                    <a:ea typeface="ＭＳ Ｐゴシック" charset="0"/>
                  </a:rPr>
                  <a:t>in</a:t>
                </a:r>
                <a:r>
                  <a:rPr lang="zh-CN" altLang="en-US" dirty="0">
                    <a:ea typeface="ＭＳ Ｐゴシック" charset="0"/>
                  </a:rPr>
                  <a:t> </a:t>
                </a:r>
                <a14:m>
                  <m:oMath xmlns:m="http://schemas.openxmlformats.org/officeDocument/2006/math">
                    <m:sSub>
                      <m:sSubPr>
                        <m:ctrlPr>
                          <a:rPr lang="en-US" altLang="zh-CN" i="1">
                            <a:latin typeface="Cambria Math" panose="02040503050406030204" pitchFamily="18" charset="0"/>
                            <a:ea typeface="ＭＳ Ｐゴシック" charset="0"/>
                            <a:cs typeface="ＭＳ Ｐゴシック" charset="0"/>
                          </a:rPr>
                        </m:ctrlPr>
                      </m:sSubPr>
                      <m:e>
                        <m:r>
                          <a:rPr lang="en-US" altLang="zh-CN" i="1">
                            <a:latin typeface="Cambria Math" panose="02040503050406030204" pitchFamily="18" charset="0"/>
                            <a:ea typeface="ＭＳ Ｐゴシック" charset="0"/>
                            <a:cs typeface="ＭＳ Ｐゴシック" charset="0"/>
                          </a:rPr>
                          <m:t>𝐷</m:t>
                        </m:r>
                      </m:e>
                      <m:sub>
                        <m:r>
                          <a:rPr lang="en-US" altLang="zh-CN" i="1">
                            <a:latin typeface="Cambria Math" panose="02040503050406030204" pitchFamily="18" charset="0"/>
                            <a:ea typeface="ＭＳ Ｐゴシック" charset="0"/>
                            <a:cs typeface="ＭＳ Ｐゴシック" charset="0"/>
                          </a:rPr>
                          <m:t>𝑡𝑟𝑎𝑖𝑛</m:t>
                        </m:r>
                      </m:sub>
                    </m:sSub>
                  </m:oMath>
                </a14:m>
                <a:r>
                  <a:rPr lang="zh-CN" altLang="en-US" dirty="0">
                    <a:ea typeface="ＭＳ Ｐゴシック" charset="0"/>
                  </a:rPr>
                  <a:t> </a:t>
                </a:r>
                <a:endParaRPr lang="en-US" altLang="zh-CN" dirty="0">
                  <a:ea typeface="ＭＳ Ｐゴシック" charset="0"/>
                </a:endParaRPr>
              </a:p>
              <a:p>
                <a:pPr lvl="2">
                  <a:spcAft>
                    <a:spcPts val="600"/>
                  </a:spcAft>
                </a:pP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𝑁</m:t>
                        </m:r>
                      </m:e>
                      <m:sub>
                        <m:r>
                          <a:rPr lang="en-US" altLang="zh-CN" i="1">
                            <a:latin typeface="Cambria Math" panose="02040503050406030204" pitchFamily="18" charset="0"/>
                          </a:rPr>
                          <m:t>𝑐</m:t>
                        </m:r>
                      </m:sub>
                    </m:sSub>
                    <m:r>
                      <a:rPr lang="en-US" altLang="zh-CN" i="1">
                        <a:latin typeface="Cambria Math" panose="02040503050406030204" pitchFamily="18" charset="0"/>
                      </a:rPr>
                      <m:t> </m:t>
                    </m:r>
                  </m:oMath>
                </a14:m>
                <a:r>
                  <a:rPr lang="en-US" altLang="zh-CN" dirty="0">
                    <a:ea typeface="ＭＳ Ｐゴシック" charset="0"/>
                  </a:rPr>
                  <a:t>:</a:t>
                </a:r>
                <a:r>
                  <a:rPr lang="zh-CN" altLang="en-US" dirty="0">
                    <a:ea typeface="ＭＳ Ｐゴシック" charset="0"/>
                  </a:rPr>
                  <a:t> </a:t>
                </a:r>
                <a:r>
                  <a:rPr lang="en-US" altLang="zh-CN" dirty="0">
                    <a:ea typeface="ＭＳ Ｐゴシック" charset="0"/>
                  </a:rPr>
                  <a:t>number</a:t>
                </a:r>
                <a:r>
                  <a:rPr lang="zh-CN" altLang="en-US" dirty="0">
                    <a:ea typeface="ＭＳ Ｐゴシック" charset="0"/>
                  </a:rPr>
                  <a:t> </a:t>
                </a:r>
                <a:r>
                  <a:rPr lang="en-US" altLang="zh-CN" dirty="0">
                    <a:ea typeface="ＭＳ Ｐゴシック" charset="0"/>
                  </a:rPr>
                  <a:t>of</a:t>
                </a:r>
                <a:r>
                  <a:rPr lang="zh-CN" altLang="en-US" dirty="0">
                    <a:ea typeface="ＭＳ Ｐゴシック" charset="0"/>
                  </a:rPr>
                  <a:t> </a:t>
                </a:r>
                <a:r>
                  <a:rPr lang="en-US" altLang="zh-CN" dirty="0">
                    <a:ea typeface="ＭＳ Ｐゴシック" charset="0"/>
                  </a:rPr>
                  <a:t>c-type</a:t>
                </a:r>
                <a:r>
                  <a:rPr lang="zh-CN" altLang="en-US" dirty="0">
                    <a:ea typeface="ＭＳ Ｐゴシック" charset="0"/>
                  </a:rPr>
                  <a:t> </a:t>
                </a:r>
                <a:r>
                  <a:rPr lang="en-US" altLang="zh-CN" dirty="0">
                    <a:ea typeface="ＭＳ Ｐゴシック" charset="0"/>
                  </a:rPr>
                  <a:t>documents</a:t>
                </a:r>
                <a:r>
                  <a:rPr lang="zh-CN" altLang="en-US" dirty="0">
                    <a:ea typeface="ＭＳ Ｐゴシック" charset="0"/>
                  </a:rPr>
                  <a:t> </a:t>
                </a:r>
                <a:r>
                  <a:rPr lang="en-US" altLang="zh-CN" dirty="0">
                    <a:ea typeface="ＭＳ Ｐゴシック" charset="0"/>
                  </a:rPr>
                  <a:t>in</a:t>
                </a:r>
                <a:r>
                  <a:rPr lang="zh-CN" altLang="en-US" dirty="0">
                    <a:ea typeface="ＭＳ Ｐゴシック" charset="0"/>
                  </a:rPr>
                  <a:t> </a:t>
                </a:r>
                <a14:m>
                  <m:oMath xmlns:m="http://schemas.openxmlformats.org/officeDocument/2006/math">
                    <m:sSub>
                      <m:sSubPr>
                        <m:ctrlPr>
                          <a:rPr lang="en-US" altLang="zh-CN" i="1">
                            <a:latin typeface="Cambria Math" panose="02040503050406030204" pitchFamily="18" charset="0"/>
                            <a:ea typeface="ＭＳ Ｐゴシック" charset="0"/>
                            <a:cs typeface="ＭＳ Ｐゴシック" charset="0"/>
                          </a:rPr>
                        </m:ctrlPr>
                      </m:sSubPr>
                      <m:e>
                        <m:r>
                          <a:rPr lang="en-US" altLang="zh-CN" i="1">
                            <a:latin typeface="Cambria Math" panose="02040503050406030204" pitchFamily="18" charset="0"/>
                            <a:ea typeface="ＭＳ Ｐゴシック" charset="0"/>
                            <a:cs typeface="ＭＳ Ｐゴシック" charset="0"/>
                          </a:rPr>
                          <m:t>𝐷</m:t>
                        </m:r>
                      </m:e>
                      <m:sub>
                        <m:r>
                          <a:rPr lang="en-US" altLang="zh-CN" i="1">
                            <a:latin typeface="Cambria Math" panose="02040503050406030204" pitchFamily="18" charset="0"/>
                            <a:ea typeface="ＭＳ Ｐゴシック" charset="0"/>
                            <a:cs typeface="ＭＳ Ｐゴシック" charset="0"/>
                          </a:rPr>
                          <m:t>𝑡𝑟𝑎𝑖𝑛</m:t>
                        </m:r>
                      </m:sub>
                    </m:sSub>
                  </m:oMath>
                </a14:m>
                <a:endParaRPr lang="en-US" dirty="0">
                  <a:ea typeface="ＭＳ Ｐゴシック" charset="0"/>
                </a:endParaRPr>
              </a:p>
              <a:p>
                <a:pPr lvl="2">
                  <a:spcAft>
                    <a:spcPts val="600"/>
                  </a:spcAft>
                </a:pPr>
                <a14:m>
                  <m:oMath xmlns:m="http://schemas.openxmlformats.org/officeDocument/2006/math">
                    <m:r>
                      <a:rPr lang="en-US" altLang="zh-CN" b="0" i="1" smtClean="0">
                        <a:latin typeface="Cambria Math" panose="02040503050406030204" pitchFamily="18" charset="0"/>
                      </a:rPr>
                      <m:t>𝑃</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𝑐</m:t>
                        </m:r>
                      </m:e>
                    </m:d>
                  </m:oMath>
                </a14:m>
                <a:r>
                  <a:rPr lang="en-US" altLang="zh-CN" dirty="0"/>
                  <a:t>:</a:t>
                </a:r>
                <a:r>
                  <a:rPr lang="zh-CN" altLang="en-US" dirty="0"/>
                  <a:t> </a:t>
                </a:r>
                <a:r>
                  <a:rPr lang="en-US" altLang="zh-CN" dirty="0"/>
                  <a:t>probability</a:t>
                </a:r>
                <a:r>
                  <a:rPr lang="zh-CN" altLang="en-US" dirty="0"/>
                  <a:t> </a:t>
                </a:r>
                <a:r>
                  <a:rPr lang="en-US" altLang="zh-CN" dirty="0"/>
                  <a:t>of</a:t>
                </a:r>
                <a:r>
                  <a:rPr lang="zh-CN" altLang="en-US" dirty="0"/>
                  <a:t> </a:t>
                </a:r>
                <a:r>
                  <a:rPr lang="en-US" altLang="zh-CN" dirty="0"/>
                  <a:t>c-type</a:t>
                </a:r>
                <a:r>
                  <a:rPr lang="zh-CN" altLang="en-US" dirty="0"/>
                  <a:t> </a:t>
                </a:r>
                <a:r>
                  <a:rPr lang="en-US" altLang="zh-CN" dirty="0"/>
                  <a:t>documents</a:t>
                </a:r>
                <a:r>
                  <a:rPr lang="zh-CN" altLang="en-US" dirty="0"/>
                  <a:t> </a:t>
                </a:r>
                <a:r>
                  <a:rPr lang="en-US" altLang="zh-CN" dirty="0"/>
                  <a:t>in</a:t>
                </a:r>
                <a:r>
                  <a:rPr lang="zh-CN" altLang="en-US" dirty="0"/>
                  <a:t> </a:t>
                </a:r>
                <a14:m>
                  <m:oMath xmlns:m="http://schemas.openxmlformats.org/officeDocument/2006/math">
                    <m:sSub>
                      <m:sSubPr>
                        <m:ctrlPr>
                          <a:rPr lang="en-US" altLang="zh-CN" i="1">
                            <a:latin typeface="Cambria Math" panose="02040503050406030204" pitchFamily="18" charset="0"/>
                            <a:ea typeface="ＭＳ Ｐゴシック" charset="0"/>
                            <a:cs typeface="ＭＳ Ｐゴシック" charset="0"/>
                          </a:rPr>
                        </m:ctrlPr>
                      </m:sSubPr>
                      <m:e>
                        <m:r>
                          <a:rPr lang="en-US" altLang="zh-CN" i="1">
                            <a:latin typeface="Cambria Math" panose="02040503050406030204" pitchFamily="18" charset="0"/>
                            <a:ea typeface="ＭＳ Ｐゴシック" charset="0"/>
                            <a:cs typeface="ＭＳ Ｐゴシック" charset="0"/>
                          </a:rPr>
                          <m:t>𝐷</m:t>
                        </m:r>
                      </m:e>
                      <m:sub>
                        <m:r>
                          <a:rPr lang="en-US" altLang="zh-CN" i="1">
                            <a:latin typeface="Cambria Math" panose="02040503050406030204" pitchFamily="18" charset="0"/>
                            <a:ea typeface="ＭＳ Ｐゴシック" charset="0"/>
                            <a:cs typeface="ＭＳ Ｐゴシック" charset="0"/>
                          </a:rPr>
                          <m:t>𝑡𝑟𝑎𝑖𝑛</m:t>
                        </m:r>
                      </m:sub>
                    </m:sSub>
                  </m:oMath>
                </a14:m>
                <a:endParaRPr lang="en-US" altLang="zh-CN" dirty="0"/>
              </a:p>
              <a:p>
                <a:r>
                  <a:rPr lang="en-US" altLang="zh-CN" dirty="0"/>
                  <a:t>Estimated</a:t>
                </a:r>
                <a:r>
                  <a:rPr lang="zh-CN" altLang="en-US" dirty="0"/>
                  <a:t> </a:t>
                </a:r>
                <a:r>
                  <a:rPr lang="en-US" altLang="zh-CN" dirty="0"/>
                  <a:t>parameters</a:t>
                </a:r>
                <a:r>
                  <a:rPr lang="zh-CN" altLang="en-US" dirty="0"/>
                  <a:t> </a:t>
                </a:r>
                <a:r>
                  <a:rPr lang="en-US" altLang="zh-CN" dirty="0"/>
                  <a:t>of</a:t>
                </a:r>
                <a:r>
                  <a:rPr lang="zh-CN" altLang="en-US" dirty="0"/>
                  <a:t> </a:t>
                </a:r>
                <a:r>
                  <a:rPr lang="en-US" altLang="zh-CN" dirty="0"/>
                  <a:t>the</a:t>
                </a:r>
                <a:r>
                  <a:rPr lang="zh-CN" altLang="en-US" dirty="0"/>
                  <a:t> </a:t>
                </a:r>
                <a:r>
                  <a:rPr lang="en-US" altLang="zh-CN" dirty="0"/>
                  <a:t>NB</a:t>
                </a:r>
                <a:r>
                  <a:rPr lang="zh-CN" altLang="en-US" dirty="0"/>
                  <a:t> </a:t>
                </a:r>
                <a:r>
                  <a:rPr lang="en-US" altLang="zh-CN" dirty="0"/>
                  <a:t>classifier</a:t>
                </a:r>
                <a:r>
                  <a:rPr lang="zh-CN" altLang="en-US" dirty="0"/>
                  <a:t> </a:t>
                </a:r>
                <a:r>
                  <a:rPr lang="en-US" altLang="zh-CN" dirty="0"/>
                  <a:t>are</a:t>
                </a:r>
              </a:p>
              <a:p>
                <a:pPr lvl="1"/>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𝑐</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𝑃</m:t>
                        </m:r>
                      </m:e>
                    </m:acc>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𝑐</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𝑁</m:t>
                            </m:r>
                          </m:e>
                          <m:sub>
                            <m:r>
                              <a:rPr lang="en-US" altLang="zh-CN" sz="2400" b="0" i="1" smtClean="0">
                                <a:latin typeface="Cambria Math" panose="02040503050406030204" pitchFamily="18" charset="0"/>
                              </a:rPr>
                              <m:t>𝑐</m:t>
                            </m:r>
                          </m:sub>
                        </m:sSub>
                        <m:r>
                          <a:rPr lang="en-US" altLang="zh-CN" sz="2400" b="0" i="1" smtClean="0">
                            <a:latin typeface="Cambria Math" panose="02040503050406030204" pitchFamily="18" charset="0"/>
                          </a:rPr>
                          <m:t> </m:t>
                        </m:r>
                      </m:num>
                      <m:den>
                        <m:r>
                          <a:rPr lang="en-US" altLang="zh-CN" sz="2400" b="0" i="1" smtClean="0">
                            <a:latin typeface="Cambria Math" panose="02040503050406030204" pitchFamily="18" charset="0"/>
                          </a:rPr>
                          <m:t>𝑛</m:t>
                        </m:r>
                      </m:den>
                    </m:f>
                  </m:oMath>
                </a14:m>
                <a:r>
                  <a:rPr lang="zh-CN" altLang="en-US" sz="2400" b="0" i="1" dirty="0">
                    <a:latin typeface="Cambria Math" panose="02040503050406030204" pitchFamily="18" charset="0"/>
                  </a:rPr>
                  <a:t> </a:t>
                </a:r>
                <a:r>
                  <a:rPr lang="en-US" altLang="zh-CN" sz="2400" b="0" dirty="0">
                    <a:latin typeface="Cambria Math" panose="02040503050406030204" pitchFamily="18" charset="0"/>
                  </a:rPr>
                  <a:t>for</a:t>
                </a:r>
                <a:r>
                  <a:rPr lang="zh-CN" altLang="en-US" sz="2400" b="0" dirty="0">
                    <a:latin typeface="Cambria Math" panose="02040503050406030204" pitchFamily="18" charset="0"/>
                  </a:rPr>
                  <a:t> </a:t>
                </a:r>
                <a14:m>
                  <m:oMath xmlns:m="http://schemas.openxmlformats.org/officeDocument/2006/math">
                    <m:r>
                      <a:rPr lang="en-US" altLang="zh-CN" sz="2400" b="0" i="1" dirty="0" smtClean="0">
                        <a:latin typeface="Cambria Math" panose="02040503050406030204" pitchFamily="18" charset="0"/>
                      </a:rPr>
                      <m:t>𝑐</m:t>
                    </m:r>
                    <m:r>
                      <a:rPr lang="en-US" altLang="zh-CN" sz="2400" b="0" i="1" dirty="0" smtClean="0">
                        <a:latin typeface="Cambria Math" panose="02040503050406030204" pitchFamily="18" charset="0"/>
                      </a:rPr>
                      <m:t>=1,2,…,</m:t>
                    </m:r>
                    <m:r>
                      <a:rPr lang="en-US" altLang="zh-CN" sz="2400" b="0" i="1" dirty="0" smtClean="0">
                        <a:latin typeface="Cambria Math" panose="02040503050406030204" pitchFamily="18" charset="0"/>
                      </a:rPr>
                      <m:t>𝑘</m:t>
                    </m:r>
                  </m:oMath>
                </a14:m>
                <a:endParaRPr lang="en-US" altLang="zh-CN" sz="2400" b="0" dirty="0">
                  <a:latin typeface="Cambria Math" panose="02040503050406030204" pitchFamily="18" charset="0"/>
                </a:endParaRPr>
              </a:p>
              <a:p>
                <a:pPr lvl="1"/>
                <a14:m>
                  <m:oMath xmlns:m="http://schemas.openxmlformats.org/officeDocument/2006/math">
                    <m:r>
                      <a:rPr lang="en-US" altLang="zh-CN" sz="2400" b="0" i="1" smtClean="0">
                        <a:latin typeface="Cambria Math" panose="02040503050406030204" pitchFamily="18" charset="0"/>
                      </a:rPr>
                      <m:t>𝑃</m:t>
                    </m:r>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e>
                      <m:e>
                        <m:r>
                          <a:rPr lang="en-US" altLang="zh-CN" sz="2400" b="0" i="1" smtClean="0">
                            <a:latin typeface="Cambria Math" panose="02040503050406030204" pitchFamily="18" charset="0"/>
                          </a:rPr>
                          <m:t>𝑐</m:t>
                        </m:r>
                      </m:e>
                    </m:d>
                    <m:r>
                      <a:rPr lang="en-US" altLang="zh-CN" sz="2400" b="0" i="1" smtClean="0">
                        <a:latin typeface="Cambria Math" panose="02040503050406030204" pitchFamily="18" charset="0"/>
                      </a:rPr>
                      <m:t>≈</m:t>
                    </m:r>
                    <m:acc>
                      <m:accPr>
                        <m:chr m:val="̂"/>
                        <m:ctrlPr>
                          <a:rPr lang="en-US" altLang="zh-CN" sz="2400" b="0" i="1" smtClean="0">
                            <a:latin typeface="Cambria Math" panose="02040503050406030204" pitchFamily="18" charset="0"/>
                          </a:rPr>
                        </m:ctrlPr>
                      </m:accPr>
                      <m:e>
                        <m:r>
                          <a:rPr lang="en-US" altLang="zh-CN" sz="2400" b="0" i="1" smtClean="0">
                            <a:latin typeface="Cambria Math" panose="02040503050406030204" pitchFamily="18" charset="0"/>
                          </a:rPr>
                          <m:t>𝑃</m:t>
                        </m:r>
                      </m:e>
                    </m:acc>
                    <m:d>
                      <m:dPr>
                        <m:ctrlPr>
                          <a:rPr lang="en-US" altLang="zh-CN" sz="2400" b="0" i="1" smtClean="0">
                            <a:latin typeface="Cambria Math" panose="02040503050406030204" pitchFamily="18" charset="0"/>
                          </a:rPr>
                        </m:ctrlPr>
                      </m:dPr>
                      <m:e>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e>
                    </m:d>
                    <m:r>
                      <a:rPr lang="en-US" altLang="zh-CN" sz="2400" b="0" i="1" smtClean="0">
                        <a:latin typeface="Cambria Math" panose="02040503050406030204" pitchFamily="18" charset="0"/>
                      </a:rPr>
                      <m:t>=</m:t>
                    </m:r>
                    <m:f>
                      <m:fPr>
                        <m:ctrlPr>
                          <a:rPr lang="en-US" altLang="zh-CN" sz="2400" b="0" i="1" smtClean="0">
                            <a:latin typeface="Cambria Math" panose="02040503050406030204" pitchFamily="18" charset="0"/>
                          </a:rPr>
                        </m:ctrlPr>
                      </m:fPr>
                      <m:num>
                        <m:r>
                          <m:rPr>
                            <m:sty m:val="p"/>
                          </m:rPr>
                          <a:rPr lang="en-US" altLang="zh-CN" sz="2400" b="0" i="0" smtClean="0">
                            <a:latin typeface="Cambria Math" panose="02040503050406030204" pitchFamily="18" charset="0"/>
                          </a:rPr>
                          <m:t>count</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𝑣</m:t>
                            </m:r>
                          </m:e>
                          <m:sub>
                            <m:r>
                              <a:rPr lang="en-US" altLang="zh-CN" sz="2400" b="0" i="1" smtClean="0">
                                <a:latin typeface="Cambria Math" panose="02040503050406030204" pitchFamily="18" charset="0"/>
                              </a:rPr>
                              <m:t>𝑖</m:t>
                            </m:r>
                          </m:sub>
                        </m:s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num>
                      <m:den>
                        <m:nary>
                          <m:naryPr>
                            <m:chr m:val="∑"/>
                            <m:supHide m:val="on"/>
                            <m:ctrlPr>
                              <a:rPr lang="en-US" altLang="zh-CN" sz="2400" b="0" i="1" smtClean="0">
                                <a:latin typeface="Cambria Math" panose="02040503050406030204" pitchFamily="18" charset="0"/>
                              </a:rPr>
                            </m:ctrlPr>
                          </m:naryPr>
                          <m:sub>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𝑉</m:t>
                            </m:r>
                          </m:sub>
                          <m:sup/>
                          <m:e>
                            <m:r>
                              <m:rPr>
                                <m:sty m:val="p"/>
                              </m:rPr>
                              <a:rPr lang="en-US" altLang="zh-CN" sz="2400" b="0" i="0" smtClean="0">
                                <a:latin typeface="Cambria Math" panose="02040503050406030204" pitchFamily="18" charset="0"/>
                              </a:rPr>
                              <m:t>count</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𝑣</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𝑐</m:t>
                            </m:r>
                            <m:r>
                              <a:rPr lang="en-US" altLang="zh-CN" sz="2400" b="0" i="1" smtClean="0">
                                <a:latin typeface="Cambria Math" panose="02040503050406030204" pitchFamily="18" charset="0"/>
                              </a:rPr>
                              <m:t>)</m:t>
                            </m:r>
                          </m:e>
                        </m:nary>
                      </m:den>
                    </m:f>
                  </m:oMath>
                </a14:m>
                <a:r>
                  <a:rPr lang="zh-CN" altLang="en-US" dirty="0"/>
                  <a:t> </a:t>
                </a:r>
                <a:r>
                  <a:rPr lang="en-US" altLang="zh-CN" dirty="0">
                    <a:latin typeface="Cambria Math" panose="02040503050406030204" pitchFamily="18" charset="0"/>
                  </a:rPr>
                  <a:t>for</a:t>
                </a:r>
                <a:r>
                  <a:rPr lang="zh-CN" altLang="en-US" dirty="0">
                    <a:latin typeface="Cambria Math" panose="02040503050406030204" pitchFamily="18" charset="0"/>
                  </a:rPr>
                  <a:t> </a:t>
                </a:r>
                <a14:m>
                  <m:oMath xmlns:m="http://schemas.openxmlformats.org/officeDocument/2006/math">
                    <m:r>
                      <a:rPr lang="en-US" altLang="zh-CN" i="1" dirty="0" smtClean="0">
                        <a:latin typeface="Cambria Math" panose="02040503050406030204" pitchFamily="18" charset="0"/>
                      </a:rPr>
                      <m:t>𝑐</m:t>
                    </m:r>
                    <m:r>
                      <a:rPr lang="en-US" altLang="zh-CN" i="1" dirty="0" smtClean="0">
                        <a:latin typeface="Cambria Math" panose="02040503050406030204" pitchFamily="18" charset="0"/>
                      </a:rPr>
                      <m:t>=1,2,…,</m:t>
                    </m:r>
                    <m:r>
                      <a:rPr lang="en-US" altLang="zh-CN" i="1" dirty="0" smtClean="0">
                        <a:latin typeface="Cambria Math" panose="02040503050406030204" pitchFamily="18" charset="0"/>
                      </a:rPr>
                      <m:t>𝑘</m:t>
                    </m:r>
                  </m:oMath>
                </a14:m>
                <a:r>
                  <a:rPr lang="zh-CN" altLang="en-US" dirty="0">
                    <a:latin typeface="Cambria Math" panose="02040503050406030204" pitchFamily="18" charset="0"/>
                  </a:rPr>
                  <a:t> </a:t>
                </a:r>
                <a:r>
                  <a:rPr lang="en-US" altLang="zh-CN" dirty="0">
                    <a:latin typeface="Cambria Math" panose="02040503050406030204" pitchFamily="18" charset="0"/>
                  </a:rPr>
                  <a:t>and</a:t>
                </a:r>
                <a:r>
                  <a:rPr lang="zh-CN" altLang="en-US" dirty="0">
                    <a:latin typeface="Cambria Math" panose="02040503050406030204" pitchFamily="18" charset="0"/>
                  </a:rPr>
                  <a:t> </a:t>
                </a:r>
                <a14:m>
                  <m:oMath xmlns:m="http://schemas.openxmlformats.org/officeDocument/2006/math">
                    <m:r>
                      <a:rPr lang="en-US" altLang="zh-CN" i="1" dirty="0" smtClean="0">
                        <a:latin typeface="Cambria Math" panose="02040503050406030204" pitchFamily="18" charset="0"/>
                      </a:rPr>
                      <m:t>𝑖</m:t>
                    </m:r>
                    <m:r>
                      <a:rPr lang="en-US" altLang="zh-CN" i="1" dirty="0" smtClean="0">
                        <a:latin typeface="Cambria Math" panose="02040503050406030204" pitchFamily="18" charset="0"/>
                      </a:rPr>
                      <m:t>=1,2,…,|</m:t>
                    </m:r>
                    <m:r>
                      <a:rPr lang="en-US" altLang="zh-CN" i="1" dirty="0" smtClean="0">
                        <a:latin typeface="Cambria Math" panose="02040503050406030204" pitchFamily="18" charset="0"/>
                      </a:rPr>
                      <m:t>𝑉</m:t>
                    </m:r>
                    <m:r>
                      <a:rPr lang="en-US" altLang="zh-CN" i="1" dirty="0" smtClean="0">
                        <a:latin typeface="Cambria Math" panose="02040503050406030204" pitchFamily="18" charset="0"/>
                      </a:rPr>
                      <m:t>|</m:t>
                    </m:r>
                  </m:oMath>
                </a14:m>
                <a:endParaRPr lang="en-US" altLang="zh-CN" dirty="0">
                  <a:latin typeface="Cambria Math" panose="02040503050406030204" pitchFamily="18" charset="0"/>
                </a:endParaRPr>
              </a:p>
              <a:p>
                <a:r>
                  <a:rPr lang="en-US" altLang="zh-CN" dirty="0"/>
                  <a:t>Model</a:t>
                </a:r>
                <a:r>
                  <a:rPr lang="zh-CN" altLang="en-US" dirty="0"/>
                  <a:t> </a:t>
                </a:r>
                <a:r>
                  <a:rPr lang="en-US" altLang="zh-CN" dirty="0"/>
                  <a:t>complexity:</a:t>
                </a:r>
                <a:r>
                  <a:rPr lang="zh-CN" altLang="en-US" dirty="0"/>
                  <a:t> </a:t>
                </a:r>
                <a14:m>
                  <m:oMath xmlns:m="http://schemas.openxmlformats.org/officeDocument/2006/math">
                    <m:r>
                      <a:rPr lang="en-US" altLang="zh-CN" i="1" dirty="0" smtClean="0">
                        <a:latin typeface="Cambria Math" panose="02040503050406030204" pitchFamily="18" charset="0"/>
                      </a:rPr>
                      <m:t>𝑘</m:t>
                    </m:r>
                    <m:r>
                      <a:rPr lang="zh-CN" altLang="en-US" i="1" dirty="0" smtClean="0">
                        <a:latin typeface="Cambria Math" panose="02040503050406030204" pitchFamily="18" charset="0"/>
                      </a:rPr>
                      <m:t> </m:t>
                    </m:r>
                    <m:r>
                      <a:rPr lang="en-US" altLang="zh-CN" i="1" dirty="0" smtClean="0">
                        <a:latin typeface="Cambria Math" panose="02040503050406030204" pitchFamily="18" charset="0"/>
                      </a:rPr>
                      <m:t>+</m:t>
                    </m:r>
                    <m:r>
                      <a:rPr lang="zh-CN" altLang="en-US" i="1" dirty="0" smtClean="0">
                        <a:latin typeface="Cambria Math" panose="02040503050406030204" pitchFamily="18" charset="0"/>
                      </a:rPr>
                      <m:t> </m:t>
                    </m:r>
                    <m:r>
                      <a:rPr lang="en-US" altLang="zh-CN" i="1" dirty="0" smtClean="0">
                        <a:latin typeface="Cambria Math" panose="02040503050406030204" pitchFamily="18" charset="0"/>
                      </a:rPr>
                      <m:t>𝑘</m:t>
                    </m:r>
                    <m:r>
                      <a:rPr lang="en-US" altLang="zh-CN" b="0" i="1" dirty="0" smtClean="0">
                        <a:latin typeface="Cambria Math" panose="02040503050406030204" pitchFamily="18" charset="0"/>
                      </a:rPr>
                      <m:t>⋅</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𝑉</m:t>
                    </m:r>
                    <m:r>
                      <a:rPr lang="en-US" altLang="zh-CN" i="1" dirty="0" smtClean="0">
                        <a:latin typeface="Cambria Math" panose="02040503050406030204" pitchFamily="18" charset="0"/>
                      </a:rPr>
                      <m:t>|</m:t>
                    </m:r>
                  </m:oMath>
                </a14:m>
                <a:endParaRPr lang="en-US" altLang="zh-CN" dirty="0">
                  <a:latin typeface="Cambria Math" panose="02040503050406030204" pitchFamily="18" charset="0"/>
                </a:endParaRPr>
              </a:p>
            </p:txBody>
          </p:sp>
        </mc:Choice>
        <mc:Fallback xmlns="">
          <p:sp>
            <p:nvSpPr>
              <p:cNvPr id="3" name="Content Placeholder 2">
                <a:extLst>
                  <a:ext uri="{FF2B5EF4-FFF2-40B4-BE49-F238E27FC236}">
                    <a16:creationId xmlns:a16="http://schemas.microsoft.com/office/drawing/2014/main" id="{55FFA734-E146-7C4E-8403-57652A42B49B}"/>
                  </a:ext>
                </a:extLst>
              </p:cNvPr>
              <p:cNvSpPr>
                <a:spLocks noGrp="1" noRot="1" noChangeAspect="1" noMove="1" noResize="1" noEditPoints="1" noAdjustHandles="1" noChangeArrowheads="1" noChangeShapeType="1" noTextEdit="1"/>
              </p:cNvSpPr>
              <p:nvPr>
                <p:ph idx="1"/>
              </p:nvPr>
            </p:nvSpPr>
            <p:spPr>
              <a:xfrm>
                <a:off x="500900" y="1108433"/>
                <a:ext cx="11553826" cy="5508233"/>
              </a:xfrm>
              <a:blipFill>
                <a:blip r:embed="rId3"/>
                <a:stretch>
                  <a:fillRect l="-989" t="-1382" b="-2304"/>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4355F6BB-EE2A-704E-93B7-2F90FF743C01}"/>
              </a:ext>
            </a:extLst>
          </p:cNvPr>
          <p:cNvSpPr>
            <a:spLocks noGrp="1"/>
          </p:cNvSpPr>
          <p:nvPr>
            <p:ph type="sldNum" sz="quarter" idx="12"/>
          </p:nvPr>
        </p:nvSpPr>
        <p:spPr/>
        <p:txBody>
          <a:bodyPr/>
          <a:lstStyle/>
          <a:p>
            <a:fld id="{DC8BB421-126E-41CB-B73A-69D52E98CAE3}" type="slidenum">
              <a:rPr lang="zh-CN" altLang="en-US" smtClean="0"/>
              <a:t>15</a:t>
            </a:fld>
            <a:endParaRPr lang="zh-CN" altLang="en-US" dirty="0"/>
          </a:p>
        </p:txBody>
      </p:sp>
    </p:spTree>
    <p:extLst>
      <p:ext uri="{BB962C8B-B14F-4D97-AF65-F5344CB8AC3E}">
        <p14:creationId xmlns:p14="http://schemas.microsoft.com/office/powerpoint/2010/main" val="7292014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17914B-B534-F748-9E63-DA92CA9B6E30}"/>
              </a:ext>
            </a:extLst>
          </p:cNvPr>
          <p:cNvSpPr>
            <a:spLocks noGrp="1"/>
          </p:cNvSpPr>
          <p:nvPr>
            <p:ph type="title"/>
          </p:nvPr>
        </p:nvSpPr>
        <p:spPr/>
        <p:txBody>
          <a:bodyPr/>
          <a:lstStyle/>
          <a:p>
            <a:r>
              <a:rPr lang="en-US" altLang="zh-CN" dirty="0"/>
              <a:t>Model</a:t>
            </a:r>
            <a:r>
              <a:rPr lang="zh-CN" altLang="en-US" dirty="0"/>
              <a:t> </a:t>
            </a:r>
            <a:r>
              <a:rPr lang="en-US" altLang="zh-CN" dirty="0"/>
              <a:t>l</a:t>
            </a:r>
            <a:r>
              <a:rPr lang="en-US" dirty="0"/>
              <a:t>earning </a:t>
            </a:r>
            <a:r>
              <a:rPr lang="en-US" altLang="zh-CN" dirty="0"/>
              <a:t>-</a:t>
            </a:r>
            <a:r>
              <a:rPr lang="zh-CN" altLang="en-US" dirty="0"/>
              <a:t> </a:t>
            </a:r>
            <a:r>
              <a:rPr lang="en-US" altLang="zh-CN" dirty="0"/>
              <a:t>Training</a:t>
            </a:r>
            <a:r>
              <a:rPr lang="zh-CN" altLang="en-US" dirty="0"/>
              <a:t> </a:t>
            </a:r>
            <a:r>
              <a:rPr lang="en-US" altLang="zh-CN" dirty="0"/>
              <a:t>Code</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FE7902D-509D-DE46-A5CE-FE6E681A19D5}"/>
                  </a:ext>
                </a:extLst>
              </p:cNvPr>
              <p:cNvSpPr>
                <a:spLocks noGrp="1"/>
              </p:cNvSpPr>
              <p:nvPr>
                <p:ph idx="1"/>
              </p:nvPr>
            </p:nvSpPr>
            <p:spPr>
              <a:xfrm>
                <a:off x="484276" y="1108433"/>
                <a:ext cx="9313930" cy="5508000"/>
              </a:xfrm>
            </p:spPr>
            <p:txBody>
              <a:bodyPr>
                <a:noAutofit/>
              </a:bodyPr>
              <a:lstStyle/>
              <a:p>
                <a:pPr>
                  <a:spcAft>
                    <a:spcPts val="0"/>
                  </a:spcAft>
                </a:pPr>
                <a:r>
                  <a:rPr lang="en-US" sz="2800" dirty="0">
                    <a:latin typeface="Calibri" charset="0"/>
                  </a:rPr>
                  <a:t>From training corpus, extract </a:t>
                </a:r>
                <a:r>
                  <a:rPr lang="en-US" sz="2800" i="1" dirty="0">
                    <a:latin typeface="Times New Roman" charset="0"/>
                  </a:rPr>
                  <a:t>Vocabulary</a:t>
                </a:r>
                <a:endParaRPr lang="en-US" sz="2800" dirty="0">
                  <a:latin typeface="Calibri" charset="0"/>
                </a:endParaRPr>
              </a:p>
              <a:p>
                <a:pPr>
                  <a:spcAft>
                    <a:spcPts val="0"/>
                  </a:spcAft>
                </a:pPr>
                <a14:m>
                  <m:oMath xmlns:m="http://schemas.openxmlformats.org/officeDocument/2006/math">
                    <m:r>
                      <a:rPr lang="en-US" altLang="zh-CN" sz="3200" b="0" i="1" smtClean="0">
                        <a:latin typeface="Cambria Math" panose="02040503050406030204" pitchFamily="18" charset="0"/>
                      </a:rPr>
                      <m:t>𝑛</m:t>
                    </m:r>
                  </m:oMath>
                </a14:m>
                <a:r>
                  <a:rPr lang="zh-CN" altLang="en-US" sz="3200" dirty="0">
                    <a:latin typeface="Calibri"/>
                    <a:cs typeface="Calibri"/>
                    <a:sym typeface="Symbol" charset="2"/>
                  </a:rPr>
                  <a:t> </a:t>
                </a:r>
                <a:r>
                  <a:rPr lang="en-US" sz="3200" dirty="0">
                    <a:latin typeface="Calibri"/>
                    <a:cs typeface="Calibri"/>
                    <a:sym typeface="Symbol" charset="2"/>
                  </a:rPr>
                  <a:t></a:t>
                </a:r>
                <a:r>
                  <a:rPr lang="en-US" sz="3200" i="1" dirty="0">
                    <a:latin typeface="Calibri"/>
                    <a:cs typeface="Calibri"/>
                    <a:sym typeface="Symbol" charset="2"/>
                  </a:rPr>
                  <a:t> </a:t>
                </a:r>
                <a:r>
                  <a:rPr lang="en-US" sz="3200" dirty="0">
                    <a:latin typeface="Calibri"/>
                    <a:cs typeface="Calibri"/>
                    <a:sym typeface="Symbol" charset="2"/>
                  </a:rPr>
                  <a:t>all docs</a:t>
                </a:r>
              </a:p>
              <a:p>
                <a:pPr>
                  <a:spcAft>
                    <a:spcPts val="0"/>
                  </a:spcAft>
                </a:pPr>
                <a14:m>
                  <m:oMath xmlns:m="http://schemas.openxmlformats.org/officeDocument/2006/math">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𝑁</m:t>
                        </m:r>
                      </m:e>
                      <m:sub>
                        <m:r>
                          <a:rPr lang="en-US" altLang="zh-CN" sz="3200" b="0" i="1" smtClean="0">
                            <a:latin typeface="Cambria Math" panose="02040503050406030204" pitchFamily="18" charset="0"/>
                          </a:rPr>
                          <m:t>𝑐</m:t>
                        </m:r>
                      </m:sub>
                    </m:sSub>
                    <m:r>
                      <a:rPr lang="en-US" altLang="zh-CN" sz="3200" b="0" i="1" smtClean="0">
                        <a:latin typeface="Cambria Math" panose="02040503050406030204" pitchFamily="18" charset="0"/>
                      </a:rPr>
                      <m:t> </m:t>
                    </m:r>
                  </m:oMath>
                </a14:m>
                <a:r>
                  <a:rPr lang="en-US" sz="3200" dirty="0">
                    <a:latin typeface="Calibri"/>
                    <a:cs typeface="Calibri"/>
                    <a:sym typeface="Symbol" charset="2"/>
                  </a:rPr>
                  <a:t></a:t>
                </a:r>
                <a:r>
                  <a:rPr lang="en-US" sz="3200" i="1" dirty="0">
                    <a:latin typeface="Calibri"/>
                    <a:cs typeface="Calibri"/>
                    <a:sym typeface="Symbol" charset="2"/>
                  </a:rPr>
                  <a:t> </a:t>
                </a:r>
                <a:r>
                  <a:rPr lang="en-US" sz="3200" dirty="0">
                    <a:latin typeface="Calibri"/>
                    <a:cs typeface="Calibri"/>
                    <a:sym typeface="Symbol" charset="2"/>
                  </a:rPr>
                  <a:t>all docs with  class</a:t>
                </a:r>
                <a:r>
                  <a:rPr lang="zh-CN" altLang="en-US" sz="3200" dirty="0">
                    <a:latin typeface="Calibri"/>
                    <a:cs typeface="Calibri"/>
                    <a:sym typeface="Symbol" charset="2"/>
                  </a:rPr>
                  <a:t> </a:t>
                </a:r>
                <a14:m>
                  <m:oMath xmlns:m="http://schemas.openxmlformats.org/officeDocument/2006/math">
                    <m:r>
                      <a:rPr lang="en-US" altLang="zh-CN" sz="3200" b="0" i="1" smtClean="0">
                        <a:latin typeface="Cambria Math" panose="02040503050406030204" pitchFamily="18" charset="0"/>
                        <a:cs typeface="Calibri"/>
                        <a:sym typeface="Symbol" charset="2"/>
                      </a:rPr>
                      <m:t>𝑐</m:t>
                    </m:r>
                  </m:oMath>
                </a14:m>
                <a:endParaRPr lang="en-US" altLang="zh-CN" sz="3200" b="0" dirty="0">
                  <a:latin typeface="Calibri"/>
                  <a:cs typeface="Calibri"/>
                  <a:sym typeface="Symbol" charset="2"/>
                </a:endParaRPr>
              </a:p>
              <a:p>
                <a:pPr>
                  <a:spcAft>
                    <a:spcPts val="0"/>
                  </a:spcAft>
                </a:pPr>
                <a:r>
                  <a:rPr lang="en-US" sz="3200" dirty="0">
                    <a:latin typeface="Calibri"/>
                    <a:cs typeface="Calibri"/>
                  </a:rPr>
                  <a:t>For each </a:t>
                </a:r>
                <a14:m>
                  <m:oMath xmlns:m="http://schemas.openxmlformats.org/officeDocument/2006/math">
                    <m:r>
                      <a:rPr lang="en-US" altLang="zh-CN" sz="3200" b="0" i="1" smtClean="0">
                        <a:latin typeface="Cambria Math" panose="02040503050406030204" pitchFamily="18" charset="0"/>
                        <a:cs typeface="Calibri"/>
                      </a:rPr>
                      <m:t>𝑐</m:t>
                    </m:r>
                    <m:r>
                      <a:rPr lang="en-US" altLang="zh-CN" sz="3200" b="0" i="1" smtClean="0">
                        <a:latin typeface="Cambria Math" panose="02040503050406030204" pitchFamily="18" charset="0"/>
                        <a:cs typeface="Calibri"/>
                      </a:rPr>
                      <m:t>∈</m:t>
                    </m:r>
                    <m:r>
                      <a:rPr lang="en-US" altLang="zh-CN" sz="3200" b="0" i="1" smtClean="0">
                        <a:latin typeface="Cambria Math" panose="02040503050406030204" pitchFamily="18" charset="0"/>
                        <a:cs typeface="Calibri"/>
                      </a:rPr>
                      <m:t>𝐶</m:t>
                    </m:r>
                  </m:oMath>
                </a14:m>
                <a:r>
                  <a:rPr lang="en-US" sz="3200" i="1" baseline="-25000" dirty="0">
                    <a:latin typeface="Calibri"/>
                    <a:cs typeface="Calibri"/>
                  </a:rPr>
                  <a:t> </a:t>
                </a:r>
                <a:r>
                  <a:rPr lang="en-US" sz="3200" dirty="0">
                    <a:latin typeface="Calibri"/>
                    <a:cs typeface="Calibri"/>
                  </a:rPr>
                  <a:t>do	</a:t>
                </a:r>
              </a:p>
              <a:p>
                <a:pPr lvl="1">
                  <a:spcAft>
                    <a:spcPts val="0"/>
                  </a:spcAft>
                </a:pPr>
                <a14:m>
                  <m:oMath xmlns:m="http://schemas.openxmlformats.org/officeDocument/2006/math">
                    <m:func>
                      <m:funcPr>
                        <m:ctrlPr>
                          <a:rPr lang="zh-CN" altLang="en-US"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r>
                          <a:rPr lang="en-US" altLang="zh-CN" sz="2800" i="1">
                            <a:latin typeface="Cambria Math" panose="02040503050406030204" pitchFamily="18" charset="0"/>
                          </a:rPr>
                          <m:t>𝑃</m:t>
                        </m:r>
                        <m:d>
                          <m:dPr>
                            <m:ctrlPr>
                              <a:rPr lang="en-US" altLang="zh-CN" sz="2800" i="1">
                                <a:latin typeface="Cambria Math" panose="02040503050406030204" pitchFamily="18" charset="0"/>
                              </a:rPr>
                            </m:ctrlPr>
                          </m:dPr>
                          <m:e>
                            <m:r>
                              <a:rPr lang="en-US" altLang="zh-CN" sz="2800" b="0" i="1" smtClean="0">
                                <a:latin typeface="Cambria Math" panose="02040503050406030204" pitchFamily="18" charset="0"/>
                              </a:rPr>
                              <m:t>𝑐</m:t>
                            </m:r>
                          </m:e>
                        </m:d>
                      </m:e>
                    </m:func>
                    <m:r>
                      <a:rPr lang="en-US" altLang="zh-CN" sz="2800" b="0" i="1" smtClean="0">
                        <a:latin typeface="Cambria Math" panose="02040503050406030204" pitchFamily="18" charset="0"/>
                      </a:rPr>
                      <m:t>=</m:t>
                    </m:r>
                    <m:func>
                      <m:funcPr>
                        <m:ctrlPr>
                          <a:rPr lang="zh-CN" altLang="en-US" sz="2800" b="0" i="1" smtClean="0">
                            <a:latin typeface="Cambria Math" panose="02040503050406030204" pitchFamily="18" charset="0"/>
                          </a:rPr>
                        </m:ctrlPr>
                      </m:funcPr>
                      <m:fName>
                        <m:r>
                          <m:rPr>
                            <m:sty m:val="p"/>
                          </m:rPr>
                          <a:rPr lang="en-US" altLang="zh-CN" sz="2800" b="0" i="0" smtClean="0">
                            <a:latin typeface="Cambria Math" panose="02040503050406030204" pitchFamily="18" charset="0"/>
                          </a:rPr>
                          <m:t>log</m:t>
                        </m:r>
                      </m:fName>
                      <m:e>
                        <m:f>
                          <m:fPr>
                            <m:ctrlPr>
                              <a:rPr lang="en-US" altLang="zh-CN" sz="2800" i="1">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𝑁</m:t>
                                </m:r>
                              </m:e>
                              <m:sub>
                                <m:r>
                                  <a:rPr lang="en-US" altLang="zh-CN" sz="2800" b="0" i="1" smtClean="0">
                                    <a:latin typeface="Cambria Math" panose="02040503050406030204" pitchFamily="18" charset="0"/>
                                  </a:rPr>
                                  <m:t>𝑐</m:t>
                                </m:r>
                              </m:sub>
                            </m:sSub>
                            <m:r>
                              <a:rPr lang="en-US" altLang="zh-CN" sz="2800" i="1">
                                <a:latin typeface="Cambria Math" panose="02040503050406030204" pitchFamily="18" charset="0"/>
                              </a:rPr>
                              <m:t> </m:t>
                            </m:r>
                          </m:num>
                          <m:den>
                            <m:r>
                              <a:rPr lang="en-US" altLang="zh-CN" sz="2800" b="0" i="1" smtClean="0">
                                <a:latin typeface="Cambria Math" panose="02040503050406030204" pitchFamily="18" charset="0"/>
                              </a:rPr>
                              <m:t>𝑛</m:t>
                            </m:r>
                          </m:den>
                        </m:f>
                      </m:e>
                    </m:func>
                  </m:oMath>
                </a14:m>
                <a:r>
                  <a:rPr lang="zh-CN" altLang="en-US" sz="2800" i="1" baseline="-25000" dirty="0">
                    <a:latin typeface="Calibri"/>
                    <a:cs typeface="Calibri"/>
                  </a:rPr>
                  <a:t> </a:t>
                </a:r>
                <a:r>
                  <a:rPr lang="en-US" altLang="zh-CN" sz="2800" i="1" baseline="-25000" dirty="0">
                    <a:latin typeface="Calibri"/>
                    <a:cs typeface="Calibri"/>
                  </a:rPr>
                  <a:t>		</a:t>
                </a:r>
                <a:r>
                  <a:rPr lang="en-US" altLang="zh-CN" sz="2800" dirty="0">
                    <a:latin typeface="Calibri"/>
                    <a:cs typeface="Calibri"/>
                  </a:rPr>
                  <a:t>//</a:t>
                </a:r>
                <a:r>
                  <a:rPr lang="zh-CN" altLang="en-US" sz="2800" dirty="0">
                    <a:latin typeface="Calibri"/>
                    <a:cs typeface="Calibri"/>
                  </a:rPr>
                  <a:t> </a:t>
                </a:r>
                <a:r>
                  <a:rPr lang="en-US" altLang="zh-CN" sz="2800" dirty="0">
                    <a:latin typeface="Calibri"/>
                    <a:cs typeface="Calibri"/>
                  </a:rPr>
                  <a:t>C</a:t>
                </a:r>
                <a:r>
                  <a:rPr lang="en-US" sz="2800" dirty="0">
                    <a:latin typeface="Calibri"/>
                    <a:cs typeface="Calibri"/>
                  </a:rPr>
                  <a:t>alculate </a:t>
                </a:r>
                <a14:m>
                  <m:oMath xmlns:m="http://schemas.openxmlformats.org/officeDocument/2006/math">
                    <m:r>
                      <a:rPr lang="en-US" altLang="zh-CN" sz="2800" i="1">
                        <a:latin typeface="Cambria Math" panose="02040503050406030204" pitchFamily="18" charset="0"/>
                        <a:cs typeface="Calibri"/>
                      </a:rPr>
                      <m:t>𝑃</m:t>
                    </m:r>
                    <m:r>
                      <a:rPr lang="en-US" altLang="zh-CN" sz="2800" i="1">
                        <a:latin typeface="Cambria Math" panose="02040503050406030204" pitchFamily="18" charset="0"/>
                        <a:cs typeface="Calibri"/>
                      </a:rPr>
                      <m:t>(</m:t>
                    </m:r>
                    <m:r>
                      <a:rPr lang="en-US" altLang="zh-CN" sz="2800" b="0" i="1" smtClean="0">
                        <a:latin typeface="Cambria Math" panose="02040503050406030204" pitchFamily="18" charset="0"/>
                        <a:cs typeface="Calibri"/>
                      </a:rPr>
                      <m:t>𝑐</m:t>
                    </m:r>
                    <m:r>
                      <a:rPr lang="en-US" altLang="zh-CN" sz="2800" i="1">
                        <a:latin typeface="Cambria Math" panose="02040503050406030204" pitchFamily="18" charset="0"/>
                        <a:cs typeface="Calibri"/>
                      </a:rPr>
                      <m:t>)</m:t>
                    </m:r>
                  </m:oMath>
                </a14:m>
                <a:r>
                  <a:rPr lang="en-US" sz="2800" i="1" dirty="0">
                    <a:latin typeface="Calibri"/>
                    <a:cs typeface="Calibri"/>
                  </a:rPr>
                  <a:t> </a:t>
                </a:r>
                <a:r>
                  <a:rPr lang="en-US" sz="2800" dirty="0">
                    <a:latin typeface="Calibri"/>
                    <a:cs typeface="Calibri"/>
                  </a:rPr>
                  <a:t>terms</a:t>
                </a:r>
                <a:endParaRPr lang="en-US" sz="2800" i="1" baseline="-25000" dirty="0">
                  <a:latin typeface="Calibri"/>
                  <a:cs typeface="Calibri"/>
                </a:endParaRPr>
              </a:p>
              <a:p>
                <a:pPr lvl="1"/>
                <a:r>
                  <a:rPr lang="en-US" altLang="zh-CN" sz="2800" dirty="0">
                    <a:latin typeface="Calibri"/>
                    <a:cs typeface="Calibri"/>
                  </a:rPr>
                  <a:t>For</a:t>
                </a:r>
                <a:r>
                  <a:rPr lang="zh-CN" altLang="en-US" sz="2800" dirty="0">
                    <a:latin typeface="Calibri"/>
                    <a:cs typeface="Calibri"/>
                  </a:rPr>
                  <a:t> </a:t>
                </a:r>
                <a:r>
                  <a:rPr lang="en-US" altLang="zh-CN" sz="2800" dirty="0">
                    <a:latin typeface="Calibri"/>
                    <a:cs typeface="Calibri"/>
                  </a:rPr>
                  <a:t>each</a:t>
                </a:r>
                <a:r>
                  <a:rPr lang="zh-CN" altLang="en-US" sz="2800" dirty="0">
                    <a:latin typeface="Calibri"/>
                    <a:cs typeface="Calibri"/>
                  </a:rPr>
                  <a:t> </a:t>
                </a:r>
                <a14:m>
                  <m:oMath xmlns:m="http://schemas.openxmlformats.org/officeDocument/2006/math">
                    <m:sSub>
                      <m:sSubPr>
                        <m:ctrlPr>
                          <a:rPr lang="en-US" altLang="zh-CN" sz="2800" i="1">
                            <a:latin typeface="Cambria Math" panose="02040503050406030204" pitchFamily="18" charset="0"/>
                          </a:rPr>
                        </m:ctrlPr>
                      </m:sSubPr>
                      <m:e>
                        <m:r>
                          <a:rPr lang="en-US" altLang="zh-CN" sz="2800" b="0" i="1" smtClean="0">
                            <a:latin typeface="Cambria Math" panose="02040503050406030204" pitchFamily="18" charset="0"/>
                          </a:rPr>
                          <m:t>𝑣</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𝑉</m:t>
                    </m:r>
                  </m:oMath>
                </a14:m>
                <a:r>
                  <a:rPr lang="zh-CN" altLang="en-US" sz="2800" dirty="0">
                    <a:latin typeface="Calibri"/>
                    <a:cs typeface="Calibri"/>
                  </a:rPr>
                  <a:t> </a:t>
                </a:r>
                <a:r>
                  <a:rPr lang="en-US" altLang="zh-CN" sz="2800" dirty="0">
                    <a:latin typeface="Calibri"/>
                    <a:cs typeface="Calibri"/>
                  </a:rPr>
                  <a:t>do	</a:t>
                </a:r>
                <a:r>
                  <a:rPr lang="zh-CN" altLang="en-US" sz="2800" dirty="0">
                    <a:latin typeface="Calibri"/>
                    <a:cs typeface="Calibri"/>
                  </a:rPr>
                  <a:t> </a:t>
                </a:r>
                <a:r>
                  <a:rPr lang="en-US" altLang="zh-CN" sz="2800" dirty="0">
                    <a:latin typeface="Calibri"/>
                    <a:cs typeface="Calibri"/>
                  </a:rPr>
                  <a:t>	//</a:t>
                </a:r>
                <a:r>
                  <a:rPr lang="zh-CN" altLang="en-US" sz="2800" dirty="0">
                    <a:latin typeface="Calibri"/>
                    <a:cs typeface="Calibri"/>
                  </a:rPr>
                  <a:t> </a:t>
                </a:r>
                <a:r>
                  <a:rPr lang="en-US" sz="2800" dirty="0">
                    <a:latin typeface="Calibri"/>
                    <a:cs typeface="Calibri"/>
                  </a:rPr>
                  <a:t>Calculate </a:t>
                </a:r>
                <a14:m>
                  <m:oMath xmlns:m="http://schemas.openxmlformats.org/officeDocument/2006/math">
                    <m:r>
                      <a:rPr lang="en-US" altLang="zh-CN" sz="2800" b="0" i="1" smtClean="0">
                        <a:latin typeface="Cambria Math" panose="02040503050406030204" pitchFamily="18" charset="0"/>
                        <a:cs typeface="Calibri"/>
                      </a:rPr>
                      <m:t>𝑃</m:t>
                    </m:r>
                    <m:r>
                      <a:rPr lang="en-US" altLang="zh-CN" sz="2800" b="0" i="1" smtClean="0">
                        <a:latin typeface="Cambria Math" panose="02040503050406030204" pitchFamily="18" charset="0"/>
                        <a:cs typeface="Calibri"/>
                      </a:rPr>
                      <m:t>(</m:t>
                    </m:r>
                    <m:sSub>
                      <m:sSubPr>
                        <m:ctrlPr>
                          <a:rPr lang="en-US" altLang="zh-CN" sz="2800" b="0" i="1" smtClean="0">
                            <a:latin typeface="Cambria Math" panose="02040503050406030204" pitchFamily="18" charset="0"/>
                            <a:cs typeface="Calibri"/>
                          </a:rPr>
                        </m:ctrlPr>
                      </m:sSubPr>
                      <m:e>
                        <m:r>
                          <a:rPr lang="en-US" altLang="zh-CN" sz="2800" b="0" i="1" smtClean="0">
                            <a:latin typeface="Cambria Math" panose="02040503050406030204" pitchFamily="18" charset="0"/>
                            <a:cs typeface="Calibri"/>
                          </a:rPr>
                          <m:t>𝑣</m:t>
                        </m:r>
                      </m:e>
                      <m:sub>
                        <m:r>
                          <a:rPr lang="en-US" altLang="zh-CN" sz="2800" b="0" i="1" smtClean="0">
                            <a:latin typeface="Cambria Math" panose="02040503050406030204" pitchFamily="18" charset="0"/>
                            <a:cs typeface="Calibri"/>
                          </a:rPr>
                          <m:t>𝑖</m:t>
                        </m:r>
                      </m:sub>
                    </m:sSub>
                    <m:r>
                      <a:rPr lang="en-US" altLang="zh-CN" sz="2800" b="0" i="1" smtClean="0">
                        <a:latin typeface="Cambria Math" panose="02040503050406030204" pitchFamily="18" charset="0"/>
                        <a:cs typeface="Calibri"/>
                      </a:rPr>
                      <m:t>|</m:t>
                    </m:r>
                    <m:r>
                      <a:rPr lang="en-US" altLang="zh-CN" sz="2800" b="0" i="1" smtClean="0">
                        <a:latin typeface="Cambria Math" panose="02040503050406030204" pitchFamily="18" charset="0"/>
                        <a:cs typeface="Calibri"/>
                      </a:rPr>
                      <m:t>𝑐</m:t>
                    </m:r>
                    <m:r>
                      <a:rPr lang="en-US" altLang="zh-CN" sz="2800" b="0" i="1" smtClean="0">
                        <a:latin typeface="Cambria Math" panose="02040503050406030204" pitchFamily="18" charset="0"/>
                        <a:cs typeface="Calibri"/>
                      </a:rPr>
                      <m:t>)</m:t>
                    </m:r>
                  </m:oMath>
                </a14:m>
                <a:r>
                  <a:rPr lang="en-US" sz="2800" i="1" dirty="0">
                    <a:latin typeface="Calibri"/>
                    <a:cs typeface="Calibri"/>
                  </a:rPr>
                  <a:t> </a:t>
                </a:r>
                <a:r>
                  <a:rPr lang="en-US" sz="2800" dirty="0">
                    <a:latin typeface="Calibri"/>
                    <a:cs typeface="Calibri"/>
                  </a:rPr>
                  <a:t>terms</a:t>
                </a:r>
              </a:p>
              <a:p>
                <a:pPr lvl="2"/>
                <a14:m>
                  <m:oMath xmlns:m="http://schemas.openxmlformats.org/officeDocument/2006/math">
                    <m:r>
                      <m:rPr>
                        <m:sty m:val="p"/>
                      </m:rPr>
                      <a:rPr lang="en-US" altLang="zh-CN" sz="2600">
                        <a:latin typeface="Cambria Math" panose="02040503050406030204" pitchFamily="18" charset="0"/>
                      </a:rPr>
                      <m:t>count</m:t>
                    </m:r>
                    <m:d>
                      <m:dPr>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b="0" i="1" smtClean="0">
                                <a:latin typeface="Cambria Math" panose="02040503050406030204" pitchFamily="18" charset="0"/>
                              </a:rPr>
                              <m:t>𝑣</m:t>
                            </m:r>
                          </m:e>
                          <m:sub>
                            <m:r>
                              <a:rPr lang="en-US" altLang="zh-CN" sz="2600" b="0" i="1" smtClean="0">
                                <a:latin typeface="Cambria Math" panose="02040503050406030204" pitchFamily="18" charset="0"/>
                              </a:rPr>
                              <m:t>𝑖</m:t>
                            </m:r>
                          </m:sub>
                        </m:sSub>
                        <m:r>
                          <a:rPr lang="en-US" altLang="zh-CN" sz="2600" i="1">
                            <a:latin typeface="Cambria Math" panose="02040503050406030204" pitchFamily="18" charset="0"/>
                          </a:rPr>
                          <m:t>,</m:t>
                        </m:r>
                        <m:r>
                          <a:rPr lang="en-US" altLang="zh-CN" sz="2600" b="0" i="1" smtClean="0">
                            <a:latin typeface="Cambria Math" panose="02040503050406030204" pitchFamily="18" charset="0"/>
                          </a:rPr>
                          <m:t>𝑐</m:t>
                        </m:r>
                      </m:e>
                    </m:d>
                    <m:r>
                      <a:rPr lang="en-US" altLang="zh-CN" sz="2600" i="1">
                        <a:latin typeface="Cambria Math" panose="02040503050406030204" pitchFamily="18" charset="0"/>
                      </a:rPr>
                      <m:t> </m:t>
                    </m:r>
                  </m:oMath>
                </a14:m>
                <a:r>
                  <a:rPr lang="zh-CN" altLang="en-US" sz="2600" dirty="0">
                    <a:latin typeface="Calibri"/>
                    <a:cs typeface="Calibri"/>
                    <a:sym typeface="Symbol" charset="2"/>
                  </a:rPr>
                  <a:t> </a:t>
                </a:r>
                <a:r>
                  <a:rPr lang="en-US" sz="2600" dirty="0">
                    <a:latin typeface="Calibri"/>
                    <a:cs typeface="Calibri"/>
                    <a:sym typeface="Symbol" charset="2"/>
                  </a:rPr>
                  <a:t></a:t>
                </a:r>
                <a:r>
                  <a:rPr lang="en-US" sz="2600" i="1" dirty="0">
                    <a:latin typeface="Calibri"/>
                    <a:cs typeface="Calibri"/>
                    <a:sym typeface="Symbol" charset="2"/>
                  </a:rPr>
                  <a:t> </a:t>
                </a:r>
                <a:r>
                  <a:rPr lang="en-US" altLang="zh-CN" sz="2600" i="1" dirty="0">
                    <a:latin typeface="Calibri"/>
                    <a:cs typeface="Calibri"/>
                    <a:sym typeface="Symbol" charset="2"/>
                  </a:rPr>
                  <a:t>#</a:t>
                </a:r>
                <a:r>
                  <a:rPr lang="zh-CN" altLang="en-US" sz="2600" i="1" dirty="0">
                    <a:latin typeface="Calibri"/>
                    <a:cs typeface="Calibri"/>
                    <a:sym typeface="Symbol" charset="2"/>
                  </a:rPr>
                  <a:t> </a:t>
                </a:r>
                <a:r>
                  <a:rPr lang="en-US" altLang="zh-CN" sz="2600" dirty="0">
                    <a:latin typeface="Calibri"/>
                    <a:cs typeface="Calibri"/>
                    <a:sym typeface="Symbol" charset="2"/>
                  </a:rPr>
                  <a:t>of</a:t>
                </a:r>
                <a:r>
                  <a:rPr lang="zh-CN" altLang="en-US" sz="2600" dirty="0">
                    <a:latin typeface="Calibri"/>
                    <a:cs typeface="Calibri"/>
                    <a:sym typeface="Symbol" charset="2"/>
                  </a:rPr>
                  <a:t> </a:t>
                </a:r>
                <a:r>
                  <a:rPr lang="en-US" altLang="zh-CN" sz="2600" dirty="0">
                    <a:latin typeface="Calibri"/>
                    <a:cs typeface="Calibri"/>
                    <a:sym typeface="Symbol" charset="2"/>
                  </a:rPr>
                  <a:t>occurrences</a:t>
                </a:r>
                <a:r>
                  <a:rPr lang="zh-CN" altLang="en-US" sz="2600" dirty="0">
                    <a:latin typeface="Calibri"/>
                    <a:cs typeface="Calibri"/>
                    <a:sym typeface="Symbol" charset="2"/>
                  </a:rPr>
                  <a:t> </a:t>
                </a:r>
                <a:r>
                  <a:rPr lang="en-US" altLang="zh-CN" sz="2600" dirty="0">
                    <a:latin typeface="Calibri"/>
                    <a:cs typeface="Calibri"/>
                    <a:sym typeface="Symbol" charset="2"/>
                  </a:rPr>
                  <a:t>of</a:t>
                </a:r>
                <a:r>
                  <a:rPr lang="zh-CN" altLang="en-US" sz="2600" dirty="0">
                    <a:latin typeface="Calibri"/>
                    <a:cs typeface="Calibri"/>
                    <a:sym typeface="Symbol" charset="2"/>
                  </a:rPr>
                  <a:t> </a:t>
                </a:r>
                <a14:m>
                  <m:oMath xmlns:m="http://schemas.openxmlformats.org/officeDocument/2006/math">
                    <m:sSub>
                      <m:sSubPr>
                        <m:ctrlPr>
                          <a:rPr lang="en-US" altLang="zh-CN" sz="2600" i="1">
                            <a:latin typeface="Cambria Math" panose="02040503050406030204" pitchFamily="18" charset="0"/>
                          </a:rPr>
                        </m:ctrlPr>
                      </m:sSubPr>
                      <m:e>
                        <m:r>
                          <a:rPr lang="en-US" altLang="zh-CN" sz="2600" b="0" i="1" smtClean="0">
                            <a:latin typeface="Cambria Math" panose="02040503050406030204" pitchFamily="18" charset="0"/>
                          </a:rPr>
                          <m:t>𝑣</m:t>
                        </m:r>
                      </m:e>
                      <m:sub>
                        <m:r>
                          <a:rPr lang="en-US" altLang="zh-CN" sz="2600" b="0" i="1" smtClean="0">
                            <a:latin typeface="Cambria Math" panose="02040503050406030204" pitchFamily="18" charset="0"/>
                          </a:rPr>
                          <m:t>𝑖</m:t>
                        </m:r>
                      </m:sub>
                    </m:sSub>
                  </m:oMath>
                </a14:m>
                <a:r>
                  <a:rPr lang="en-US" sz="2600" dirty="0">
                    <a:latin typeface="Calibri"/>
                    <a:cs typeface="Calibri"/>
                    <a:sym typeface="Symbol" charset="2"/>
                  </a:rPr>
                  <a:t>all docs with  class</a:t>
                </a:r>
                <a:r>
                  <a:rPr lang="zh-CN" altLang="en-US" sz="2600" dirty="0">
                    <a:latin typeface="Calibri"/>
                    <a:cs typeface="Calibri"/>
                    <a:sym typeface="Symbol" charset="2"/>
                  </a:rPr>
                  <a:t> </a:t>
                </a:r>
                <a14:m>
                  <m:oMath xmlns:m="http://schemas.openxmlformats.org/officeDocument/2006/math">
                    <m:r>
                      <a:rPr lang="en-US" altLang="zh-CN" sz="2600" b="0" i="1" smtClean="0">
                        <a:latin typeface="Cambria Math" panose="02040503050406030204" pitchFamily="18" charset="0"/>
                        <a:cs typeface="Calibri"/>
                        <a:sym typeface="Symbol" charset="2"/>
                      </a:rPr>
                      <m:t>𝑐</m:t>
                    </m:r>
                  </m:oMath>
                </a14:m>
                <a:endParaRPr lang="en-US" altLang="zh-CN" sz="2600" b="0" i="1" dirty="0">
                  <a:latin typeface="Cambria Math" panose="02040503050406030204" pitchFamily="18" charset="0"/>
                  <a:cs typeface="Calibri"/>
                  <a:sym typeface="Symbol" charset="2"/>
                </a:endParaRPr>
              </a:p>
              <a:p>
                <a:pPr lvl="2"/>
                <a14:m>
                  <m:oMath xmlns:m="http://schemas.openxmlformats.org/officeDocument/2006/math">
                    <m:r>
                      <a:rPr lang="en-US" altLang="zh-CN" sz="2600" b="0" i="1" smtClean="0">
                        <a:latin typeface="Cambria Math" panose="02040503050406030204" pitchFamily="18" charset="0"/>
                      </a:rPr>
                      <m:t>𝑃</m:t>
                    </m:r>
                    <m:d>
                      <m:dPr>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b="0" i="1" smtClean="0">
                                <a:latin typeface="Cambria Math" panose="02040503050406030204" pitchFamily="18" charset="0"/>
                              </a:rPr>
                              <m:t>𝑣</m:t>
                            </m:r>
                          </m:e>
                          <m:sub>
                            <m:r>
                              <a:rPr lang="en-US" altLang="zh-CN" sz="2600" b="0" i="1" smtClean="0">
                                <a:latin typeface="Cambria Math" panose="02040503050406030204" pitchFamily="18" charset="0"/>
                              </a:rPr>
                              <m:t>𝑖</m:t>
                            </m:r>
                          </m:sub>
                        </m:sSub>
                        <m:r>
                          <a:rPr lang="zh-CN" altLang="en-US" sz="2600" i="1">
                            <a:latin typeface="Cambria Math" panose="02040503050406030204" pitchFamily="18" charset="0"/>
                          </a:rPr>
                          <m:t> </m:t>
                        </m:r>
                        <m:r>
                          <a:rPr lang="en-US" altLang="zh-CN" sz="2600" i="1">
                            <a:latin typeface="Cambria Math" panose="02040503050406030204" pitchFamily="18" charset="0"/>
                          </a:rPr>
                          <m:t>|</m:t>
                        </m:r>
                        <m:r>
                          <a:rPr lang="zh-CN" altLang="en-US" sz="2600">
                            <a:latin typeface="Cambria Math" panose="02040503050406030204" pitchFamily="18" charset="0"/>
                          </a:rPr>
                          <m:t> </m:t>
                        </m:r>
                        <m:r>
                          <a:rPr lang="en-US" altLang="zh-CN" sz="2600" b="0" i="1" smtClean="0">
                            <a:latin typeface="Cambria Math" panose="02040503050406030204" pitchFamily="18" charset="0"/>
                          </a:rPr>
                          <m:t>𝑐</m:t>
                        </m:r>
                      </m:e>
                    </m:d>
                    <m:r>
                      <a:rPr lang="en-US" altLang="zh-CN" sz="2600" b="0" i="1" smtClean="0">
                        <a:latin typeface="Cambria Math" panose="02040503050406030204" pitchFamily="18" charset="0"/>
                      </a:rPr>
                      <m:t>=</m:t>
                    </m:r>
                    <m:f>
                      <m:fPr>
                        <m:ctrlPr>
                          <a:rPr lang="en-US" altLang="zh-CN" sz="2600" i="1" smtClean="0">
                            <a:latin typeface="Cambria Math" panose="02040503050406030204" pitchFamily="18" charset="0"/>
                          </a:rPr>
                        </m:ctrlPr>
                      </m:fPr>
                      <m:num>
                        <m:r>
                          <m:rPr>
                            <m:sty m:val="p"/>
                          </m:rPr>
                          <a:rPr lang="en-US" altLang="zh-CN" sz="2600">
                            <a:latin typeface="Cambria Math" panose="02040503050406030204" pitchFamily="18" charset="0"/>
                          </a:rPr>
                          <m:t>count</m:t>
                        </m:r>
                        <m:d>
                          <m:dPr>
                            <m:ctrlPr>
                              <a:rPr lang="en-US" altLang="zh-CN" sz="2600" i="1">
                                <a:latin typeface="Cambria Math" panose="02040503050406030204" pitchFamily="18" charset="0"/>
                              </a:rPr>
                            </m:ctrlPr>
                          </m:dPr>
                          <m:e>
                            <m:sSub>
                              <m:sSubPr>
                                <m:ctrlPr>
                                  <a:rPr lang="en-US" altLang="zh-CN" sz="2600" i="1">
                                    <a:latin typeface="Cambria Math" panose="02040503050406030204" pitchFamily="18" charset="0"/>
                                  </a:rPr>
                                </m:ctrlPr>
                              </m:sSubPr>
                              <m:e>
                                <m:r>
                                  <a:rPr lang="en-US" altLang="zh-CN" sz="2600" b="0" i="1" smtClean="0">
                                    <a:latin typeface="Cambria Math" panose="02040503050406030204" pitchFamily="18" charset="0"/>
                                  </a:rPr>
                                  <m:t>𝑣</m:t>
                                </m:r>
                              </m:e>
                              <m:sub>
                                <m:r>
                                  <a:rPr lang="en-US" altLang="zh-CN" sz="2600" b="0" i="1" smtClean="0">
                                    <a:latin typeface="Cambria Math" panose="02040503050406030204" pitchFamily="18" charset="0"/>
                                  </a:rPr>
                                  <m:t>𝑖</m:t>
                                </m:r>
                              </m:sub>
                            </m:sSub>
                            <m:r>
                              <a:rPr lang="en-US" altLang="zh-CN" sz="2600" i="1">
                                <a:latin typeface="Cambria Math" panose="02040503050406030204" pitchFamily="18" charset="0"/>
                              </a:rPr>
                              <m:t>,</m:t>
                            </m:r>
                            <m:r>
                              <a:rPr lang="en-US" altLang="zh-CN" sz="2600" b="0" i="1" smtClean="0">
                                <a:latin typeface="Cambria Math" panose="02040503050406030204" pitchFamily="18" charset="0"/>
                              </a:rPr>
                              <m:t>𝑐</m:t>
                            </m:r>
                          </m:e>
                        </m:d>
                        <m:r>
                          <a:rPr lang="en-US" altLang="zh-CN" sz="2600" i="1">
                            <a:latin typeface="Cambria Math" panose="02040503050406030204" pitchFamily="18" charset="0"/>
                          </a:rPr>
                          <m:t>+1</m:t>
                        </m:r>
                      </m:num>
                      <m:den>
                        <m:nary>
                          <m:naryPr>
                            <m:chr m:val="∑"/>
                            <m:supHide m:val="on"/>
                            <m:ctrlPr>
                              <a:rPr lang="en-US" altLang="zh-CN" sz="2600" i="1">
                                <a:latin typeface="Cambria Math" panose="02040503050406030204" pitchFamily="18" charset="0"/>
                              </a:rPr>
                            </m:ctrlPr>
                          </m:naryPr>
                          <m:sub>
                            <m:r>
                              <a:rPr lang="en-US" altLang="zh-CN" sz="2600" i="1">
                                <a:latin typeface="Cambria Math" panose="02040503050406030204" pitchFamily="18" charset="0"/>
                              </a:rPr>
                              <m:t>𝑣</m:t>
                            </m:r>
                            <m:r>
                              <a:rPr lang="en-US" altLang="zh-CN" sz="2600" i="1">
                                <a:latin typeface="Cambria Math" panose="02040503050406030204" pitchFamily="18" charset="0"/>
                              </a:rPr>
                              <m:t>∈</m:t>
                            </m:r>
                            <m:r>
                              <a:rPr lang="en-US" altLang="zh-CN" sz="2600" i="1">
                                <a:latin typeface="Cambria Math" panose="02040503050406030204" pitchFamily="18" charset="0"/>
                              </a:rPr>
                              <m:t>𝑉</m:t>
                            </m:r>
                          </m:sub>
                          <m:sup/>
                          <m:e>
                            <m:r>
                              <m:rPr>
                                <m:sty m:val="p"/>
                              </m:rPr>
                              <a:rPr lang="en-US" altLang="zh-CN" sz="2600">
                                <a:latin typeface="Cambria Math" panose="02040503050406030204" pitchFamily="18" charset="0"/>
                              </a:rPr>
                              <m:t>count</m:t>
                            </m:r>
                            <m:d>
                              <m:dPr>
                                <m:ctrlPr>
                                  <a:rPr lang="en-US" altLang="zh-CN" sz="2600" i="1">
                                    <a:latin typeface="Cambria Math" panose="02040503050406030204" pitchFamily="18" charset="0"/>
                                  </a:rPr>
                                </m:ctrlPr>
                              </m:dPr>
                              <m:e>
                                <m:r>
                                  <a:rPr lang="en-US" altLang="zh-CN" sz="2600" i="1">
                                    <a:latin typeface="Cambria Math" panose="02040503050406030204" pitchFamily="18" charset="0"/>
                                  </a:rPr>
                                  <m:t>𝑣</m:t>
                                </m:r>
                                <m:r>
                                  <a:rPr lang="en-US" altLang="zh-CN" sz="2600" i="1">
                                    <a:latin typeface="Cambria Math" panose="02040503050406030204" pitchFamily="18" charset="0"/>
                                  </a:rPr>
                                  <m:t>,</m:t>
                                </m:r>
                                <m:r>
                                  <a:rPr lang="en-US" altLang="zh-CN" sz="2600" i="1">
                                    <a:latin typeface="Cambria Math" panose="02040503050406030204" pitchFamily="18" charset="0"/>
                                  </a:rPr>
                                  <m:t>𝑐</m:t>
                                </m:r>
                              </m:e>
                            </m:d>
                          </m:e>
                        </m:nary>
                        <m:r>
                          <a:rPr lang="en-US" altLang="zh-CN" sz="2600" b="0" i="1" smtClean="0">
                            <a:latin typeface="Cambria Math" panose="02040503050406030204" pitchFamily="18" charset="0"/>
                          </a:rPr>
                          <m:t>+</m:t>
                        </m:r>
                        <m:d>
                          <m:dPr>
                            <m:begChr m:val="|"/>
                            <m:endChr m:val="|"/>
                            <m:ctrlPr>
                              <a:rPr lang="en-US" altLang="zh-CN" sz="2600" b="0" i="1" smtClean="0">
                                <a:latin typeface="Cambria Math" panose="02040503050406030204" pitchFamily="18" charset="0"/>
                              </a:rPr>
                            </m:ctrlPr>
                          </m:dPr>
                          <m:e>
                            <m:r>
                              <a:rPr lang="en-US" altLang="zh-CN" sz="2600" b="0" i="1" smtClean="0">
                                <a:latin typeface="Cambria Math" panose="02040503050406030204" pitchFamily="18" charset="0"/>
                              </a:rPr>
                              <m:t>𝑉</m:t>
                            </m:r>
                          </m:e>
                        </m:d>
                      </m:den>
                    </m:f>
                  </m:oMath>
                </a14:m>
                <a:endParaRPr lang="en-US" sz="2600" i="1" dirty="0">
                  <a:latin typeface="Calibri"/>
                  <a:ea typeface="ＭＳ Ｐゴシック" charset="-128"/>
                  <a:cs typeface="Calibri"/>
                </a:endParaRPr>
              </a:p>
            </p:txBody>
          </p:sp>
        </mc:Choice>
        <mc:Fallback xmlns="">
          <p:sp>
            <p:nvSpPr>
              <p:cNvPr id="3" name="Content Placeholder 2">
                <a:extLst>
                  <a:ext uri="{FF2B5EF4-FFF2-40B4-BE49-F238E27FC236}">
                    <a16:creationId xmlns:a16="http://schemas.microsoft.com/office/drawing/2014/main" id="{1FE7902D-509D-DE46-A5CE-FE6E681A19D5}"/>
                  </a:ext>
                </a:extLst>
              </p:cNvPr>
              <p:cNvSpPr>
                <a:spLocks noGrp="1" noRot="1" noChangeAspect="1" noMove="1" noResize="1" noEditPoints="1" noAdjustHandles="1" noChangeArrowheads="1" noChangeShapeType="1" noTextEdit="1"/>
              </p:cNvSpPr>
              <p:nvPr>
                <p:ph idx="1"/>
              </p:nvPr>
            </p:nvSpPr>
            <p:spPr>
              <a:xfrm>
                <a:off x="484276" y="1108433"/>
                <a:ext cx="9313930" cy="5508000"/>
              </a:xfrm>
              <a:blipFill>
                <a:blip r:embed="rId3"/>
                <a:stretch>
                  <a:fillRect l="-1497" t="-1382" b="-6452"/>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7F2A4840-DBBB-2B4E-8247-CC58B699F842}"/>
              </a:ext>
            </a:extLst>
          </p:cNvPr>
          <p:cNvSpPr>
            <a:spLocks noGrp="1"/>
          </p:cNvSpPr>
          <p:nvPr>
            <p:ph type="sldNum" sz="quarter" idx="12"/>
          </p:nvPr>
        </p:nvSpPr>
        <p:spPr/>
        <p:txBody>
          <a:bodyPr/>
          <a:lstStyle/>
          <a:p>
            <a:fld id="{DC8BB421-126E-41CB-B73A-69D52E98CAE3}" type="slidenum">
              <a:rPr lang="zh-CN" altLang="en-US" smtClean="0"/>
              <a:t>16</a:t>
            </a:fld>
            <a:endParaRPr lang="zh-CN" altLang="en-US" dirty="0"/>
          </a:p>
        </p:txBody>
      </p:sp>
    </p:spTree>
    <p:extLst>
      <p:ext uri="{BB962C8B-B14F-4D97-AF65-F5344CB8AC3E}">
        <p14:creationId xmlns:p14="http://schemas.microsoft.com/office/powerpoint/2010/main" val="37386386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EA1767-C169-D94C-95EC-7557B02D4B82}"/>
              </a:ext>
            </a:extLst>
          </p:cNvPr>
          <p:cNvSpPr>
            <a:spLocks noGrp="1"/>
          </p:cNvSpPr>
          <p:nvPr>
            <p:ph type="title"/>
          </p:nvPr>
        </p:nvSpPr>
        <p:spPr/>
        <p:txBody>
          <a:bodyPr/>
          <a:lstStyle/>
          <a:p>
            <a:r>
              <a:rPr lang="en-US" altLang="zh-CN" b="1" dirty="0"/>
              <a:t>Model</a:t>
            </a:r>
            <a:r>
              <a:rPr lang="zh-CN" altLang="en-US" b="1" dirty="0"/>
              <a:t> </a:t>
            </a:r>
            <a:r>
              <a:rPr lang="en-US" altLang="zh-CN" b="1" dirty="0"/>
              <a:t>learning</a:t>
            </a:r>
            <a:r>
              <a:rPr lang="zh-CN" altLang="en-US" b="1" dirty="0"/>
              <a:t> </a:t>
            </a:r>
            <a:r>
              <a:rPr lang="en-US" altLang="zh-CN" b="1" dirty="0"/>
              <a:t>-</a:t>
            </a:r>
            <a:r>
              <a:rPr lang="zh-CN" altLang="en-US" b="1" dirty="0"/>
              <a:t> </a:t>
            </a:r>
            <a:r>
              <a:rPr lang="en-US" altLang="zh-CN" b="1" dirty="0"/>
              <a:t>S</a:t>
            </a:r>
            <a:r>
              <a:rPr lang="en-US" b="1" dirty="0"/>
              <a:t>moothing</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27E538E-EE46-B243-B12B-6EA395908D63}"/>
                  </a:ext>
                </a:extLst>
              </p:cNvPr>
              <p:cNvSpPr>
                <a:spLocks noGrp="1"/>
              </p:cNvSpPr>
              <p:nvPr>
                <p:ph idx="1"/>
              </p:nvPr>
            </p:nvSpPr>
            <p:spPr>
              <a:xfrm>
                <a:off x="517527" y="1108433"/>
                <a:ext cx="5578474" cy="5508233"/>
              </a:xfrm>
            </p:spPr>
            <p:txBody>
              <a:bodyPr>
                <a:normAutofit/>
              </a:bodyPr>
              <a:lstStyle/>
              <a:p>
                <a:r>
                  <a:rPr lang="en-US" sz="2400" dirty="0">
                    <a:ea typeface="ＭＳ Ｐゴシック" charset="0"/>
                    <a:cs typeface="ＭＳ Ｐゴシック" charset="0"/>
                  </a:rPr>
                  <a:t>What if we have seen no training documents with the word </a:t>
                </a:r>
                <a:r>
                  <a:rPr lang="en-US" sz="2400" b="1" i="1" dirty="0">
                    <a:ea typeface="ＭＳ Ｐゴシック" charset="0"/>
                    <a:cs typeface="ＭＳ Ｐゴシック" charset="0"/>
                  </a:rPr>
                  <a:t>fantastic</a:t>
                </a:r>
                <a:r>
                  <a:rPr lang="en-US" sz="2400" b="1" dirty="0">
                    <a:ea typeface="ＭＳ Ｐゴシック" charset="0"/>
                    <a:cs typeface="ＭＳ Ｐゴシック" charset="0"/>
                  </a:rPr>
                  <a:t> </a:t>
                </a:r>
                <a:r>
                  <a:rPr lang="en-US" sz="2400" dirty="0">
                    <a:ea typeface="ＭＳ Ｐゴシック" charset="0"/>
                    <a:cs typeface="ＭＳ Ｐゴシック" charset="0"/>
                  </a:rPr>
                  <a:t> and classified in the topic </a:t>
                </a:r>
                <a:r>
                  <a:rPr lang="en-US" sz="2400" b="1" dirty="0">
                    <a:ea typeface="ＭＳ Ｐゴシック" charset="0"/>
                    <a:cs typeface="ＭＳ Ｐゴシック" charset="0"/>
                  </a:rPr>
                  <a:t>positive</a:t>
                </a:r>
                <a:r>
                  <a:rPr lang="en-US" sz="2400" dirty="0">
                    <a:ea typeface="ＭＳ Ｐゴシック" charset="0"/>
                    <a:cs typeface="ＭＳ Ｐゴシック" charset="0"/>
                  </a:rPr>
                  <a:t>?</a:t>
                </a:r>
              </a:p>
              <a:p>
                <a:pPr lvl="1"/>
                <a14:m>
                  <m:oMath xmlns:m="http://schemas.openxmlformats.org/officeDocument/2006/math">
                    <m:acc>
                      <m:accPr>
                        <m:chr m:val="̂"/>
                        <m:ctrlPr>
                          <a:rPr lang="en-US" altLang="zh-CN" sz="2000" i="1" smtClean="0">
                            <a:latin typeface="Cambria Math" panose="02040503050406030204" pitchFamily="18" charset="0"/>
                          </a:rPr>
                        </m:ctrlPr>
                      </m:accPr>
                      <m:e>
                        <m:r>
                          <a:rPr lang="en-US" altLang="zh-CN" sz="2000" b="0" i="1" smtClean="0">
                            <a:latin typeface="Cambria Math" panose="02040503050406030204" pitchFamily="18" charset="0"/>
                          </a:rPr>
                          <m:t>𝑃</m:t>
                        </m:r>
                      </m:e>
                    </m:acc>
                    <m:d>
                      <m:dPr>
                        <m:ctrlPr>
                          <a:rPr lang="en-US" altLang="zh-CN" sz="2000" b="0" i="1" smtClean="0">
                            <a:latin typeface="Cambria Math" panose="02040503050406030204" pitchFamily="18" charset="0"/>
                          </a:rPr>
                        </m:ctrlPr>
                      </m:dPr>
                      <m:e>
                        <m:r>
                          <m:rPr>
                            <m:sty m:val="p"/>
                          </m:rPr>
                          <a:rPr lang="en-US" altLang="zh-CN" sz="2000" i="0">
                            <a:latin typeface="Cambria Math" panose="02040503050406030204" pitchFamily="18" charset="0"/>
                          </a:rPr>
                          <m:t>fastastic</m:t>
                        </m:r>
                        <m:r>
                          <a:rPr lang="zh-CN" altLang="en-US" sz="2000" b="0" i="0" smtClean="0">
                            <a:latin typeface="Cambria Math" panose="02040503050406030204" pitchFamily="18" charset="0"/>
                          </a:rPr>
                          <m:t> </m:t>
                        </m:r>
                        <m:r>
                          <a:rPr lang="en-US" altLang="zh-CN" sz="2000" b="0" i="1" smtClean="0">
                            <a:latin typeface="Cambria Math" panose="02040503050406030204" pitchFamily="18" charset="0"/>
                          </a:rPr>
                          <m:t>|</m:t>
                        </m:r>
                        <m:r>
                          <a:rPr lang="zh-CN" altLang="en-US" sz="2000" b="0" i="0" smtClean="0">
                            <a:latin typeface="Cambria Math" panose="02040503050406030204" pitchFamily="18" charset="0"/>
                          </a:rPr>
                          <m:t> </m:t>
                        </m:r>
                        <m:r>
                          <m:rPr>
                            <m:sty m:val="p"/>
                          </m:rPr>
                          <a:rPr lang="en-US" altLang="zh-CN" sz="2000" b="0" i="0" smtClean="0">
                            <a:latin typeface="Cambria Math" panose="02040503050406030204" pitchFamily="18" charset="0"/>
                          </a:rPr>
                          <m:t>positive</m:t>
                        </m:r>
                      </m:e>
                    </m:d>
                    <m:r>
                      <a:rPr lang="en-US" altLang="zh-CN" sz="2000" b="0" i="1" smtClean="0">
                        <a:latin typeface="Cambria Math" panose="02040503050406030204" pitchFamily="18" charset="0"/>
                      </a:rPr>
                      <m:t>=</m:t>
                    </m:r>
                    <m:f>
                      <m:fPr>
                        <m:ctrlPr>
                          <a:rPr lang="en-US" altLang="zh-CN" sz="2000" b="0" i="1" smtClean="0">
                            <a:latin typeface="Cambria Math" panose="02040503050406030204" pitchFamily="18" charset="0"/>
                          </a:rPr>
                        </m:ctrlPr>
                      </m:fPr>
                      <m:num>
                        <m:r>
                          <m:rPr>
                            <m:sty m:val="p"/>
                          </m:rPr>
                          <a:rPr lang="en-US" altLang="zh-CN" sz="2000" b="0" i="0" smtClean="0">
                            <a:latin typeface="Cambria Math" panose="02040503050406030204" pitchFamily="18" charset="0"/>
                          </a:rPr>
                          <m:t>count</m:t>
                        </m:r>
                        <m:r>
                          <a:rPr lang="en-US" altLang="zh-CN" sz="2000" b="0" i="1" smtClean="0">
                            <a:latin typeface="Cambria Math" panose="02040503050406030204" pitchFamily="18" charset="0"/>
                          </a:rPr>
                          <m:t>(</m:t>
                        </m:r>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num>
                      <m:den>
                        <m:nary>
                          <m:naryPr>
                            <m:chr m:val="∑"/>
                            <m:supHide m:val="on"/>
                            <m:ctrlPr>
                              <a:rPr lang="en-US" altLang="zh-CN" sz="2000" b="0" i="1" smtClean="0">
                                <a:latin typeface="Cambria Math" panose="02040503050406030204" pitchFamily="18" charset="0"/>
                              </a:rPr>
                            </m:ctrlPr>
                          </m:naryPr>
                          <m:sub>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sub>
                          <m:sup/>
                          <m:e>
                            <m:r>
                              <m:rPr>
                                <m:sty m:val="p"/>
                              </m:rPr>
                              <a:rPr lang="en-US" altLang="zh-CN" sz="2000" b="0" i="0" smtClean="0">
                                <a:latin typeface="Cambria Math" panose="02040503050406030204" pitchFamily="18" charset="0"/>
                              </a:rPr>
                              <m:t>count</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𝑣</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e>
                        </m:nary>
                      </m:den>
                    </m:f>
                    <m:r>
                      <a:rPr lang="en-US" altLang="zh-CN" sz="2000" b="0" i="1" smtClean="0">
                        <a:latin typeface="Cambria Math" panose="02040503050406030204" pitchFamily="18" charset="0"/>
                      </a:rPr>
                      <m:t>=0</m:t>
                    </m:r>
                  </m:oMath>
                </a14:m>
                <a:endParaRPr lang="en-US" sz="2000" dirty="0">
                  <a:ea typeface="ＭＳ Ｐゴシック" charset="0"/>
                  <a:cs typeface="ＭＳ Ｐゴシック" charset="0"/>
                </a:endParaRPr>
              </a:p>
              <a:p>
                <a:r>
                  <a:rPr lang="en-US" sz="2400" dirty="0">
                    <a:ea typeface="ＭＳ Ｐゴシック" charset="0"/>
                    <a:cs typeface="ＭＳ Ｐゴシック" charset="0"/>
                  </a:rPr>
                  <a:t>Zero probabilities cannot be conditioned away, no matter the other evidence!</a:t>
                </a:r>
              </a:p>
              <a:p>
                <a:pPr lvl="1"/>
                <a14:m>
                  <m:oMath xmlns:m="http://schemas.openxmlformats.org/officeDocument/2006/math">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𝑐</m:t>
                        </m:r>
                      </m:e>
                      <m:sub>
                        <m:r>
                          <a:rPr lang="en-US" altLang="zh-CN" sz="2000" b="0" i="1" smtClean="0">
                            <a:latin typeface="Cambria Math" panose="02040503050406030204" pitchFamily="18" charset="0"/>
                          </a:rPr>
                          <m:t>𝑀𝐴𝑃</m:t>
                        </m:r>
                      </m:sub>
                    </m:sSub>
                    <m:r>
                      <a:rPr lang="en-US" altLang="zh-CN" sz="2000" b="0" i="1" smtClean="0">
                        <a:latin typeface="Cambria Math" panose="02040503050406030204" pitchFamily="18" charset="0"/>
                      </a:rPr>
                      <m:t>=</m:t>
                    </m:r>
                    <m:func>
                      <m:funcPr>
                        <m:ctrlPr>
                          <a:rPr lang="zh-CN" altLang="en-US" sz="2000" b="0" i="1" smtClean="0">
                            <a:latin typeface="Cambria Math" panose="02040503050406030204" pitchFamily="18" charset="0"/>
                          </a:rPr>
                        </m:ctrlPr>
                      </m:funcPr>
                      <m:fName>
                        <m:r>
                          <m:rPr>
                            <m:sty m:val="p"/>
                          </m:rPr>
                          <a:rPr lang="en-US" altLang="zh-CN" sz="2000" i="0" smtClean="0">
                            <a:latin typeface="Cambria Math" panose="02040503050406030204" pitchFamily="18" charset="0"/>
                          </a:rPr>
                          <m:t>arg</m:t>
                        </m:r>
                      </m:fName>
                      <m:e>
                        <m:func>
                          <m:funcPr>
                            <m:ctrlPr>
                              <a:rPr lang="en-US" altLang="zh-CN" sz="2000" b="0" i="1" smtClean="0">
                                <a:latin typeface="Cambria Math" panose="02040503050406030204" pitchFamily="18" charset="0"/>
                              </a:rPr>
                            </m:ctrlPr>
                          </m:funcPr>
                          <m:fName>
                            <m:limLow>
                              <m:limLowPr>
                                <m:ctrlPr>
                                  <a:rPr lang="en-US" altLang="zh-CN" sz="2000" b="0" i="1" smtClean="0">
                                    <a:latin typeface="Cambria Math" panose="02040503050406030204" pitchFamily="18" charset="0"/>
                                  </a:rPr>
                                </m:ctrlPr>
                              </m:limLowPr>
                              <m:e>
                                <m:r>
                                  <m:rPr>
                                    <m:sty m:val="p"/>
                                  </m:rPr>
                                  <a:rPr lang="en-US" altLang="zh-CN" sz="2000" b="0" i="0" smtClean="0">
                                    <a:latin typeface="Cambria Math" panose="02040503050406030204" pitchFamily="18" charset="0"/>
                                  </a:rPr>
                                  <m:t>max</m:t>
                                </m:r>
                              </m:e>
                              <m:lim>
                                <m:r>
                                  <a:rPr lang="en-US" altLang="zh-CN" sz="2000" b="0" i="1" smtClean="0">
                                    <a:latin typeface="Cambria Math" panose="02040503050406030204" pitchFamily="18" charset="0"/>
                                  </a:rPr>
                                  <m:t>𝑐</m:t>
                                </m:r>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𝐶</m:t>
                                </m:r>
                              </m:lim>
                            </m:limLow>
                          </m:fName>
                          <m:e>
                            <m:r>
                              <a:rPr lang="zh-CN" altLang="en-US" sz="2000" b="0" i="1" smtClean="0">
                                <a:latin typeface="Cambria Math" panose="02040503050406030204" pitchFamily="18" charset="0"/>
                              </a:rPr>
                              <m:t> </m:t>
                            </m:r>
                            <m:acc>
                              <m:accPr>
                                <m:chr m:val="̂"/>
                                <m:ctrlPr>
                                  <a:rPr lang="en-US" altLang="zh-CN" sz="2000" b="0" i="1" smtClean="0">
                                    <a:latin typeface="Cambria Math" panose="02040503050406030204" pitchFamily="18" charset="0"/>
                                  </a:rPr>
                                </m:ctrlPr>
                              </m:accPr>
                              <m:e>
                                <m:r>
                                  <a:rPr lang="en-US" altLang="zh-CN" sz="2000" b="0" i="1" smtClean="0">
                                    <a:latin typeface="Cambria Math" panose="02040503050406030204" pitchFamily="18" charset="0"/>
                                  </a:rPr>
                                  <m:t>𝑃</m:t>
                                </m:r>
                              </m:e>
                            </m:acc>
                            <m:d>
                              <m:dPr>
                                <m:ctrlPr>
                                  <a:rPr lang="en-US" altLang="zh-CN" sz="2000" b="0" i="1" smtClean="0">
                                    <a:latin typeface="Cambria Math" panose="02040503050406030204" pitchFamily="18" charset="0"/>
                                  </a:rPr>
                                </m:ctrlPr>
                              </m:dPr>
                              <m:e>
                                <m:r>
                                  <a:rPr lang="en-US" altLang="zh-CN" sz="2000" b="0" i="1" smtClean="0">
                                    <a:latin typeface="Cambria Math" panose="02040503050406030204" pitchFamily="18" charset="0"/>
                                  </a:rPr>
                                  <m:t>𝑐</m:t>
                                </m:r>
                              </m:e>
                            </m:d>
                            <m:r>
                              <a:rPr lang="en-US" altLang="zh-CN" sz="2000" b="0" i="1" smtClean="0">
                                <a:latin typeface="Cambria Math" panose="02040503050406030204" pitchFamily="18" charset="0"/>
                              </a:rPr>
                              <m:t>⋅</m:t>
                            </m:r>
                            <m:nary>
                              <m:naryPr>
                                <m:chr m:val="∏"/>
                                <m:supHide m:val="on"/>
                                <m:ctrlPr>
                                  <a:rPr lang="en-US" altLang="zh-CN" sz="2000" b="0" i="1" smtClean="0">
                                    <a:latin typeface="Cambria Math" panose="02040503050406030204" pitchFamily="18" charset="0"/>
                                  </a:rPr>
                                </m:ctrlPr>
                              </m:naryPr>
                              <m:sub>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m:rPr>
                                        <m:brk m:alnAt="7"/>
                                      </m:rPr>
                                      <a:rPr lang="en-US" altLang="zh-CN" sz="2000" b="0" i="1" smtClean="0">
                                        <a:latin typeface="Cambria Math" panose="02040503050406030204" pitchFamily="18" charset="0"/>
                                      </a:rPr>
                                      <m:t>𝑖</m:t>
                                    </m:r>
                                  </m:sub>
                                </m:sSub>
                                <m:r>
                                  <a:rPr lang="en-US" altLang="zh-CN" sz="2000" b="0" i="1" smtClean="0">
                                    <a:latin typeface="Cambria Math" panose="02040503050406030204" pitchFamily="18" charset="0"/>
                                  </a:rPr>
                                  <m:t>∈</m:t>
                                </m:r>
                                <m:r>
                                  <a:rPr lang="en-US" altLang="zh-CN" sz="2000" b="0" i="1" smtClean="0">
                                    <a:latin typeface="Cambria Math" panose="02040503050406030204" pitchFamily="18" charset="0"/>
                                  </a:rPr>
                                  <m:t>𝑉</m:t>
                                </m:r>
                              </m:sub>
                              <m:sup/>
                              <m:e>
                                <m:acc>
                                  <m:accPr>
                                    <m:chr m:val="̂"/>
                                    <m:ctrlPr>
                                      <a:rPr lang="en-US" altLang="zh-CN" sz="2000" i="1">
                                        <a:latin typeface="Cambria Math" panose="02040503050406030204" pitchFamily="18" charset="0"/>
                                      </a:rPr>
                                    </m:ctrlPr>
                                  </m:accPr>
                                  <m:e>
                                    <m:r>
                                      <a:rPr lang="en-US" altLang="zh-CN" sz="2000" i="1">
                                        <a:latin typeface="Cambria Math" panose="02040503050406030204" pitchFamily="18" charset="0"/>
                                      </a:rPr>
                                      <m:t>𝑃</m:t>
                                    </m:r>
                                  </m:e>
                                </m:acc>
                                <m:d>
                                  <m:dPr>
                                    <m:ctrlPr>
                                      <a:rPr lang="en-US" altLang="zh-CN" sz="2000" i="1">
                                        <a:latin typeface="Cambria Math" panose="02040503050406030204" pitchFamily="18" charset="0"/>
                                      </a:rPr>
                                    </m:ctrlPr>
                                  </m:dPr>
                                  <m:e>
                                    <m:sSub>
                                      <m:sSubPr>
                                        <m:ctrlPr>
                                          <a:rPr lang="en-US" altLang="zh-CN" sz="2000" b="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b="0" i="1" smtClean="0">
                                            <a:latin typeface="Cambria Math" panose="02040503050406030204" pitchFamily="18" charset="0"/>
                                          </a:rPr>
                                          <m:t>𝑖</m:t>
                                        </m:r>
                                      </m:sub>
                                    </m:sSub>
                                    <m:r>
                                      <a:rPr lang="zh-CN" altLang="en-US" sz="2000" b="0" i="1" smtClean="0">
                                        <a:latin typeface="Cambria Math" panose="02040503050406030204" pitchFamily="18" charset="0"/>
                                      </a:rPr>
                                      <m:t> </m:t>
                                    </m:r>
                                    <m:r>
                                      <a:rPr lang="en-US" altLang="zh-CN" sz="2000" b="0" i="1" smtClean="0">
                                        <a:latin typeface="Cambria Math" panose="02040503050406030204" pitchFamily="18" charset="0"/>
                                      </a:rPr>
                                      <m:t>|</m:t>
                                    </m:r>
                                    <m:r>
                                      <a:rPr lang="zh-CN" altLang="en-US" sz="2000" b="0" i="1" smtClean="0">
                                        <a:latin typeface="Cambria Math" panose="02040503050406030204" pitchFamily="18" charset="0"/>
                                      </a:rPr>
                                      <m:t> </m:t>
                                    </m:r>
                                    <m:r>
                                      <a:rPr lang="en-US" altLang="zh-CN" sz="2000" i="1">
                                        <a:latin typeface="Cambria Math" panose="02040503050406030204" pitchFamily="18" charset="0"/>
                                      </a:rPr>
                                      <m:t>𝑐</m:t>
                                    </m:r>
                                  </m:e>
                                </m:d>
                              </m:e>
                            </m:nary>
                            <m:r>
                              <a:rPr lang="zh-CN" altLang="en-US" sz="2000" b="0" i="1" smtClean="0">
                                <a:latin typeface="Cambria Math" panose="02040503050406030204" pitchFamily="18" charset="0"/>
                              </a:rPr>
                              <m:t> </m:t>
                            </m:r>
                          </m:e>
                        </m:func>
                      </m:e>
                    </m:func>
                  </m:oMath>
                </a14:m>
                <a:endParaRPr lang="en-US" sz="2000" dirty="0">
                  <a:latin typeface="Calibri" charset="0"/>
                  <a:ea typeface="ＭＳ Ｐゴシック" charset="0"/>
                  <a:cs typeface="ＭＳ Ｐゴシック" charset="0"/>
                </a:endParaRPr>
              </a:p>
              <a:p>
                <a:r>
                  <a:rPr lang="en-US" altLang="zh-CN" sz="2400" b="1" dirty="0">
                    <a:solidFill>
                      <a:schemeClr val="accent1"/>
                    </a:solidFill>
                  </a:rPr>
                  <a:t>How</a:t>
                </a:r>
                <a:r>
                  <a:rPr lang="zh-CN" altLang="en-US" sz="2400" b="1" dirty="0">
                    <a:solidFill>
                      <a:schemeClr val="accent1"/>
                    </a:solidFill>
                  </a:rPr>
                  <a:t> </a:t>
                </a:r>
                <a:r>
                  <a:rPr lang="en-US" altLang="zh-CN" sz="2400" b="1" dirty="0">
                    <a:solidFill>
                      <a:schemeClr val="accent1"/>
                    </a:solidFill>
                  </a:rPr>
                  <a:t>to</a:t>
                </a:r>
                <a:r>
                  <a:rPr lang="zh-CN" altLang="en-US" sz="2400" b="1" dirty="0">
                    <a:solidFill>
                      <a:schemeClr val="accent1"/>
                    </a:solidFill>
                  </a:rPr>
                  <a:t> </a:t>
                </a:r>
                <a:r>
                  <a:rPr lang="en-US" altLang="zh-CN" sz="2400" b="1" dirty="0">
                    <a:solidFill>
                      <a:schemeClr val="accent1"/>
                    </a:solidFill>
                  </a:rPr>
                  <a:t>avoid</a:t>
                </a:r>
                <a:r>
                  <a:rPr lang="zh-CN" altLang="en-US" sz="2400" b="1" dirty="0">
                    <a:solidFill>
                      <a:schemeClr val="accent1"/>
                    </a:solidFill>
                  </a:rPr>
                  <a:t> </a:t>
                </a:r>
                <a:r>
                  <a:rPr lang="en-US" altLang="zh-CN" sz="2400" b="1" dirty="0">
                    <a:solidFill>
                      <a:schemeClr val="accent1"/>
                    </a:solidFill>
                  </a:rPr>
                  <a:t>zero</a:t>
                </a:r>
                <a:r>
                  <a:rPr lang="zh-CN" altLang="en-US" sz="2400" b="1" dirty="0">
                    <a:solidFill>
                      <a:schemeClr val="accent1"/>
                    </a:solidFill>
                  </a:rPr>
                  <a:t> </a:t>
                </a:r>
                <a:r>
                  <a:rPr lang="en-US" altLang="zh-CN" sz="2400" b="1" dirty="0">
                    <a:solidFill>
                      <a:schemeClr val="accent1"/>
                    </a:solidFill>
                  </a:rPr>
                  <a:t>probability</a:t>
                </a:r>
                <a:r>
                  <a:rPr lang="zh-CN" altLang="en-US" sz="2400" b="1" dirty="0">
                    <a:solidFill>
                      <a:schemeClr val="accent1"/>
                    </a:solidFill>
                  </a:rPr>
                  <a:t> </a:t>
                </a:r>
                <a:r>
                  <a:rPr lang="en-US" altLang="zh-CN" sz="2400" b="1" dirty="0">
                    <a:solidFill>
                      <a:schemeClr val="accent1"/>
                    </a:solidFill>
                  </a:rPr>
                  <a:t>?</a:t>
                </a:r>
                <a:endParaRPr lang="en-CN" sz="2400" b="1" dirty="0">
                  <a:solidFill>
                    <a:schemeClr val="accent1"/>
                  </a:solidFill>
                </a:endParaRPr>
              </a:p>
            </p:txBody>
          </p:sp>
        </mc:Choice>
        <mc:Fallback xmlns="">
          <p:sp>
            <p:nvSpPr>
              <p:cNvPr id="3" name="Content Placeholder 2">
                <a:extLst>
                  <a:ext uri="{FF2B5EF4-FFF2-40B4-BE49-F238E27FC236}">
                    <a16:creationId xmlns:a16="http://schemas.microsoft.com/office/drawing/2014/main" id="{F27E538E-EE46-B243-B12B-6EA395908D63}"/>
                  </a:ext>
                </a:extLst>
              </p:cNvPr>
              <p:cNvSpPr>
                <a:spLocks noGrp="1" noRot="1" noChangeAspect="1" noMove="1" noResize="1" noEditPoints="1" noAdjustHandles="1" noChangeArrowheads="1" noChangeShapeType="1" noTextEdit="1"/>
              </p:cNvSpPr>
              <p:nvPr>
                <p:ph idx="1"/>
              </p:nvPr>
            </p:nvSpPr>
            <p:spPr>
              <a:xfrm>
                <a:off x="517527" y="1108433"/>
                <a:ext cx="5578474" cy="5508233"/>
              </a:xfrm>
              <a:blipFill>
                <a:blip r:embed="rId3"/>
                <a:stretch>
                  <a:fillRect l="-1361" t="-922" r="-294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F2CDDBA2-A023-DA43-A0B0-C0C69A7A77FA}"/>
              </a:ext>
            </a:extLst>
          </p:cNvPr>
          <p:cNvSpPr>
            <a:spLocks noGrp="1"/>
          </p:cNvSpPr>
          <p:nvPr>
            <p:ph type="sldNum" sz="quarter" idx="12"/>
          </p:nvPr>
        </p:nvSpPr>
        <p:spPr/>
        <p:txBody>
          <a:bodyPr/>
          <a:lstStyle/>
          <a:p>
            <a:fld id="{DC8BB421-126E-41CB-B73A-69D52E98CAE3}" type="slidenum">
              <a:rPr lang="zh-CN" altLang="en-US" smtClean="0"/>
              <a:t>17</a:t>
            </a:fld>
            <a:endParaRPr lang="zh-CN"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17F2A6C4-0E6F-2174-FCE0-B82126214C64}"/>
                  </a:ext>
                </a:extLst>
              </p:cNvPr>
              <p:cNvSpPr txBox="1">
                <a:spLocks/>
              </p:cNvSpPr>
              <p:nvPr/>
            </p:nvSpPr>
            <p:spPr>
              <a:xfrm>
                <a:off x="6181029" y="1751782"/>
                <a:ext cx="5632409" cy="3841033"/>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Laplace</a:t>
                </a:r>
                <a:r>
                  <a:rPr lang="zh-CN" altLang="en-US" sz="2400" dirty="0"/>
                  <a:t> </a:t>
                </a:r>
                <a:r>
                  <a:rPr lang="en-US" altLang="zh-CN" sz="2400" dirty="0"/>
                  <a:t>smoothing</a:t>
                </a:r>
                <a:r>
                  <a:rPr lang="zh-CN" altLang="en-US" sz="2400" dirty="0"/>
                  <a:t> </a:t>
                </a:r>
                <a:r>
                  <a:rPr lang="en-US" altLang="zh-CN" sz="2400" dirty="0"/>
                  <a:t>is</a:t>
                </a:r>
                <a:r>
                  <a:rPr lang="zh-CN" altLang="en-US" sz="2400" dirty="0"/>
                  <a:t> </a:t>
                </a:r>
                <a:r>
                  <a:rPr lang="en-US" altLang="zh-CN" sz="2400" dirty="0"/>
                  <a:t>good</a:t>
                </a:r>
                <a:r>
                  <a:rPr lang="zh-CN" altLang="en-US" sz="2400" dirty="0"/>
                  <a:t> </a:t>
                </a:r>
                <a:r>
                  <a:rPr lang="en-US" altLang="zh-CN" sz="2400" dirty="0"/>
                  <a:t>enough</a:t>
                </a:r>
              </a:p>
              <a:p>
                <a:pPr marL="0" indent="0">
                  <a:lnSpc>
                    <a:spcPct val="150000"/>
                  </a:lnSpc>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US" altLang="zh-CN" sz="1600" i="1" smtClean="0">
                              <a:latin typeface="Cambria Math" panose="02040503050406030204" pitchFamily="18" charset="0"/>
                            </a:rPr>
                          </m:ctrlPr>
                        </m:accPr>
                        <m:e>
                          <m:r>
                            <a:rPr lang="en-US" altLang="zh-CN" sz="1600" i="1" smtClean="0">
                              <a:latin typeface="Cambria Math" panose="02040503050406030204" pitchFamily="18" charset="0"/>
                            </a:rPr>
                            <m:t>𝑃</m:t>
                          </m:r>
                        </m:e>
                      </m:acc>
                      <m:d>
                        <m:dPr>
                          <m:ctrlPr>
                            <a:rPr lang="en-US" altLang="zh-CN" sz="1600" i="1" smtClean="0">
                              <a:latin typeface="Cambria Math" panose="02040503050406030204" pitchFamily="18" charset="0"/>
                            </a:rPr>
                          </m:ctrlPr>
                        </m:dPr>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smtClean="0">
                                  <a:latin typeface="Cambria Math" panose="02040503050406030204" pitchFamily="18" charset="0"/>
                                </a:rPr>
                                <m:t>𝑖</m:t>
                              </m:r>
                            </m:sub>
                          </m:sSub>
                          <m:r>
                            <a:rPr lang="zh-CN" altLang="en-US" sz="1600" i="1" smtClean="0">
                              <a:latin typeface="Cambria Math" panose="02040503050406030204" pitchFamily="18" charset="0"/>
                            </a:rPr>
                            <m:t> </m:t>
                          </m:r>
                          <m:r>
                            <a:rPr lang="en-US" altLang="zh-CN" sz="1600" i="1" smtClean="0">
                              <a:latin typeface="Cambria Math" panose="02040503050406030204" pitchFamily="18" charset="0"/>
                            </a:rPr>
                            <m:t>|</m:t>
                          </m:r>
                          <m:r>
                            <a:rPr lang="zh-CN" altLang="en-US" sz="1600" smtClean="0">
                              <a:latin typeface="Cambria Math" panose="02040503050406030204" pitchFamily="18" charset="0"/>
                            </a:rPr>
                            <m:t> </m:t>
                          </m:r>
                          <m:r>
                            <a:rPr lang="en-US" altLang="zh-CN" sz="1600" i="1" smtClean="0">
                              <a:latin typeface="Cambria Math" panose="02040503050406030204" pitchFamily="18" charset="0"/>
                            </a:rPr>
                            <m:t>𝑐</m:t>
                          </m:r>
                        </m:e>
                      </m:d>
                      <m:r>
                        <a:rPr lang="en-US" altLang="zh-CN" sz="1600" i="1" smtClean="0">
                          <a:latin typeface="Cambria Math" panose="02040503050406030204" pitchFamily="18" charset="0"/>
                        </a:rPr>
                        <m:t>=</m:t>
                      </m:r>
                      <m:f>
                        <m:fPr>
                          <m:ctrlPr>
                            <a:rPr lang="en-US" altLang="zh-CN" sz="1600" i="1" smtClean="0">
                              <a:latin typeface="Cambria Math" panose="02040503050406030204" pitchFamily="18" charset="0"/>
                            </a:rPr>
                          </m:ctrlPr>
                        </m:fPr>
                        <m:num>
                          <m:r>
                            <m:rPr>
                              <m:sty m:val="p"/>
                            </m:rPr>
                            <a:rPr lang="en-US" altLang="zh-CN" sz="1600" smtClean="0">
                              <a:latin typeface="Cambria Math" panose="02040503050406030204" pitchFamily="18" charset="0"/>
                            </a:rPr>
                            <m:t>count</m:t>
                          </m:r>
                          <m:d>
                            <m:dPr>
                              <m:ctrlPr>
                                <a:rPr lang="en-US" altLang="zh-CN" sz="1600" i="1" smtClean="0">
                                  <a:latin typeface="Cambria Math" panose="02040503050406030204" pitchFamily="18" charset="0"/>
                                </a:rPr>
                              </m:ctrlPr>
                            </m:dPr>
                            <m:e>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smtClean="0">
                                      <a:latin typeface="Cambria Math" panose="02040503050406030204" pitchFamily="18" charset="0"/>
                                    </a:rPr>
                                    <m:t>𝑖</m:t>
                                  </m:r>
                                </m:sub>
                              </m:sSub>
                              <m:r>
                                <a:rPr lang="en-US" altLang="zh-CN" sz="1600" i="1" smtClean="0">
                                  <a:latin typeface="Cambria Math" panose="02040503050406030204" pitchFamily="18" charset="0"/>
                                </a:rPr>
                                <m:t>,</m:t>
                              </m:r>
                              <m:r>
                                <a:rPr lang="en-US" altLang="zh-CN" sz="1600" i="1" smtClean="0">
                                  <a:latin typeface="Cambria Math" panose="02040503050406030204" pitchFamily="18" charset="0"/>
                                </a:rPr>
                                <m:t>𝑐</m:t>
                              </m:r>
                            </m:e>
                          </m:d>
                          <m:r>
                            <a:rPr lang="en-US" altLang="zh-CN" sz="1600" i="1" smtClean="0">
                              <a:latin typeface="Cambria Math" panose="02040503050406030204" pitchFamily="18" charset="0"/>
                            </a:rPr>
                            <m:t>+1</m:t>
                          </m:r>
                        </m:num>
                        <m:den>
                          <m:nary>
                            <m:naryPr>
                              <m:chr m:val="∑"/>
                              <m:supHide m:val="on"/>
                              <m:ctrlPr>
                                <a:rPr lang="en-US" altLang="zh-CN" sz="1600" i="1" smtClean="0">
                                  <a:latin typeface="Cambria Math" panose="02040503050406030204" pitchFamily="18" charset="0"/>
                                </a:rPr>
                              </m:ctrlPr>
                            </m:naryPr>
                            <m:sub>
                              <m:r>
                                <a:rPr lang="en-US" altLang="zh-CN" sz="1600" b="0" i="1" smtClean="0">
                                  <a:latin typeface="Cambria Math" panose="02040503050406030204" pitchFamily="18" charset="0"/>
                                </a:rPr>
                                <m:t>𝑣</m:t>
                              </m:r>
                              <m:r>
                                <a:rPr lang="en-US" altLang="zh-CN" sz="1600" i="1" smtClean="0">
                                  <a:latin typeface="Cambria Math" panose="02040503050406030204" pitchFamily="18" charset="0"/>
                                </a:rPr>
                                <m:t>∈</m:t>
                              </m:r>
                              <m:r>
                                <a:rPr lang="en-US" altLang="zh-CN" sz="1600" i="1" smtClean="0">
                                  <a:latin typeface="Cambria Math" panose="02040503050406030204" pitchFamily="18" charset="0"/>
                                </a:rPr>
                                <m:t>𝑉</m:t>
                              </m:r>
                            </m:sub>
                            <m:sup/>
                            <m:e>
                              <m:d>
                                <m:dPr>
                                  <m:ctrlPr>
                                    <a:rPr lang="en-US" altLang="zh-CN" sz="1600" i="1" smtClean="0">
                                      <a:latin typeface="Cambria Math" panose="02040503050406030204" pitchFamily="18" charset="0"/>
                                    </a:rPr>
                                  </m:ctrlPr>
                                </m:dPr>
                                <m:e>
                                  <m:r>
                                    <m:rPr>
                                      <m:sty m:val="p"/>
                                    </m:rPr>
                                    <a:rPr lang="en-US" altLang="zh-CN" sz="1600" smtClean="0">
                                      <a:latin typeface="Cambria Math" panose="02040503050406030204" pitchFamily="18" charset="0"/>
                                    </a:rPr>
                                    <m:t>count</m:t>
                                  </m:r>
                                  <m:d>
                                    <m:dPr>
                                      <m:ctrlPr>
                                        <a:rPr lang="en-US" altLang="zh-CN" sz="1600" i="1" smtClean="0">
                                          <a:latin typeface="Cambria Math" panose="02040503050406030204" pitchFamily="18" charset="0"/>
                                        </a:rPr>
                                      </m:ctrlPr>
                                    </m:dPr>
                                    <m:e>
                                      <m:r>
                                        <a:rPr lang="en-US" altLang="zh-CN" sz="1600" b="0" i="1" smtClean="0">
                                          <a:latin typeface="Cambria Math" panose="02040503050406030204" pitchFamily="18" charset="0"/>
                                        </a:rPr>
                                        <m:t>𝑣</m:t>
                                      </m:r>
                                      <m:r>
                                        <a:rPr lang="en-US" altLang="zh-CN" sz="1600" i="1" smtClean="0">
                                          <a:latin typeface="Cambria Math" panose="02040503050406030204" pitchFamily="18" charset="0"/>
                                        </a:rPr>
                                        <m:t>,</m:t>
                                      </m:r>
                                      <m:r>
                                        <a:rPr lang="en-US" altLang="zh-CN" sz="1600" i="1" smtClean="0">
                                          <a:latin typeface="Cambria Math" panose="02040503050406030204" pitchFamily="18" charset="0"/>
                                        </a:rPr>
                                        <m:t>𝑐</m:t>
                                      </m:r>
                                    </m:e>
                                  </m:d>
                                  <m:r>
                                    <a:rPr lang="en-US" altLang="zh-CN" sz="1600" i="1" smtClean="0">
                                      <a:latin typeface="Cambria Math" panose="02040503050406030204" pitchFamily="18" charset="0"/>
                                    </a:rPr>
                                    <m:t>+1</m:t>
                                  </m:r>
                                </m:e>
                              </m:d>
                            </m:e>
                          </m:nary>
                        </m:den>
                      </m:f>
                      <m:r>
                        <a:rPr lang="en-US" altLang="zh-CN" sz="1600" i="1" smtClean="0">
                          <a:latin typeface="Cambria Math" panose="02040503050406030204" pitchFamily="18" charset="0"/>
                        </a:rPr>
                        <m:t>=</m:t>
                      </m:r>
                      <m:f>
                        <m:fPr>
                          <m:ctrlPr>
                            <a:rPr lang="en-US" altLang="zh-CN" sz="1600" i="1">
                              <a:latin typeface="Cambria Math" panose="02040503050406030204" pitchFamily="18" charset="0"/>
                            </a:rPr>
                          </m:ctrlPr>
                        </m:fPr>
                        <m:num>
                          <m:r>
                            <m:rPr>
                              <m:sty m:val="p"/>
                            </m:rPr>
                            <a:rPr lang="en-US" altLang="zh-CN" sz="1600">
                              <a:latin typeface="Cambria Math" panose="02040503050406030204" pitchFamily="18" charset="0"/>
                            </a:rPr>
                            <m:t>count</m:t>
                          </m:r>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r>
                                <a:rPr lang="en-US" altLang="zh-CN" sz="1600" i="1">
                                  <a:latin typeface="Cambria Math" panose="02040503050406030204" pitchFamily="18" charset="0"/>
                                </a:rPr>
                                <m:t>𝑐</m:t>
                              </m:r>
                            </m:e>
                          </m:d>
                          <m:r>
                            <a:rPr lang="en-US" altLang="zh-CN" sz="1600" i="1">
                              <a:latin typeface="Cambria Math" panose="02040503050406030204" pitchFamily="18" charset="0"/>
                            </a:rPr>
                            <m:t>+1</m:t>
                          </m:r>
                        </m:num>
                        <m:den>
                          <m:d>
                            <m:dPr>
                              <m:ctrlPr>
                                <a:rPr lang="en-US" altLang="zh-CN" sz="1600" i="1" smtClean="0">
                                  <a:latin typeface="Cambria Math" panose="02040503050406030204" pitchFamily="18" charset="0"/>
                                </a:rPr>
                              </m:ctrlPr>
                            </m:dPr>
                            <m:e>
                              <m:nary>
                                <m:naryPr>
                                  <m:chr m:val="∑"/>
                                  <m:supHide m:val="on"/>
                                  <m:ctrlPr>
                                    <a:rPr lang="en-US" altLang="zh-CN" sz="1600" i="1">
                                      <a:latin typeface="Cambria Math" panose="02040503050406030204" pitchFamily="18" charset="0"/>
                                    </a:rPr>
                                  </m:ctrlPr>
                                </m:naryPr>
                                <m:sub>
                                  <m:r>
                                    <a:rPr lang="en-US" altLang="zh-CN" sz="1600" b="0" i="1" smtClean="0">
                                      <a:latin typeface="Cambria Math" panose="02040503050406030204" pitchFamily="18" charset="0"/>
                                    </a:rPr>
                                    <m:t>𝑣</m:t>
                                  </m:r>
                                  <m:r>
                                    <a:rPr lang="en-US" altLang="zh-CN" sz="1600" i="1">
                                      <a:latin typeface="Cambria Math" panose="02040503050406030204" pitchFamily="18" charset="0"/>
                                    </a:rPr>
                                    <m:t>∈</m:t>
                                  </m:r>
                                  <m:r>
                                    <a:rPr lang="en-US" altLang="zh-CN" sz="1600" i="1">
                                      <a:latin typeface="Cambria Math" panose="02040503050406030204" pitchFamily="18" charset="0"/>
                                    </a:rPr>
                                    <m:t>𝑉</m:t>
                                  </m:r>
                                </m:sub>
                                <m:sup/>
                                <m:e>
                                  <m:r>
                                    <m:rPr>
                                      <m:sty m:val="p"/>
                                    </m:rPr>
                                    <a:rPr lang="en-US" altLang="zh-CN" sz="1600">
                                      <a:latin typeface="Cambria Math" panose="02040503050406030204" pitchFamily="18" charset="0"/>
                                    </a:rPr>
                                    <m:t>count</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𝑣</m:t>
                                      </m:r>
                                      <m:r>
                                        <a:rPr lang="en-US" altLang="zh-CN" sz="1600" i="1">
                                          <a:latin typeface="Cambria Math" panose="02040503050406030204" pitchFamily="18" charset="0"/>
                                        </a:rPr>
                                        <m:t>,</m:t>
                                      </m:r>
                                      <m:r>
                                        <a:rPr lang="en-US" altLang="zh-CN" sz="1600" i="1">
                                          <a:latin typeface="Cambria Math" panose="02040503050406030204" pitchFamily="18" charset="0"/>
                                        </a:rPr>
                                        <m:t>𝑐</m:t>
                                      </m:r>
                                    </m:e>
                                  </m:d>
                                </m:e>
                              </m:nary>
                            </m:e>
                          </m:d>
                          <m:r>
                            <a:rPr lang="en-US" altLang="zh-CN" sz="1600" i="1" smtClean="0">
                              <a:latin typeface="Cambria Math" panose="02040503050406030204" pitchFamily="18" charset="0"/>
                            </a:rPr>
                            <m:t>+</m:t>
                          </m:r>
                          <m:d>
                            <m:dPr>
                              <m:begChr m:val="|"/>
                              <m:endChr m:val="|"/>
                              <m:ctrlPr>
                                <a:rPr lang="en-US" altLang="zh-CN" sz="1600" i="1" smtClean="0">
                                  <a:latin typeface="Cambria Math" panose="02040503050406030204" pitchFamily="18" charset="0"/>
                                </a:rPr>
                              </m:ctrlPr>
                            </m:dPr>
                            <m:e>
                              <m:r>
                                <a:rPr lang="en-US" altLang="zh-CN" sz="1600" i="1" smtClean="0">
                                  <a:latin typeface="Cambria Math" panose="02040503050406030204" pitchFamily="18" charset="0"/>
                                </a:rPr>
                                <m:t>𝑉</m:t>
                              </m:r>
                            </m:e>
                          </m:d>
                        </m:den>
                      </m:f>
                    </m:oMath>
                  </m:oMathPara>
                </a14:m>
                <a:endParaRPr lang="en-CN" sz="1600" dirty="0"/>
              </a:p>
              <a:p>
                <a:r>
                  <a:rPr lang="en-US" altLang="zh-CN" sz="2400" dirty="0"/>
                  <a:t>For</a:t>
                </a:r>
                <a:r>
                  <a:rPr lang="zh-CN" altLang="en-US" sz="2400" dirty="0"/>
                  <a:t> </a:t>
                </a:r>
                <a:r>
                  <a:rPr lang="en-US" sz="2400" dirty="0"/>
                  <a:t>unknown word</a:t>
                </a:r>
                <a:r>
                  <a:rPr lang="en-US" altLang="zh-CN" sz="2400" dirty="0"/>
                  <a:t>s,</a:t>
                </a:r>
                <a:r>
                  <a:rPr lang="en-US" sz="2400" dirty="0"/>
                  <a:t> </a:t>
                </a:r>
                <a:r>
                  <a:rPr lang="en-US" altLang="zh-CN" sz="2400" dirty="0"/>
                  <a:t>a</a:t>
                </a:r>
                <a:r>
                  <a:rPr lang="en-US" sz="2400" dirty="0"/>
                  <a:t>dd one extra</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en-US" altLang="zh-CN" sz="2000" i="1" smtClean="0">
                              <a:latin typeface="Cambria Math" panose="02040503050406030204" pitchFamily="18" charset="0"/>
                            </a:rPr>
                          </m:ctrlPr>
                        </m:accPr>
                        <m:e>
                          <m:r>
                            <a:rPr lang="en-US" altLang="zh-CN" sz="2000" i="1" smtClean="0">
                              <a:latin typeface="Cambria Math" panose="02040503050406030204" pitchFamily="18" charset="0"/>
                            </a:rPr>
                            <m:t>𝑃</m:t>
                          </m:r>
                        </m:e>
                      </m:acc>
                      <m:d>
                        <m:dPr>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i="1" smtClean="0">
                                  <a:latin typeface="Cambria Math" panose="02040503050406030204" pitchFamily="18" charset="0"/>
                                </a:rPr>
                                <m:t>𝑖</m:t>
                              </m:r>
                            </m:sub>
                          </m:sSub>
                          <m:r>
                            <a:rPr lang="zh-CN" altLang="en-US" sz="2000" i="1" smtClean="0">
                              <a:latin typeface="Cambria Math" panose="02040503050406030204" pitchFamily="18" charset="0"/>
                            </a:rPr>
                            <m:t> </m:t>
                          </m:r>
                          <m:r>
                            <a:rPr lang="en-US" altLang="zh-CN" sz="2000" i="1" smtClean="0">
                              <a:latin typeface="Cambria Math" panose="02040503050406030204" pitchFamily="18" charset="0"/>
                            </a:rPr>
                            <m:t>|</m:t>
                          </m:r>
                          <m:r>
                            <a:rPr lang="zh-CN" altLang="en-US" sz="2000" smtClean="0">
                              <a:latin typeface="Cambria Math" panose="02040503050406030204" pitchFamily="18" charset="0"/>
                            </a:rPr>
                            <m:t> </m:t>
                          </m:r>
                          <m:r>
                            <a:rPr lang="en-US" altLang="zh-CN" sz="2000" i="1" smtClean="0">
                              <a:latin typeface="Cambria Math" panose="02040503050406030204" pitchFamily="18" charset="0"/>
                            </a:rPr>
                            <m:t>𝑐</m:t>
                          </m:r>
                        </m:e>
                      </m:d>
                      <m:r>
                        <a:rPr lang="en-US" altLang="zh-CN" sz="2000" i="1" smtClean="0">
                          <a:latin typeface="Cambria Math" panose="02040503050406030204" pitchFamily="18" charset="0"/>
                        </a:rPr>
                        <m:t>=</m:t>
                      </m:r>
                      <m:f>
                        <m:fPr>
                          <m:ctrlPr>
                            <a:rPr lang="en-US" altLang="zh-CN" sz="2000" i="1" smtClean="0">
                              <a:latin typeface="Cambria Math" panose="02040503050406030204" pitchFamily="18" charset="0"/>
                            </a:rPr>
                          </m:ctrlPr>
                        </m:fPr>
                        <m:num>
                          <m:r>
                            <m:rPr>
                              <m:sty m:val="p"/>
                            </m:rPr>
                            <a:rPr lang="en-US" altLang="zh-CN" sz="2000" smtClean="0">
                              <a:latin typeface="Cambria Math" panose="02040503050406030204" pitchFamily="18" charset="0"/>
                            </a:rPr>
                            <m:t>count</m:t>
                          </m:r>
                          <m:d>
                            <m:dPr>
                              <m:ctrlPr>
                                <a:rPr lang="en-US" altLang="zh-CN" sz="2000" i="1" smtClean="0">
                                  <a:latin typeface="Cambria Math" panose="02040503050406030204" pitchFamily="18" charset="0"/>
                                </a:rPr>
                              </m:ctrlPr>
                            </m:dPr>
                            <m:e>
                              <m:sSub>
                                <m:sSubPr>
                                  <m:ctrlPr>
                                    <a:rPr lang="en-US" altLang="zh-CN" sz="2000" i="1" smtClean="0">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i="1" smtClean="0">
                                      <a:latin typeface="Cambria Math" panose="02040503050406030204" pitchFamily="18" charset="0"/>
                                    </a:rPr>
                                    <m:t>𝑖</m:t>
                                  </m:r>
                                </m:sub>
                              </m:sSub>
                              <m:r>
                                <a:rPr lang="en-US" altLang="zh-CN" sz="2000" i="1" smtClean="0">
                                  <a:latin typeface="Cambria Math" panose="02040503050406030204" pitchFamily="18" charset="0"/>
                                </a:rPr>
                                <m:t>,</m:t>
                              </m:r>
                              <m:r>
                                <a:rPr lang="en-US" altLang="zh-CN" sz="2000" i="1" smtClean="0">
                                  <a:latin typeface="Cambria Math" panose="02040503050406030204" pitchFamily="18" charset="0"/>
                                </a:rPr>
                                <m:t>𝑐</m:t>
                              </m:r>
                            </m:e>
                          </m:d>
                          <m:r>
                            <a:rPr lang="en-US" altLang="zh-CN" sz="2000" i="1" smtClean="0">
                              <a:latin typeface="Cambria Math" panose="02040503050406030204" pitchFamily="18" charset="0"/>
                            </a:rPr>
                            <m:t>+1</m:t>
                          </m:r>
                        </m:num>
                        <m:den>
                          <m:nary>
                            <m:naryPr>
                              <m:chr m:val="∑"/>
                              <m:supHide m:val="on"/>
                              <m:ctrlPr>
                                <a:rPr lang="en-US" altLang="zh-CN" sz="2000" i="1" smtClean="0">
                                  <a:latin typeface="Cambria Math" panose="02040503050406030204" pitchFamily="18" charset="0"/>
                                </a:rPr>
                              </m:ctrlPr>
                            </m:naryPr>
                            <m:sub>
                              <m:r>
                                <a:rPr lang="en-US" altLang="zh-CN" sz="2000" b="0" i="1" smtClean="0">
                                  <a:latin typeface="Cambria Math" panose="02040503050406030204" pitchFamily="18" charset="0"/>
                                </a:rPr>
                                <m:t>𝑣</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𝑉</m:t>
                              </m:r>
                            </m:sub>
                            <m:sup/>
                            <m:e>
                              <m:d>
                                <m:dPr>
                                  <m:ctrlPr>
                                    <a:rPr lang="en-US" altLang="zh-CN" sz="2000" i="1" smtClean="0">
                                      <a:latin typeface="Cambria Math" panose="02040503050406030204" pitchFamily="18" charset="0"/>
                                    </a:rPr>
                                  </m:ctrlPr>
                                </m:dPr>
                                <m:e>
                                  <m:r>
                                    <m:rPr>
                                      <m:sty m:val="p"/>
                                    </m:rPr>
                                    <a:rPr lang="en-US" altLang="zh-CN" sz="2000" smtClean="0">
                                      <a:latin typeface="Cambria Math" panose="02040503050406030204" pitchFamily="18" charset="0"/>
                                    </a:rPr>
                                    <m:t>count</m:t>
                                  </m:r>
                                  <m:d>
                                    <m:dPr>
                                      <m:ctrlPr>
                                        <a:rPr lang="en-US" altLang="zh-CN" sz="2000" i="1" smtClean="0">
                                          <a:latin typeface="Cambria Math" panose="02040503050406030204" pitchFamily="18" charset="0"/>
                                        </a:rPr>
                                      </m:ctrlPr>
                                    </m:dPr>
                                    <m:e>
                                      <m:r>
                                        <a:rPr lang="en-US" altLang="zh-CN" sz="2000" b="0" i="1" smtClean="0">
                                          <a:latin typeface="Cambria Math" panose="02040503050406030204" pitchFamily="18" charset="0"/>
                                        </a:rPr>
                                        <m:t>𝑣</m:t>
                                      </m:r>
                                      <m:r>
                                        <a:rPr lang="en-US" altLang="zh-CN" sz="2000" i="1" smtClean="0">
                                          <a:latin typeface="Cambria Math" panose="02040503050406030204" pitchFamily="18" charset="0"/>
                                        </a:rPr>
                                        <m:t>,</m:t>
                                      </m:r>
                                      <m:r>
                                        <a:rPr lang="en-US" altLang="zh-CN" sz="2000" i="1" smtClean="0">
                                          <a:latin typeface="Cambria Math" panose="02040503050406030204" pitchFamily="18" charset="0"/>
                                        </a:rPr>
                                        <m:t>𝑐</m:t>
                                      </m:r>
                                    </m:e>
                                  </m:d>
                                  <m:r>
                                    <a:rPr lang="en-US" altLang="zh-CN" sz="2000" i="1" smtClean="0">
                                      <a:latin typeface="Cambria Math" panose="02040503050406030204" pitchFamily="18" charset="0"/>
                                    </a:rPr>
                                    <m:t>+1</m:t>
                                  </m:r>
                                </m:e>
                              </m:d>
                            </m:e>
                          </m:nary>
                        </m:den>
                      </m:f>
                      <m:r>
                        <a:rPr lang="en-US" altLang="zh-CN" sz="2000" i="1" smtClean="0">
                          <a:latin typeface="Cambria Math" panose="02040503050406030204" pitchFamily="18" charset="0"/>
                        </a:rPr>
                        <m:t>=</m:t>
                      </m:r>
                      <m:f>
                        <m:fPr>
                          <m:ctrlPr>
                            <a:rPr lang="en-US" altLang="zh-CN" sz="2000" i="1">
                              <a:latin typeface="Cambria Math" panose="02040503050406030204" pitchFamily="18" charset="0"/>
                            </a:rPr>
                          </m:ctrlPr>
                        </m:fPr>
                        <m:num>
                          <m:r>
                            <m:rPr>
                              <m:sty m:val="p"/>
                            </m:rPr>
                            <a:rPr lang="en-US" altLang="zh-CN" sz="2000">
                              <a:latin typeface="Cambria Math" panose="02040503050406030204" pitchFamily="18" charset="0"/>
                            </a:rPr>
                            <m:t>count</m:t>
                          </m:r>
                          <m:d>
                            <m:dPr>
                              <m:ctrlPr>
                                <a:rPr lang="en-US" altLang="zh-CN" sz="2000" i="1">
                                  <a:latin typeface="Cambria Math" panose="02040503050406030204" pitchFamily="18" charset="0"/>
                                </a:rPr>
                              </m:ctrlPr>
                            </m:dPr>
                            <m:e>
                              <m:sSub>
                                <m:sSubPr>
                                  <m:ctrlPr>
                                    <a:rPr lang="en-US" altLang="zh-CN" sz="2000" i="1">
                                      <a:latin typeface="Cambria Math" panose="02040503050406030204" pitchFamily="18" charset="0"/>
                                    </a:rPr>
                                  </m:ctrlPr>
                                </m:sSubPr>
                                <m:e>
                                  <m:r>
                                    <a:rPr lang="en-US" altLang="zh-CN" sz="2000" b="0" i="1" smtClean="0">
                                      <a:latin typeface="Cambria Math" panose="02040503050406030204" pitchFamily="18" charset="0"/>
                                    </a:rPr>
                                    <m:t>𝑣</m:t>
                                  </m:r>
                                </m:e>
                                <m:sub>
                                  <m:r>
                                    <a:rPr lang="en-US" altLang="zh-CN" sz="2000" i="1">
                                      <a:latin typeface="Cambria Math" panose="02040503050406030204" pitchFamily="18" charset="0"/>
                                    </a:rPr>
                                    <m:t>𝑖</m:t>
                                  </m:r>
                                </m:sub>
                              </m:sSub>
                              <m:r>
                                <a:rPr lang="en-US" altLang="zh-CN" sz="2000" i="1">
                                  <a:latin typeface="Cambria Math" panose="02040503050406030204" pitchFamily="18" charset="0"/>
                                </a:rPr>
                                <m:t>,</m:t>
                              </m:r>
                              <m:r>
                                <a:rPr lang="en-US" altLang="zh-CN" sz="2000" i="1">
                                  <a:latin typeface="Cambria Math" panose="02040503050406030204" pitchFamily="18" charset="0"/>
                                </a:rPr>
                                <m:t>𝑐</m:t>
                              </m:r>
                            </m:e>
                          </m:d>
                          <m:r>
                            <a:rPr lang="en-US" altLang="zh-CN" sz="2000" i="1">
                              <a:latin typeface="Cambria Math" panose="02040503050406030204" pitchFamily="18" charset="0"/>
                            </a:rPr>
                            <m:t>+1</m:t>
                          </m:r>
                        </m:num>
                        <m:den>
                          <m:d>
                            <m:dPr>
                              <m:ctrlPr>
                                <a:rPr lang="en-US" altLang="zh-CN" sz="2000" i="1" smtClean="0">
                                  <a:latin typeface="Cambria Math" panose="02040503050406030204" pitchFamily="18" charset="0"/>
                                </a:rPr>
                              </m:ctrlPr>
                            </m:dPr>
                            <m:e>
                              <m:nary>
                                <m:naryPr>
                                  <m:chr m:val="∑"/>
                                  <m:supHide m:val="on"/>
                                  <m:ctrlPr>
                                    <a:rPr lang="en-US" altLang="zh-CN" sz="2000" i="1">
                                      <a:latin typeface="Cambria Math" panose="02040503050406030204" pitchFamily="18" charset="0"/>
                                    </a:rPr>
                                  </m:ctrlPr>
                                </m:naryPr>
                                <m:sub>
                                  <m:r>
                                    <a:rPr lang="en-US" altLang="zh-CN" sz="2000" b="0" i="1" smtClean="0">
                                      <a:latin typeface="Cambria Math" panose="02040503050406030204" pitchFamily="18" charset="0"/>
                                    </a:rPr>
                                    <m:t>𝑣</m:t>
                                  </m:r>
                                  <m:r>
                                    <a:rPr lang="en-US" altLang="zh-CN" sz="2000" i="1">
                                      <a:latin typeface="Cambria Math" panose="02040503050406030204" pitchFamily="18" charset="0"/>
                                    </a:rPr>
                                    <m:t>∈</m:t>
                                  </m:r>
                                  <m:r>
                                    <a:rPr lang="en-US" altLang="zh-CN" sz="2000" i="1">
                                      <a:latin typeface="Cambria Math" panose="02040503050406030204" pitchFamily="18" charset="0"/>
                                    </a:rPr>
                                    <m:t>𝑉</m:t>
                                  </m:r>
                                </m:sub>
                                <m:sup/>
                                <m:e>
                                  <m:r>
                                    <m:rPr>
                                      <m:sty m:val="p"/>
                                    </m:rPr>
                                    <a:rPr lang="en-US" altLang="zh-CN" sz="2000">
                                      <a:latin typeface="Cambria Math" panose="02040503050406030204" pitchFamily="18" charset="0"/>
                                    </a:rPr>
                                    <m:t>count</m:t>
                                  </m:r>
                                  <m:d>
                                    <m:dPr>
                                      <m:ctrlPr>
                                        <a:rPr lang="en-US" altLang="zh-CN" sz="2000" i="1">
                                          <a:latin typeface="Cambria Math" panose="02040503050406030204" pitchFamily="18" charset="0"/>
                                        </a:rPr>
                                      </m:ctrlPr>
                                    </m:dPr>
                                    <m:e>
                                      <m:r>
                                        <a:rPr lang="en-US" altLang="zh-CN" sz="2000" b="0" i="1" smtClean="0">
                                          <a:latin typeface="Cambria Math" panose="02040503050406030204" pitchFamily="18" charset="0"/>
                                        </a:rPr>
                                        <m:t>𝑣</m:t>
                                      </m:r>
                                      <m:r>
                                        <a:rPr lang="en-US" altLang="zh-CN" sz="2000" i="1">
                                          <a:latin typeface="Cambria Math" panose="02040503050406030204" pitchFamily="18" charset="0"/>
                                        </a:rPr>
                                        <m:t>,</m:t>
                                      </m:r>
                                      <m:r>
                                        <a:rPr lang="en-US" altLang="zh-CN" sz="2000" i="1">
                                          <a:latin typeface="Cambria Math" panose="02040503050406030204" pitchFamily="18" charset="0"/>
                                        </a:rPr>
                                        <m:t>𝑐</m:t>
                                      </m:r>
                                    </m:e>
                                  </m:d>
                                </m:e>
                              </m:nary>
                            </m:e>
                          </m:d>
                          <m:r>
                            <a:rPr lang="en-US" altLang="zh-CN" sz="2000" i="1" smtClean="0">
                              <a:latin typeface="Cambria Math" panose="02040503050406030204" pitchFamily="18" charset="0"/>
                            </a:rPr>
                            <m:t>+</m:t>
                          </m:r>
                          <m:d>
                            <m:dPr>
                              <m:begChr m:val="|"/>
                              <m:endChr m:val="|"/>
                              <m:ctrlPr>
                                <a:rPr lang="en-US" altLang="zh-CN" sz="2000" i="1" smtClean="0">
                                  <a:latin typeface="Cambria Math" panose="02040503050406030204" pitchFamily="18" charset="0"/>
                                </a:rPr>
                              </m:ctrlPr>
                            </m:dPr>
                            <m:e>
                              <m:r>
                                <a:rPr lang="en-US" altLang="zh-CN" sz="2000" i="1" smtClean="0">
                                  <a:latin typeface="Cambria Math" panose="02040503050406030204" pitchFamily="18" charset="0"/>
                                </a:rPr>
                                <m:t>𝑉</m:t>
                              </m:r>
                            </m:e>
                          </m:d>
                          <m:r>
                            <a:rPr lang="en-US" altLang="zh-CN" sz="2000" i="1" smtClean="0">
                              <a:latin typeface="Cambria Math" panose="02040503050406030204" pitchFamily="18" charset="0"/>
                            </a:rPr>
                            <m:t>+1</m:t>
                          </m:r>
                        </m:den>
                      </m:f>
                    </m:oMath>
                  </m:oMathPara>
                </a14:m>
                <a:endParaRPr lang="en-US" sz="2400" baseline="-25000" dirty="0"/>
              </a:p>
            </p:txBody>
          </p:sp>
        </mc:Choice>
        <mc:Fallback xmlns="">
          <p:sp>
            <p:nvSpPr>
              <p:cNvPr id="5" name="Content Placeholder 2">
                <a:extLst>
                  <a:ext uri="{FF2B5EF4-FFF2-40B4-BE49-F238E27FC236}">
                    <a16:creationId xmlns:a16="http://schemas.microsoft.com/office/drawing/2014/main" id="{17F2A6C4-0E6F-2174-FCE0-B82126214C64}"/>
                  </a:ext>
                </a:extLst>
              </p:cNvPr>
              <p:cNvSpPr txBox="1">
                <a:spLocks noRot="1" noChangeAspect="1" noMove="1" noResize="1" noEditPoints="1" noAdjustHandles="1" noChangeArrowheads="1" noChangeShapeType="1" noTextEdit="1"/>
              </p:cNvSpPr>
              <p:nvPr/>
            </p:nvSpPr>
            <p:spPr>
              <a:xfrm>
                <a:off x="6181029" y="1751782"/>
                <a:ext cx="5632409" cy="3841033"/>
              </a:xfrm>
              <a:prstGeom prst="rect">
                <a:avLst/>
              </a:prstGeom>
              <a:blipFill>
                <a:blip r:embed="rId4"/>
                <a:stretch>
                  <a:fillRect l="-1348" t="-1316" b="-16118"/>
                </a:stretch>
              </a:blipFill>
            </p:spPr>
            <p:txBody>
              <a:bodyPr/>
              <a:lstStyle/>
              <a:p>
                <a:r>
                  <a:rPr lang="en-CN">
                    <a:noFill/>
                  </a:rPr>
                  <a:t> </a:t>
                </a:r>
              </a:p>
            </p:txBody>
          </p:sp>
        </mc:Fallback>
      </mc:AlternateContent>
    </p:spTree>
    <p:extLst>
      <p:ext uri="{BB962C8B-B14F-4D97-AF65-F5344CB8AC3E}">
        <p14:creationId xmlns:p14="http://schemas.microsoft.com/office/powerpoint/2010/main" val="127957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E795A-8ED8-8646-8B40-F2999934289B}"/>
              </a:ext>
            </a:extLst>
          </p:cNvPr>
          <p:cNvSpPr>
            <a:spLocks noGrp="1"/>
          </p:cNvSpPr>
          <p:nvPr>
            <p:ph type="title"/>
          </p:nvPr>
        </p:nvSpPr>
        <p:spPr/>
        <p:txBody>
          <a:bodyPr/>
          <a:lstStyle/>
          <a:p>
            <a:r>
              <a:rPr lang="en-US" altLang="zh-CN" b="1" dirty="0"/>
              <a:t>Model</a:t>
            </a:r>
            <a:r>
              <a:rPr lang="zh-CN" altLang="en-US" b="1" dirty="0"/>
              <a:t> </a:t>
            </a:r>
            <a:r>
              <a:rPr lang="en-US" altLang="zh-CN" dirty="0"/>
              <a:t>t</a:t>
            </a:r>
            <a:r>
              <a:rPr lang="en-US" altLang="zh-CN" b="1" dirty="0"/>
              <a:t>esting</a:t>
            </a:r>
            <a:r>
              <a:rPr lang="en-US" b="1" dirty="0"/>
              <a:t> </a:t>
            </a:r>
            <a:r>
              <a:rPr lang="en-US" altLang="zh-CN" dirty="0"/>
              <a:t>-</a:t>
            </a:r>
            <a:r>
              <a:rPr lang="zh-CN" altLang="en-US" dirty="0"/>
              <a:t> </a:t>
            </a:r>
            <a:r>
              <a:rPr lang="en-US" altLang="zh-CN" dirty="0"/>
              <a:t>Running</a:t>
            </a:r>
            <a:r>
              <a:rPr lang="zh-CN" altLang="en-US" dirty="0"/>
              <a:t> </a:t>
            </a:r>
            <a:r>
              <a:rPr lang="en-US" altLang="zh-CN" dirty="0"/>
              <a:t>example</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C9F0AD9-3864-D642-A4EB-951F3D655622}"/>
                  </a:ext>
                </a:extLst>
              </p:cNvPr>
              <p:cNvSpPr>
                <a:spLocks noGrp="1"/>
              </p:cNvSpPr>
              <p:nvPr>
                <p:ph idx="1"/>
              </p:nvPr>
            </p:nvSpPr>
            <p:spPr>
              <a:xfrm>
                <a:off x="501060" y="1565820"/>
                <a:ext cx="6118979" cy="1062337"/>
              </a:xfrm>
            </p:spPr>
            <p:txBody>
              <a:bodyPr>
                <a:noAutofit/>
              </a:bodyPr>
              <a:lstStyle/>
              <a:p>
                <a:pPr>
                  <a:lnSpc>
                    <a:spcPct val="110000"/>
                  </a:lnSpc>
                  <a:spcAft>
                    <a:spcPts val="0"/>
                  </a:spcAft>
                </a:pPr>
                <a:r>
                  <a:rPr lang="en-US" altLang="zh-CN" dirty="0"/>
                  <a:t>NB</a:t>
                </a:r>
                <a:r>
                  <a:rPr lang="en-US" dirty="0"/>
                  <a:t> classifiers can use</a:t>
                </a:r>
                <a:r>
                  <a:rPr lang="zh-CN" altLang="en-US" dirty="0"/>
                  <a:t> </a:t>
                </a:r>
                <a:r>
                  <a:rPr lang="en-US" altLang="zh-CN" dirty="0"/>
                  <a:t>any</a:t>
                </a:r>
                <a:r>
                  <a:rPr lang="en-US" dirty="0"/>
                  <a:t> feature</a:t>
                </a:r>
                <a:r>
                  <a:rPr lang="en-US" altLang="zh-CN" dirty="0"/>
                  <a:t>s</a:t>
                </a:r>
                <a:endParaRPr lang="en-US" dirty="0"/>
              </a:p>
              <a:p>
                <a:pPr lvl="1">
                  <a:lnSpc>
                    <a:spcPct val="110000"/>
                  </a:lnSpc>
                  <a:spcAft>
                    <a:spcPts val="0"/>
                  </a:spcAft>
                </a:pPr>
                <a:r>
                  <a:rPr lang="en-US" dirty="0"/>
                  <a:t>URL, email address, network features</a:t>
                </a:r>
              </a:p>
              <a:p>
                <a:pPr lvl="1">
                  <a:lnSpc>
                    <a:spcPct val="110000"/>
                  </a:lnSpc>
                  <a:spcAft>
                    <a:spcPts val="0"/>
                  </a:spcAft>
                </a:pPr>
                <a:endParaRPr lang="en-US" dirty="0"/>
              </a:p>
              <a:p>
                <a:pPr lvl="1">
                  <a:lnSpc>
                    <a:spcPct val="110000"/>
                  </a:lnSpc>
                  <a:spcAft>
                    <a:spcPts val="0"/>
                  </a:spcAft>
                </a:pPr>
                <a:endParaRPr lang="en-US" dirty="0"/>
              </a:p>
              <a:p>
                <a:pPr lvl="1">
                  <a:lnSpc>
                    <a:spcPct val="110000"/>
                  </a:lnSpc>
                  <a:spcAft>
                    <a:spcPts val="0"/>
                  </a:spcAft>
                </a:pPr>
                <a:endParaRPr lang="en-US" dirty="0"/>
              </a:p>
              <a:p>
                <a:pPr lvl="1">
                  <a:lnSpc>
                    <a:spcPct val="110000"/>
                  </a:lnSpc>
                  <a:spcAft>
                    <a:spcPts val="0"/>
                  </a:spcAft>
                </a:pPr>
                <a:endParaRPr lang="en-US" dirty="0"/>
              </a:p>
              <a:p>
                <a:pPr lvl="1">
                  <a:lnSpc>
                    <a:spcPct val="110000"/>
                  </a:lnSpc>
                  <a:spcAft>
                    <a:spcPts val="0"/>
                  </a:spcAft>
                </a:pPr>
                <a:endParaRPr lang="en-US" dirty="0"/>
              </a:p>
              <a:p>
                <a:pPr lvl="1">
                  <a:lnSpc>
                    <a:spcPct val="110000"/>
                  </a:lnSpc>
                  <a:spcAft>
                    <a:spcPts val="0"/>
                  </a:spcAft>
                </a:pPr>
                <a:endParaRPr lang="en-US" dirty="0"/>
              </a:p>
              <a:p>
                <a:pPr>
                  <a:lnSpc>
                    <a:spcPct val="110000"/>
                  </a:lnSpc>
                  <a:spcAft>
                    <a:spcPts val="0"/>
                  </a:spcAft>
                </a:pPr>
                <a:r>
                  <a:rPr lang="en-US" dirty="0">
                    <a:ea typeface="ＭＳ Ｐゴシック" charset="0"/>
                    <a:cs typeface="Calibri"/>
                  </a:rPr>
                  <a:t>Assigning each word </a:t>
                </a:r>
                <a14:m>
                  <m:oMath xmlns:m="http://schemas.openxmlformats.org/officeDocument/2006/math">
                    <m:sSub>
                      <m:sSubPr>
                        <m:ctrlPr>
                          <a:rPr lang="en-US" b="0" i="1" smtClean="0">
                            <a:latin typeface="Cambria Math" panose="02040503050406030204" pitchFamily="18" charset="0"/>
                            <a:ea typeface="ＭＳ Ｐゴシック" charset="0"/>
                            <a:cs typeface="Calibri"/>
                          </a:rPr>
                        </m:ctrlPr>
                      </m:sSubPr>
                      <m:e>
                        <m:r>
                          <a:rPr lang="en-US" altLang="zh-CN" b="0" i="1" smtClean="0">
                            <a:latin typeface="Cambria Math" panose="02040503050406030204" pitchFamily="18" charset="0"/>
                            <a:ea typeface="ＭＳ Ｐゴシック" charset="0"/>
                            <a:cs typeface="Calibri"/>
                          </a:rPr>
                          <m:t>𝑣</m:t>
                        </m:r>
                      </m:e>
                      <m:sub>
                        <m:r>
                          <a:rPr lang="en-US" b="0" i="1" smtClean="0">
                            <a:latin typeface="Cambria Math" panose="02040503050406030204" pitchFamily="18" charset="0"/>
                            <a:ea typeface="ＭＳ Ｐゴシック" charset="0"/>
                            <a:cs typeface="Calibri"/>
                          </a:rPr>
                          <m:t>𝑖</m:t>
                        </m:r>
                      </m:sub>
                    </m:sSub>
                  </m:oMath>
                </a14:m>
                <a:r>
                  <a:rPr lang="en-US" dirty="0">
                    <a:ea typeface="ＭＳ Ｐゴシック" charset="0"/>
                    <a:cs typeface="Calibri"/>
                  </a:rPr>
                  <a:t>: </a:t>
                </a:r>
                <a14:m>
                  <m:oMath xmlns:m="http://schemas.openxmlformats.org/officeDocument/2006/math">
                    <m:r>
                      <a:rPr lang="en-US" i="1" dirty="0" smtClean="0">
                        <a:latin typeface="Cambria Math" panose="02040503050406030204" pitchFamily="18" charset="0"/>
                        <a:ea typeface="ＭＳ Ｐゴシック" charset="0"/>
                        <a:cs typeface="Calibri"/>
                      </a:rPr>
                      <m:t>𝑃</m:t>
                    </m:r>
                    <m:r>
                      <a:rPr lang="en-US" b="0" i="1" dirty="0" smtClean="0">
                        <a:latin typeface="Cambria Math" panose="02040503050406030204" pitchFamily="18" charset="0"/>
                        <a:ea typeface="ＭＳ Ｐゴシック" charset="0"/>
                        <a:cs typeface="Calibri"/>
                      </a:rPr>
                      <m:t>(</m:t>
                    </m:r>
                    <m:sSub>
                      <m:sSubPr>
                        <m:ctrlPr>
                          <a:rPr lang="en-US" b="0" i="1" dirty="0" smtClean="0">
                            <a:latin typeface="Cambria Math" panose="02040503050406030204" pitchFamily="18" charset="0"/>
                            <a:ea typeface="ＭＳ Ｐゴシック" charset="0"/>
                            <a:cs typeface="Calibri"/>
                          </a:rPr>
                        </m:ctrlPr>
                      </m:sSubPr>
                      <m:e>
                        <m:r>
                          <a:rPr lang="en-US" altLang="zh-CN" b="0" i="1" dirty="0" smtClean="0">
                            <a:latin typeface="Cambria Math" panose="02040503050406030204" pitchFamily="18" charset="0"/>
                            <a:ea typeface="ＭＳ Ｐゴシック" charset="0"/>
                            <a:cs typeface="Calibri"/>
                          </a:rPr>
                          <m:t>𝑣</m:t>
                        </m:r>
                      </m:e>
                      <m:sub>
                        <m:r>
                          <a:rPr lang="en-US" b="0" i="1" dirty="0" smtClean="0">
                            <a:latin typeface="Cambria Math" panose="02040503050406030204" pitchFamily="18" charset="0"/>
                            <a:ea typeface="ＭＳ Ｐゴシック" charset="0"/>
                            <a:cs typeface="Calibri"/>
                          </a:rPr>
                          <m:t>𝑖</m:t>
                        </m:r>
                      </m:sub>
                    </m:sSub>
                    <m:r>
                      <a:rPr lang="en-US" i="1" dirty="0" smtClean="0">
                        <a:latin typeface="Cambria Math" panose="02040503050406030204" pitchFamily="18" charset="0"/>
                        <a:ea typeface="ＭＳ Ｐゴシック" charset="0"/>
                        <a:cs typeface="Calibri"/>
                      </a:rPr>
                      <m:t>| </m:t>
                    </m:r>
                    <m:r>
                      <a:rPr lang="en-US" i="1" dirty="0" smtClean="0">
                        <a:latin typeface="Cambria Math" panose="02040503050406030204" pitchFamily="18" charset="0"/>
                        <a:ea typeface="ＭＳ Ｐゴシック" charset="0"/>
                        <a:cs typeface="Calibri"/>
                      </a:rPr>
                      <m:t>𝑐</m:t>
                    </m:r>
                    <m:r>
                      <a:rPr lang="en-US" i="1" dirty="0" smtClean="0">
                        <a:latin typeface="Cambria Math" panose="02040503050406030204" pitchFamily="18" charset="0"/>
                        <a:ea typeface="ＭＳ Ｐゴシック" charset="0"/>
                        <a:cs typeface="Calibri"/>
                      </a:rPr>
                      <m:t>)</m:t>
                    </m:r>
                  </m:oMath>
                </a14:m>
                <a:endParaRPr lang="en-US" dirty="0">
                  <a:ea typeface="ＭＳ Ｐゴシック" charset="0"/>
                  <a:cs typeface="Calibri"/>
                </a:endParaRPr>
              </a:p>
            </p:txBody>
          </p:sp>
        </mc:Choice>
        <mc:Fallback xmlns="">
          <p:sp>
            <p:nvSpPr>
              <p:cNvPr id="3" name="Content Placeholder 2">
                <a:extLst>
                  <a:ext uri="{FF2B5EF4-FFF2-40B4-BE49-F238E27FC236}">
                    <a16:creationId xmlns:a16="http://schemas.microsoft.com/office/drawing/2014/main" id="{BC9F0AD9-3864-D642-A4EB-951F3D655622}"/>
                  </a:ext>
                </a:extLst>
              </p:cNvPr>
              <p:cNvSpPr>
                <a:spLocks noGrp="1" noRot="1" noChangeAspect="1" noMove="1" noResize="1" noEditPoints="1" noAdjustHandles="1" noChangeArrowheads="1" noChangeShapeType="1" noTextEdit="1"/>
              </p:cNvSpPr>
              <p:nvPr>
                <p:ph idx="1"/>
              </p:nvPr>
            </p:nvSpPr>
            <p:spPr>
              <a:xfrm>
                <a:off x="501060" y="1565820"/>
                <a:ext cx="6118979" cy="1062337"/>
              </a:xfrm>
              <a:blipFill>
                <a:blip r:embed="rId3"/>
                <a:stretch>
                  <a:fillRect l="-1863" t="-5952" b="-326190"/>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3BC9E1F-EF74-D346-B1C9-99590ADCF1A6}"/>
              </a:ext>
            </a:extLst>
          </p:cNvPr>
          <p:cNvSpPr>
            <a:spLocks noGrp="1"/>
          </p:cNvSpPr>
          <p:nvPr>
            <p:ph type="sldNum" sz="quarter" idx="12"/>
          </p:nvPr>
        </p:nvSpPr>
        <p:spPr/>
        <p:txBody>
          <a:bodyPr/>
          <a:lstStyle/>
          <a:p>
            <a:fld id="{DC8BB421-126E-41CB-B73A-69D52E98CAE3}" type="slidenum">
              <a:rPr lang="zh-CN" altLang="en-US" smtClean="0"/>
              <a:t>18</a:t>
            </a:fld>
            <a:endParaRPr lang="zh-CN" altLang="en-US" dirty="0"/>
          </a:p>
        </p:txBody>
      </p:sp>
      <p:sp>
        <p:nvSpPr>
          <p:cNvPr id="5" name="Oval 4">
            <a:extLst>
              <a:ext uri="{FF2B5EF4-FFF2-40B4-BE49-F238E27FC236}">
                <a16:creationId xmlns:a16="http://schemas.microsoft.com/office/drawing/2014/main" id="{8B944C3D-CAA3-CC43-9E3B-FDDEC48D90F2}"/>
              </a:ext>
            </a:extLst>
          </p:cNvPr>
          <p:cNvSpPr>
            <a:spLocks noChangeArrowheads="1"/>
          </p:cNvSpPr>
          <p:nvPr/>
        </p:nvSpPr>
        <p:spPr bwMode="auto">
          <a:xfrm>
            <a:off x="3630951" y="2819400"/>
            <a:ext cx="1143000" cy="609600"/>
          </a:xfrm>
          <a:prstGeom prst="ellipse">
            <a:avLst/>
          </a:prstGeom>
          <a:solidFill>
            <a:schemeClr val="accent5"/>
          </a:solidFill>
          <a:ln w="9525">
            <a:solidFill>
              <a:sysClr val="windowText" lastClr="000000"/>
            </a:solidFill>
            <a:miter lim="800000"/>
            <a:headEnd/>
            <a:tailEnd/>
          </a:ln>
        </p:spPr>
        <p:txBody>
          <a:bodyPr wrap="none" anchor="ctr"/>
          <a:lstStyle/>
          <a:p>
            <a:pPr algn="ctr">
              <a:defRPr/>
            </a:pPr>
            <a:r>
              <a:rPr lang="en-US" kern="0" dirty="0">
                <a:solidFill>
                  <a:sysClr val="windowText" lastClr="000000"/>
                </a:solidFill>
              </a:rPr>
              <a:t>c=China</a:t>
            </a:r>
          </a:p>
        </p:txBody>
      </p:sp>
      <p:sp>
        <p:nvSpPr>
          <p:cNvPr id="6" name="Oval 6">
            <a:extLst>
              <a:ext uri="{FF2B5EF4-FFF2-40B4-BE49-F238E27FC236}">
                <a16:creationId xmlns:a16="http://schemas.microsoft.com/office/drawing/2014/main" id="{6BAA0DA9-C527-5840-B2DB-A1237BAFC571}"/>
              </a:ext>
            </a:extLst>
          </p:cNvPr>
          <p:cNvSpPr>
            <a:spLocks noChangeArrowheads="1"/>
          </p:cNvSpPr>
          <p:nvPr/>
        </p:nvSpPr>
        <p:spPr bwMode="auto">
          <a:xfrm>
            <a:off x="278151" y="4143099"/>
            <a:ext cx="1295400" cy="609600"/>
          </a:xfrm>
          <a:prstGeom prst="ellipse">
            <a:avLst/>
          </a:prstGeom>
          <a:solidFill>
            <a:schemeClr val="accent6">
              <a:lumMod val="20000"/>
              <a:lumOff val="80000"/>
            </a:schemeClr>
          </a:solidFill>
          <a:ln w="9525">
            <a:solidFill>
              <a:sysClr val="windowText" lastClr="000000"/>
            </a:solidFill>
            <a:miter lim="800000"/>
            <a:headEnd/>
            <a:tailEnd/>
          </a:ln>
        </p:spPr>
        <p:txBody>
          <a:bodyPr wrap="none" anchor="ctr"/>
          <a:lstStyle/>
          <a:p>
            <a:pPr algn="ctr">
              <a:defRPr/>
            </a:pPr>
            <a:r>
              <a:rPr lang="en-US" sz="1600" i="1" kern="0" dirty="0">
                <a:solidFill>
                  <a:sysClr val="windowText" lastClr="000000"/>
                </a:solidFill>
              </a:rPr>
              <a:t>X</a:t>
            </a:r>
            <a:r>
              <a:rPr lang="en-US" sz="1600" i="1" kern="0" baseline="-25000" dirty="0">
                <a:solidFill>
                  <a:sysClr val="windowText" lastClr="000000"/>
                </a:solidFill>
              </a:rPr>
              <a:t>1</a:t>
            </a:r>
            <a:r>
              <a:rPr lang="en-US" sz="1600" i="1" kern="0" dirty="0">
                <a:solidFill>
                  <a:sysClr val="windowText" lastClr="000000"/>
                </a:solidFill>
              </a:rPr>
              <a:t>=Shanghai</a:t>
            </a:r>
            <a:endParaRPr lang="en-US" sz="1600" kern="0" baseline="-25000" dirty="0">
              <a:solidFill>
                <a:sysClr val="windowText" lastClr="000000"/>
              </a:solidFill>
            </a:endParaRPr>
          </a:p>
        </p:txBody>
      </p:sp>
      <p:sp>
        <p:nvSpPr>
          <p:cNvPr id="7" name="Line 14">
            <a:extLst>
              <a:ext uri="{FF2B5EF4-FFF2-40B4-BE49-F238E27FC236}">
                <a16:creationId xmlns:a16="http://schemas.microsoft.com/office/drawing/2014/main" id="{B998F0AF-EC19-1140-909C-A6C5C7F1886A}"/>
              </a:ext>
            </a:extLst>
          </p:cNvPr>
          <p:cNvSpPr>
            <a:spLocks noChangeShapeType="1"/>
          </p:cNvSpPr>
          <p:nvPr/>
        </p:nvSpPr>
        <p:spPr bwMode="auto">
          <a:xfrm flipH="1">
            <a:off x="1004612" y="3429000"/>
            <a:ext cx="3083539" cy="714098"/>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kern="0">
              <a:solidFill>
                <a:sysClr val="windowText" lastClr="000000"/>
              </a:solidFill>
            </a:endParaRPr>
          </a:p>
        </p:txBody>
      </p:sp>
      <p:sp>
        <p:nvSpPr>
          <p:cNvPr id="8" name="Line 15">
            <a:extLst>
              <a:ext uri="{FF2B5EF4-FFF2-40B4-BE49-F238E27FC236}">
                <a16:creationId xmlns:a16="http://schemas.microsoft.com/office/drawing/2014/main" id="{76EC5C15-B55B-8143-A580-63415586C30E}"/>
              </a:ext>
            </a:extLst>
          </p:cNvPr>
          <p:cNvSpPr>
            <a:spLocks noChangeShapeType="1"/>
          </p:cNvSpPr>
          <p:nvPr/>
        </p:nvSpPr>
        <p:spPr bwMode="auto">
          <a:xfrm flipH="1">
            <a:off x="2280682" y="3457851"/>
            <a:ext cx="1807469" cy="685246"/>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kern="0">
              <a:solidFill>
                <a:sysClr val="windowText" lastClr="000000"/>
              </a:solidFill>
            </a:endParaRPr>
          </a:p>
        </p:txBody>
      </p:sp>
      <p:sp>
        <p:nvSpPr>
          <p:cNvPr id="9" name="Line 16">
            <a:extLst>
              <a:ext uri="{FF2B5EF4-FFF2-40B4-BE49-F238E27FC236}">
                <a16:creationId xmlns:a16="http://schemas.microsoft.com/office/drawing/2014/main" id="{9A09DD79-E632-A14D-ACD3-3B858419D86F}"/>
              </a:ext>
            </a:extLst>
          </p:cNvPr>
          <p:cNvSpPr>
            <a:spLocks noChangeShapeType="1"/>
          </p:cNvSpPr>
          <p:nvPr/>
        </p:nvSpPr>
        <p:spPr bwMode="auto">
          <a:xfrm flipH="1">
            <a:off x="3630951" y="3457851"/>
            <a:ext cx="533400" cy="685246"/>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kern="0">
              <a:solidFill>
                <a:sysClr val="windowText" lastClr="000000"/>
              </a:solidFill>
            </a:endParaRPr>
          </a:p>
        </p:txBody>
      </p:sp>
      <p:sp>
        <p:nvSpPr>
          <p:cNvPr id="10" name="Line 18">
            <a:extLst>
              <a:ext uri="{FF2B5EF4-FFF2-40B4-BE49-F238E27FC236}">
                <a16:creationId xmlns:a16="http://schemas.microsoft.com/office/drawing/2014/main" id="{31C339EF-6966-9B4E-B1AF-A63DDAEBFC82}"/>
              </a:ext>
            </a:extLst>
          </p:cNvPr>
          <p:cNvSpPr>
            <a:spLocks noChangeShapeType="1"/>
          </p:cNvSpPr>
          <p:nvPr/>
        </p:nvSpPr>
        <p:spPr bwMode="auto">
          <a:xfrm>
            <a:off x="4302544" y="3457851"/>
            <a:ext cx="638015" cy="685246"/>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kern="0">
              <a:solidFill>
                <a:sysClr val="windowText" lastClr="000000"/>
              </a:solidFill>
            </a:endParaRPr>
          </a:p>
        </p:txBody>
      </p:sp>
      <p:sp>
        <p:nvSpPr>
          <p:cNvPr id="11" name="Line 19">
            <a:extLst>
              <a:ext uri="{FF2B5EF4-FFF2-40B4-BE49-F238E27FC236}">
                <a16:creationId xmlns:a16="http://schemas.microsoft.com/office/drawing/2014/main" id="{364A2F5D-FA2B-E64D-8E95-50C70A969BC6}"/>
              </a:ext>
            </a:extLst>
          </p:cNvPr>
          <p:cNvSpPr>
            <a:spLocks noChangeShapeType="1"/>
          </p:cNvSpPr>
          <p:nvPr/>
        </p:nvSpPr>
        <p:spPr bwMode="auto">
          <a:xfrm>
            <a:off x="4302544" y="3457851"/>
            <a:ext cx="1843007" cy="685246"/>
          </a:xfrm>
          <a:prstGeom prst="line">
            <a:avLst/>
          </a:prstGeom>
          <a:noFill/>
          <a:ln w="28575">
            <a:solidFill>
              <a:sysClr val="windowText" lastClr="000000"/>
            </a:solidFill>
            <a:miter lim="800000"/>
            <a:headEnd/>
            <a:tailEnd type="triangle" w="med" len="med"/>
          </a:ln>
          <a:extLst>
            <a:ext uri="{909E8E84-426E-40dd-AFC4-6F175D3DCCD1}">
              <a14:hiddenFill xmlns:a14="http://schemas.microsoft.com/office/drawing/2010/main" xmlns="">
                <a:noFill/>
              </a14:hiddenFill>
            </a:ext>
          </a:extLst>
        </p:spPr>
        <p:txBody>
          <a:bodyPr wrap="none" anchor="ctr"/>
          <a:lstStyle/>
          <a:p>
            <a:pPr>
              <a:defRPr/>
            </a:pPr>
            <a:endParaRPr lang="en-US" kern="0">
              <a:solidFill>
                <a:sysClr val="windowText" lastClr="000000"/>
              </a:solidFill>
            </a:endParaRPr>
          </a:p>
        </p:txBody>
      </p:sp>
      <p:sp>
        <p:nvSpPr>
          <p:cNvPr id="12" name="Oval 6">
            <a:extLst>
              <a:ext uri="{FF2B5EF4-FFF2-40B4-BE49-F238E27FC236}">
                <a16:creationId xmlns:a16="http://schemas.microsoft.com/office/drawing/2014/main" id="{92163264-7263-DB46-9432-F903CFB74992}"/>
              </a:ext>
            </a:extLst>
          </p:cNvPr>
          <p:cNvSpPr>
            <a:spLocks noChangeArrowheads="1"/>
          </p:cNvSpPr>
          <p:nvPr/>
        </p:nvSpPr>
        <p:spPr bwMode="auto">
          <a:xfrm>
            <a:off x="1711743" y="4143098"/>
            <a:ext cx="1004808" cy="609601"/>
          </a:xfrm>
          <a:prstGeom prst="ellipse">
            <a:avLst/>
          </a:prstGeom>
          <a:solidFill>
            <a:schemeClr val="accent6">
              <a:lumMod val="20000"/>
              <a:lumOff val="80000"/>
            </a:schemeClr>
          </a:solidFill>
          <a:ln w="9525">
            <a:solidFill>
              <a:sysClr val="windowText" lastClr="000000"/>
            </a:solidFill>
            <a:miter lim="800000"/>
            <a:headEnd/>
            <a:tailEnd/>
          </a:ln>
        </p:spPr>
        <p:txBody>
          <a:bodyPr wrap="none" anchor="ctr"/>
          <a:lstStyle/>
          <a:p>
            <a:pPr algn="ctr">
              <a:defRPr/>
            </a:pPr>
            <a:r>
              <a:rPr lang="en-US" sz="1600" i="1" kern="0" dirty="0">
                <a:solidFill>
                  <a:sysClr val="windowText" lastClr="000000"/>
                </a:solidFill>
              </a:rPr>
              <a:t>X</a:t>
            </a:r>
            <a:r>
              <a:rPr lang="en-US" sz="1600" i="1" kern="0" baseline="-25000" dirty="0">
                <a:solidFill>
                  <a:sysClr val="windowText" lastClr="000000"/>
                </a:solidFill>
              </a:rPr>
              <a:t>2</a:t>
            </a:r>
            <a:r>
              <a:rPr lang="en-US" sz="1600" i="1" kern="0" dirty="0">
                <a:solidFill>
                  <a:sysClr val="windowText" lastClr="000000"/>
                </a:solidFill>
              </a:rPr>
              <a:t>=and</a:t>
            </a:r>
            <a:endParaRPr lang="en-US" sz="1600" kern="0" baseline="-25000" dirty="0">
              <a:solidFill>
                <a:sysClr val="windowText" lastClr="000000"/>
              </a:solidFill>
            </a:endParaRPr>
          </a:p>
        </p:txBody>
      </p:sp>
      <p:sp>
        <p:nvSpPr>
          <p:cNvPr id="13" name="Oval 6">
            <a:extLst>
              <a:ext uri="{FF2B5EF4-FFF2-40B4-BE49-F238E27FC236}">
                <a16:creationId xmlns:a16="http://schemas.microsoft.com/office/drawing/2014/main" id="{89D703C7-5A28-BE42-9E88-B7695AF2BCB1}"/>
              </a:ext>
            </a:extLst>
          </p:cNvPr>
          <p:cNvSpPr>
            <a:spLocks noChangeArrowheads="1"/>
          </p:cNvSpPr>
          <p:nvPr/>
        </p:nvSpPr>
        <p:spPr bwMode="auto">
          <a:xfrm>
            <a:off x="2854743" y="4143098"/>
            <a:ext cx="1385805" cy="609600"/>
          </a:xfrm>
          <a:prstGeom prst="ellipse">
            <a:avLst/>
          </a:prstGeom>
          <a:solidFill>
            <a:schemeClr val="accent6">
              <a:lumMod val="20000"/>
              <a:lumOff val="80000"/>
            </a:schemeClr>
          </a:solidFill>
          <a:ln w="9525">
            <a:solidFill>
              <a:sysClr val="windowText" lastClr="000000"/>
            </a:solidFill>
            <a:miter lim="800000"/>
            <a:headEnd/>
            <a:tailEnd/>
          </a:ln>
        </p:spPr>
        <p:txBody>
          <a:bodyPr wrap="none" anchor="ctr"/>
          <a:lstStyle/>
          <a:p>
            <a:pPr algn="ctr">
              <a:defRPr/>
            </a:pPr>
            <a:r>
              <a:rPr lang="en-US" sz="1600" i="1" kern="0" dirty="0">
                <a:solidFill>
                  <a:sysClr val="windowText" lastClr="000000"/>
                </a:solidFill>
              </a:rPr>
              <a:t>X</a:t>
            </a:r>
            <a:r>
              <a:rPr lang="en-US" sz="1600" i="1" kern="0" baseline="-25000" dirty="0">
                <a:solidFill>
                  <a:sysClr val="windowText" lastClr="000000"/>
                </a:solidFill>
              </a:rPr>
              <a:t>3</a:t>
            </a:r>
            <a:r>
              <a:rPr lang="en-US" sz="1600" i="1" kern="0" dirty="0">
                <a:solidFill>
                  <a:sysClr val="windowText" lastClr="000000"/>
                </a:solidFill>
              </a:rPr>
              <a:t>=Shenzhen</a:t>
            </a:r>
            <a:endParaRPr lang="en-US" sz="1600" kern="0" baseline="-25000" dirty="0">
              <a:solidFill>
                <a:sysClr val="windowText" lastClr="000000"/>
              </a:solidFill>
            </a:endParaRPr>
          </a:p>
        </p:txBody>
      </p:sp>
      <p:sp>
        <p:nvSpPr>
          <p:cNvPr id="14" name="Oval 6">
            <a:extLst>
              <a:ext uri="{FF2B5EF4-FFF2-40B4-BE49-F238E27FC236}">
                <a16:creationId xmlns:a16="http://schemas.microsoft.com/office/drawing/2014/main" id="{82C0AD55-3C60-C444-B85A-2C165F57D9FB}"/>
              </a:ext>
            </a:extLst>
          </p:cNvPr>
          <p:cNvSpPr>
            <a:spLocks noChangeArrowheads="1"/>
          </p:cNvSpPr>
          <p:nvPr/>
        </p:nvSpPr>
        <p:spPr bwMode="auto">
          <a:xfrm>
            <a:off x="4378740" y="4143098"/>
            <a:ext cx="1061960" cy="609600"/>
          </a:xfrm>
          <a:prstGeom prst="ellipse">
            <a:avLst/>
          </a:prstGeom>
          <a:solidFill>
            <a:schemeClr val="accent6">
              <a:lumMod val="20000"/>
              <a:lumOff val="80000"/>
            </a:schemeClr>
          </a:solidFill>
          <a:ln w="9525">
            <a:solidFill>
              <a:sysClr val="windowText" lastClr="000000"/>
            </a:solidFill>
            <a:miter lim="800000"/>
            <a:headEnd/>
            <a:tailEnd/>
          </a:ln>
        </p:spPr>
        <p:txBody>
          <a:bodyPr wrap="none" anchor="ctr"/>
          <a:lstStyle/>
          <a:p>
            <a:pPr algn="ctr">
              <a:defRPr/>
            </a:pPr>
            <a:r>
              <a:rPr lang="en-US" sz="1600" i="1" kern="0" dirty="0">
                <a:solidFill>
                  <a:sysClr val="windowText" lastClr="000000"/>
                </a:solidFill>
              </a:rPr>
              <a:t>X</a:t>
            </a:r>
            <a:r>
              <a:rPr lang="en-US" sz="1600" i="1" kern="0" baseline="-25000" dirty="0">
                <a:solidFill>
                  <a:sysClr val="windowText" lastClr="000000"/>
                </a:solidFill>
              </a:rPr>
              <a:t>4</a:t>
            </a:r>
            <a:r>
              <a:rPr lang="en-US" sz="1600" i="1" kern="0" dirty="0">
                <a:solidFill>
                  <a:sysClr val="windowText" lastClr="000000"/>
                </a:solidFill>
              </a:rPr>
              <a:t>=issue</a:t>
            </a:r>
            <a:endParaRPr lang="en-US" sz="1600" kern="0" baseline="-25000" dirty="0">
              <a:solidFill>
                <a:sysClr val="windowText" lastClr="000000"/>
              </a:solidFill>
            </a:endParaRPr>
          </a:p>
        </p:txBody>
      </p:sp>
      <p:sp>
        <p:nvSpPr>
          <p:cNvPr id="15" name="Oval 6">
            <a:extLst>
              <a:ext uri="{FF2B5EF4-FFF2-40B4-BE49-F238E27FC236}">
                <a16:creationId xmlns:a16="http://schemas.microsoft.com/office/drawing/2014/main" id="{CB31316B-CD48-4F4B-8FD9-7500C2D83494}"/>
              </a:ext>
            </a:extLst>
          </p:cNvPr>
          <p:cNvSpPr>
            <a:spLocks noChangeArrowheads="1"/>
          </p:cNvSpPr>
          <p:nvPr/>
        </p:nvSpPr>
        <p:spPr bwMode="auto">
          <a:xfrm>
            <a:off x="5578892" y="4143098"/>
            <a:ext cx="1100060" cy="609600"/>
          </a:xfrm>
          <a:prstGeom prst="ellipse">
            <a:avLst/>
          </a:prstGeom>
          <a:solidFill>
            <a:schemeClr val="accent6">
              <a:lumMod val="20000"/>
              <a:lumOff val="80000"/>
            </a:schemeClr>
          </a:solidFill>
          <a:ln w="9525">
            <a:solidFill>
              <a:sysClr val="windowText" lastClr="000000"/>
            </a:solidFill>
            <a:miter lim="800000"/>
            <a:headEnd/>
            <a:tailEnd/>
          </a:ln>
        </p:spPr>
        <p:txBody>
          <a:bodyPr wrap="none" anchor="ctr"/>
          <a:lstStyle/>
          <a:p>
            <a:pPr algn="ctr">
              <a:defRPr/>
            </a:pPr>
            <a:r>
              <a:rPr lang="en-US" sz="1600" i="1" kern="0" dirty="0">
                <a:solidFill>
                  <a:sysClr val="windowText" lastClr="000000"/>
                </a:solidFill>
              </a:rPr>
              <a:t>X</a:t>
            </a:r>
            <a:r>
              <a:rPr lang="en-US" sz="1600" i="1" kern="0" baseline="-25000" dirty="0">
                <a:solidFill>
                  <a:sysClr val="windowText" lastClr="000000"/>
                </a:solidFill>
              </a:rPr>
              <a:t>5</a:t>
            </a:r>
            <a:r>
              <a:rPr lang="en-US" sz="1600" i="1" kern="0" dirty="0">
                <a:solidFill>
                  <a:sysClr val="windowText" lastClr="000000"/>
                </a:solidFill>
              </a:rPr>
              <a:t>=bonds</a:t>
            </a:r>
            <a:endParaRPr lang="en-US" sz="1600" kern="0" baseline="-25000" dirty="0">
              <a:solidFill>
                <a:sysClr val="windowText" lastClr="000000"/>
              </a:solidFill>
            </a:endParaRPr>
          </a:p>
        </p:txBody>
      </p:sp>
      <p:sp>
        <p:nvSpPr>
          <p:cNvPr id="16" name="Text Box 4">
            <a:extLst>
              <a:ext uri="{FF2B5EF4-FFF2-40B4-BE49-F238E27FC236}">
                <a16:creationId xmlns:a16="http://schemas.microsoft.com/office/drawing/2014/main" id="{EB980736-4D6B-1595-E9C7-2AB183CB4345}"/>
              </a:ext>
            </a:extLst>
          </p:cNvPr>
          <p:cNvSpPr txBox="1">
            <a:spLocks noChangeArrowheads="1"/>
          </p:cNvSpPr>
          <p:nvPr/>
        </p:nvSpPr>
        <p:spPr bwMode="auto">
          <a:xfrm>
            <a:off x="7246927" y="2277078"/>
            <a:ext cx="1752600" cy="224676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	I</a:t>
            </a:r>
          </a:p>
          <a:p>
            <a:pPr eaLnBrk="1" hangingPunct="1">
              <a:spcBef>
                <a:spcPct val="50000"/>
              </a:spcBef>
            </a:pPr>
            <a:r>
              <a:rPr lang="en-US" sz="2000" dirty="0">
                <a:solidFill>
                  <a:srgbClr val="00AB7E"/>
                </a:solidFill>
                <a:latin typeface="Calibri"/>
                <a:cs typeface="Calibri"/>
              </a:rPr>
              <a:t>0.1	love</a:t>
            </a:r>
          </a:p>
          <a:p>
            <a:pPr eaLnBrk="1" hangingPunct="1">
              <a:spcBef>
                <a:spcPct val="50000"/>
              </a:spcBef>
            </a:pPr>
            <a:r>
              <a:rPr lang="en-US" sz="2000" dirty="0">
                <a:solidFill>
                  <a:srgbClr val="00AB7E"/>
                </a:solidFill>
                <a:latin typeface="Calibri"/>
                <a:cs typeface="Calibri"/>
              </a:rPr>
              <a:t>0.01	this</a:t>
            </a:r>
          </a:p>
          <a:p>
            <a:pPr eaLnBrk="1" hangingPunct="1">
              <a:spcBef>
                <a:spcPct val="50000"/>
              </a:spcBef>
            </a:pPr>
            <a:r>
              <a:rPr lang="en-US" sz="2000" dirty="0">
                <a:solidFill>
                  <a:srgbClr val="00AB7E"/>
                </a:solidFill>
                <a:latin typeface="Calibri"/>
                <a:cs typeface="Calibri"/>
              </a:rPr>
              <a:t>0.05	fun</a:t>
            </a:r>
          </a:p>
          <a:p>
            <a:pPr eaLnBrk="1" hangingPunct="1">
              <a:spcBef>
                <a:spcPct val="50000"/>
              </a:spcBef>
            </a:pPr>
            <a:r>
              <a:rPr lang="en-US" sz="2000" dirty="0">
                <a:solidFill>
                  <a:srgbClr val="00AB7E"/>
                </a:solidFill>
                <a:latin typeface="Calibri"/>
                <a:cs typeface="Calibri"/>
              </a:rPr>
              <a:t>0.1	film</a:t>
            </a:r>
          </a:p>
        </p:txBody>
      </p:sp>
      <p:sp>
        <p:nvSpPr>
          <p:cNvPr id="17" name="Text Box 5">
            <a:extLst>
              <a:ext uri="{FF2B5EF4-FFF2-40B4-BE49-F238E27FC236}">
                <a16:creationId xmlns:a16="http://schemas.microsoft.com/office/drawing/2014/main" id="{9CACAE66-A732-C15A-7FCC-013A8D14E285}"/>
              </a:ext>
            </a:extLst>
          </p:cNvPr>
          <p:cNvSpPr txBox="1">
            <a:spLocks noChangeArrowheads="1"/>
          </p:cNvSpPr>
          <p:nvPr/>
        </p:nvSpPr>
        <p:spPr bwMode="auto">
          <a:xfrm>
            <a:off x="7399327" y="1762728"/>
            <a:ext cx="1600200" cy="461665"/>
          </a:xfrm>
          <a:prstGeom prst="rect">
            <a:avLst/>
          </a:prstGeom>
          <a:noFill/>
          <a:ln w="9525">
            <a:noFill/>
            <a:miter lim="800000"/>
            <a:headEnd/>
            <a:tailEnd/>
          </a:ln>
          <a:extLst>
            <a:ext uri="{909E8E84-426E-40dd-AFC4-6F175D3DCCD1}">
              <a14:hiddenFill xmlns:a14="http://schemas.microsoft.com/office/drawing/2010/main" xmlns="">
                <a:solidFill>
                  <a:srgbClr val="FFFFFF"/>
                </a:solidFill>
              </a14:hiddenFill>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rgbClr val="00AB7E"/>
                </a:solidFill>
                <a:latin typeface="Calibri"/>
                <a:cs typeface="Calibri"/>
              </a:rPr>
              <a:t>Model pos</a:t>
            </a:r>
          </a:p>
        </p:txBody>
      </p:sp>
      <p:sp>
        <p:nvSpPr>
          <p:cNvPr id="18" name="Text Box 6">
            <a:extLst>
              <a:ext uri="{FF2B5EF4-FFF2-40B4-BE49-F238E27FC236}">
                <a16:creationId xmlns:a16="http://schemas.microsoft.com/office/drawing/2014/main" id="{7BB61C7F-65C9-E1A3-ED7C-D9EA9A8C3099}"/>
              </a:ext>
            </a:extLst>
          </p:cNvPr>
          <p:cNvSpPr txBox="1">
            <a:spLocks noChangeArrowheads="1"/>
          </p:cNvSpPr>
          <p:nvPr/>
        </p:nvSpPr>
        <p:spPr bwMode="auto">
          <a:xfrm>
            <a:off x="9956857" y="1762728"/>
            <a:ext cx="16002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dirty="0">
                <a:solidFill>
                  <a:schemeClr val="accent1"/>
                </a:solidFill>
                <a:latin typeface="Calibri"/>
                <a:cs typeface="Calibri"/>
              </a:rPr>
              <a:t>Model neg</a:t>
            </a:r>
          </a:p>
        </p:txBody>
      </p:sp>
      <p:sp>
        <p:nvSpPr>
          <p:cNvPr id="19" name="Rectangle 7">
            <a:extLst>
              <a:ext uri="{FF2B5EF4-FFF2-40B4-BE49-F238E27FC236}">
                <a16:creationId xmlns:a16="http://schemas.microsoft.com/office/drawing/2014/main" id="{D0417058-81C7-BB50-CB80-C5F1A618C6B3}"/>
              </a:ext>
            </a:extLst>
          </p:cNvPr>
          <p:cNvSpPr>
            <a:spLocks noChangeArrowheads="1"/>
          </p:cNvSpPr>
          <p:nvPr/>
        </p:nvSpPr>
        <p:spPr bwMode="auto">
          <a:xfrm>
            <a:off x="7094527" y="1648427"/>
            <a:ext cx="2133600" cy="2971800"/>
          </a:xfrm>
          <a:prstGeom prst="rect">
            <a:avLst/>
          </a:prstGeom>
          <a:noFill/>
          <a:ln w="9525">
            <a:solidFill>
              <a:srgbClr val="00E4A8"/>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latin typeface="Calibri"/>
              <a:cs typeface="Calibri"/>
            </a:endParaRPr>
          </a:p>
        </p:txBody>
      </p:sp>
      <p:sp>
        <p:nvSpPr>
          <p:cNvPr id="20" name="Rectangle 8">
            <a:extLst>
              <a:ext uri="{FF2B5EF4-FFF2-40B4-BE49-F238E27FC236}">
                <a16:creationId xmlns:a16="http://schemas.microsoft.com/office/drawing/2014/main" id="{B9094804-7F34-E998-4540-71373E004DB0}"/>
              </a:ext>
            </a:extLst>
          </p:cNvPr>
          <p:cNvSpPr>
            <a:spLocks noChangeArrowheads="1"/>
          </p:cNvSpPr>
          <p:nvPr/>
        </p:nvSpPr>
        <p:spPr bwMode="auto">
          <a:xfrm>
            <a:off x="9575857" y="1648427"/>
            <a:ext cx="2133600" cy="2971800"/>
          </a:xfrm>
          <a:prstGeom prst="rect">
            <a:avLst/>
          </a:prstGeom>
          <a:noFill/>
          <a:ln w="9525">
            <a:solidFill>
              <a:schemeClr val="accent1"/>
            </a:solidFill>
            <a:miter lim="800000"/>
            <a:headEnd/>
            <a:tailEnd/>
          </a:ln>
          <a:extLst>
            <a:ext uri="{909E8E84-426E-40dd-AFC4-6F175D3DCCD1}">
              <a14:hiddenFill xmlns:a14="http://schemas.microsoft.com/office/drawing/2010/main" xmlns="">
                <a:solidFill>
                  <a:srgbClr val="FFFFFF"/>
                </a:solidFill>
              </a14:hiddenFill>
            </a:ext>
          </a:extLst>
        </p:spPr>
        <p:txBody>
          <a:bodyPr wrap="none" anchor="ctr"/>
          <a:lstStyle/>
          <a:p>
            <a:endParaRPr lang="en-US">
              <a:solidFill>
                <a:schemeClr val="accent1"/>
              </a:solidFill>
              <a:latin typeface="Calibri"/>
              <a:cs typeface="Calibri"/>
            </a:endParaRPr>
          </a:p>
        </p:txBody>
      </p:sp>
      <p:sp>
        <p:nvSpPr>
          <p:cNvPr id="21" name="Text Box 33">
            <a:extLst>
              <a:ext uri="{FF2B5EF4-FFF2-40B4-BE49-F238E27FC236}">
                <a16:creationId xmlns:a16="http://schemas.microsoft.com/office/drawing/2014/main" id="{DA223AEF-5385-2DF6-ADB9-276C1653290C}"/>
              </a:ext>
            </a:extLst>
          </p:cNvPr>
          <p:cNvSpPr txBox="1">
            <a:spLocks noChangeArrowheads="1"/>
          </p:cNvSpPr>
          <p:nvPr/>
        </p:nvSpPr>
        <p:spPr bwMode="auto">
          <a:xfrm>
            <a:off x="9712383" y="2161588"/>
            <a:ext cx="1545565" cy="237500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lnSpc>
                <a:spcPct val="150000"/>
              </a:lnSpc>
            </a:pPr>
            <a:r>
              <a:rPr lang="en-US" sz="2000" dirty="0">
                <a:solidFill>
                  <a:schemeClr val="hlink"/>
                </a:solidFill>
                <a:latin typeface="Calibri"/>
                <a:cs typeface="Calibri"/>
              </a:rPr>
              <a:t>0.2	I</a:t>
            </a:r>
          </a:p>
          <a:p>
            <a:pPr eaLnBrk="1" hangingPunct="1">
              <a:lnSpc>
                <a:spcPct val="150000"/>
              </a:lnSpc>
            </a:pPr>
            <a:r>
              <a:rPr lang="en-US" sz="2000" dirty="0">
                <a:solidFill>
                  <a:schemeClr val="hlink"/>
                </a:solidFill>
                <a:latin typeface="Calibri"/>
                <a:cs typeface="Calibri"/>
              </a:rPr>
              <a:t>0.001	love</a:t>
            </a:r>
          </a:p>
          <a:p>
            <a:pPr eaLnBrk="1" hangingPunct="1">
              <a:lnSpc>
                <a:spcPct val="150000"/>
              </a:lnSpc>
            </a:pPr>
            <a:r>
              <a:rPr lang="en-US" sz="2000" dirty="0">
                <a:solidFill>
                  <a:schemeClr val="hlink"/>
                </a:solidFill>
                <a:latin typeface="Calibri"/>
                <a:cs typeface="Calibri"/>
              </a:rPr>
              <a:t>0.01	this</a:t>
            </a:r>
          </a:p>
          <a:p>
            <a:pPr eaLnBrk="1" hangingPunct="1">
              <a:lnSpc>
                <a:spcPct val="150000"/>
              </a:lnSpc>
            </a:pPr>
            <a:r>
              <a:rPr lang="en-US" sz="2000" dirty="0">
                <a:solidFill>
                  <a:schemeClr val="hlink"/>
                </a:solidFill>
                <a:latin typeface="Calibri"/>
                <a:cs typeface="Calibri"/>
              </a:rPr>
              <a:t>0.005	fun</a:t>
            </a:r>
          </a:p>
          <a:p>
            <a:pPr eaLnBrk="1" hangingPunct="1">
              <a:lnSpc>
                <a:spcPct val="150000"/>
              </a:lnSpc>
            </a:pPr>
            <a:r>
              <a:rPr lang="en-US" sz="2000" dirty="0">
                <a:solidFill>
                  <a:schemeClr val="hlink"/>
                </a:solidFill>
                <a:latin typeface="Calibri"/>
                <a:cs typeface="Calibri"/>
              </a:rPr>
              <a:t>0.1	film</a:t>
            </a:r>
          </a:p>
        </p:txBody>
      </p:sp>
      <p:sp>
        <p:nvSpPr>
          <p:cNvPr id="22" name="Content Placeholder 2">
            <a:extLst>
              <a:ext uri="{FF2B5EF4-FFF2-40B4-BE49-F238E27FC236}">
                <a16:creationId xmlns:a16="http://schemas.microsoft.com/office/drawing/2014/main" id="{6347B5A7-5D3F-F9B9-24EC-82A67C01714D}"/>
              </a:ext>
            </a:extLst>
          </p:cNvPr>
          <p:cNvSpPr txBox="1">
            <a:spLocks/>
          </p:cNvSpPr>
          <p:nvPr/>
        </p:nvSpPr>
        <p:spPr>
          <a:xfrm>
            <a:off x="6977254" y="4771517"/>
            <a:ext cx="5127242" cy="36512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dirty="0">
                <a:ea typeface="ＭＳ Ｐゴシック" charset="0"/>
                <a:cs typeface="Calibri"/>
              </a:rPr>
              <a:t>Which class assigns the higher probability to s?</a:t>
            </a:r>
          </a:p>
        </p:txBody>
      </p:sp>
      <p:grpSp>
        <p:nvGrpSpPr>
          <p:cNvPr id="23" name="Group 9">
            <a:extLst>
              <a:ext uri="{FF2B5EF4-FFF2-40B4-BE49-F238E27FC236}">
                <a16:creationId xmlns:a16="http://schemas.microsoft.com/office/drawing/2014/main" id="{ACD8136A-762D-8346-B3FD-E25EB0AFF5CA}"/>
              </a:ext>
            </a:extLst>
          </p:cNvPr>
          <p:cNvGrpSpPr>
            <a:grpSpLocks/>
          </p:cNvGrpSpPr>
          <p:nvPr/>
        </p:nvGrpSpPr>
        <p:grpSpPr bwMode="auto">
          <a:xfrm>
            <a:off x="7299136" y="5214260"/>
            <a:ext cx="4712345" cy="369332"/>
            <a:chOff x="2979" y="2304"/>
            <a:chExt cx="3069" cy="336"/>
          </a:xfrm>
        </p:grpSpPr>
        <p:sp>
          <p:nvSpPr>
            <p:cNvPr id="24" name="Text Box 10">
              <a:extLst>
                <a:ext uri="{FF2B5EF4-FFF2-40B4-BE49-F238E27FC236}">
                  <a16:creationId xmlns:a16="http://schemas.microsoft.com/office/drawing/2014/main" id="{93ABB987-4978-C184-CDF8-2D00B059B4CE}"/>
                </a:ext>
              </a:extLst>
            </p:cNvPr>
            <p:cNvSpPr txBox="1">
              <a:spLocks noChangeArrowheads="1"/>
            </p:cNvSpPr>
            <p:nvPr/>
          </p:nvSpPr>
          <p:spPr bwMode="auto">
            <a:xfrm>
              <a:off x="5184" y="2304"/>
              <a:ext cx="86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film</a:t>
              </a:r>
            </a:p>
          </p:txBody>
        </p:sp>
        <p:sp>
          <p:nvSpPr>
            <p:cNvPr id="25" name="Text Box 11">
              <a:extLst>
                <a:ext uri="{FF2B5EF4-FFF2-40B4-BE49-F238E27FC236}">
                  <a16:creationId xmlns:a16="http://schemas.microsoft.com/office/drawing/2014/main" id="{D3E63C70-3511-3715-BBF8-AF33E2A4529B}"/>
                </a:ext>
              </a:extLst>
            </p:cNvPr>
            <p:cNvSpPr txBox="1">
              <a:spLocks noChangeArrowheads="1"/>
            </p:cNvSpPr>
            <p:nvPr/>
          </p:nvSpPr>
          <p:spPr bwMode="auto">
            <a:xfrm>
              <a:off x="3504"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love</a:t>
              </a:r>
            </a:p>
          </p:txBody>
        </p:sp>
        <p:sp>
          <p:nvSpPr>
            <p:cNvPr id="26" name="Text Box 12">
              <a:extLst>
                <a:ext uri="{FF2B5EF4-FFF2-40B4-BE49-F238E27FC236}">
                  <a16:creationId xmlns:a16="http://schemas.microsoft.com/office/drawing/2014/main" id="{143012EB-212C-5B01-3755-2DFE68F666E4}"/>
                </a:ext>
              </a:extLst>
            </p:cNvPr>
            <p:cNvSpPr txBox="1">
              <a:spLocks noChangeArrowheads="1"/>
            </p:cNvSpPr>
            <p:nvPr/>
          </p:nvSpPr>
          <p:spPr bwMode="auto">
            <a:xfrm>
              <a:off x="4032" y="2304"/>
              <a:ext cx="62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this</a:t>
              </a:r>
            </a:p>
          </p:txBody>
        </p:sp>
        <p:sp>
          <p:nvSpPr>
            <p:cNvPr id="27" name="Text Box 13">
              <a:extLst>
                <a:ext uri="{FF2B5EF4-FFF2-40B4-BE49-F238E27FC236}">
                  <a16:creationId xmlns:a16="http://schemas.microsoft.com/office/drawing/2014/main" id="{E3FFE524-1C2F-57A5-376A-006E15A90012}"/>
                </a:ext>
              </a:extLst>
            </p:cNvPr>
            <p:cNvSpPr txBox="1">
              <a:spLocks noChangeArrowheads="1"/>
            </p:cNvSpPr>
            <p:nvPr/>
          </p:nvSpPr>
          <p:spPr bwMode="auto">
            <a:xfrm>
              <a:off x="4704" y="2304"/>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fun</a:t>
              </a:r>
            </a:p>
          </p:txBody>
        </p:sp>
        <p:sp>
          <p:nvSpPr>
            <p:cNvPr id="29" name="Text Box 20">
              <a:extLst>
                <a:ext uri="{FF2B5EF4-FFF2-40B4-BE49-F238E27FC236}">
                  <a16:creationId xmlns:a16="http://schemas.microsoft.com/office/drawing/2014/main" id="{6674381D-9288-A48F-1830-B3ECD52090F5}"/>
                </a:ext>
              </a:extLst>
            </p:cNvPr>
            <p:cNvSpPr txBox="1">
              <a:spLocks noChangeArrowheads="1"/>
            </p:cNvSpPr>
            <p:nvPr/>
          </p:nvSpPr>
          <p:spPr bwMode="auto">
            <a:xfrm>
              <a:off x="2979" y="2304"/>
              <a:ext cx="202"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latin typeface="Calibri"/>
                  <a:cs typeface="Calibri"/>
                </a:rPr>
                <a:t>I</a:t>
              </a:r>
            </a:p>
          </p:txBody>
        </p:sp>
      </p:grpSp>
      <p:grpSp>
        <p:nvGrpSpPr>
          <p:cNvPr id="30" name="Group 21">
            <a:extLst>
              <a:ext uri="{FF2B5EF4-FFF2-40B4-BE49-F238E27FC236}">
                <a16:creationId xmlns:a16="http://schemas.microsoft.com/office/drawing/2014/main" id="{8F7B1EE9-0263-2BD1-F384-D4DD915DB79F}"/>
              </a:ext>
            </a:extLst>
          </p:cNvPr>
          <p:cNvGrpSpPr>
            <a:grpSpLocks/>
          </p:cNvGrpSpPr>
          <p:nvPr/>
        </p:nvGrpSpPr>
        <p:grpSpPr bwMode="auto">
          <a:xfrm>
            <a:off x="7231125" y="5566258"/>
            <a:ext cx="4892551" cy="732800"/>
            <a:chOff x="2928" y="2784"/>
            <a:chExt cx="3120" cy="659"/>
          </a:xfrm>
        </p:grpSpPr>
        <p:sp>
          <p:nvSpPr>
            <p:cNvPr id="31" name="Text Box 22">
              <a:extLst>
                <a:ext uri="{FF2B5EF4-FFF2-40B4-BE49-F238E27FC236}">
                  <a16:creationId xmlns:a16="http://schemas.microsoft.com/office/drawing/2014/main" id="{76FE71C2-C09A-CB5F-38DF-202202371059}"/>
                </a:ext>
              </a:extLst>
            </p:cNvPr>
            <p:cNvSpPr txBox="1">
              <a:spLocks noChangeArrowheads="1"/>
            </p:cNvSpPr>
            <p:nvPr/>
          </p:nvSpPr>
          <p:spPr bwMode="auto">
            <a:xfrm>
              <a:off x="5184" y="2784"/>
              <a:ext cx="864"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a:t>
              </a:r>
            </a:p>
          </p:txBody>
        </p:sp>
        <p:sp>
          <p:nvSpPr>
            <p:cNvPr id="32" name="Text Box 23">
              <a:extLst>
                <a:ext uri="{FF2B5EF4-FFF2-40B4-BE49-F238E27FC236}">
                  <a16:creationId xmlns:a16="http://schemas.microsoft.com/office/drawing/2014/main" id="{92762CF1-C3C5-A9EF-0038-BED4A12A6999}"/>
                </a:ext>
              </a:extLst>
            </p:cNvPr>
            <p:cNvSpPr txBox="1">
              <a:spLocks noChangeArrowheads="1"/>
            </p:cNvSpPr>
            <p:nvPr/>
          </p:nvSpPr>
          <p:spPr bwMode="auto">
            <a:xfrm>
              <a:off x="3504" y="2784"/>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a:t>
              </a:r>
            </a:p>
          </p:txBody>
        </p:sp>
        <p:sp>
          <p:nvSpPr>
            <p:cNvPr id="33" name="Text Box 24">
              <a:extLst>
                <a:ext uri="{FF2B5EF4-FFF2-40B4-BE49-F238E27FC236}">
                  <a16:creationId xmlns:a16="http://schemas.microsoft.com/office/drawing/2014/main" id="{F09742E8-D389-A105-8065-EA8F75F14814}"/>
                </a:ext>
              </a:extLst>
            </p:cNvPr>
            <p:cNvSpPr txBox="1">
              <a:spLocks noChangeArrowheads="1"/>
            </p:cNvSpPr>
            <p:nvPr/>
          </p:nvSpPr>
          <p:spPr bwMode="auto">
            <a:xfrm>
              <a:off x="4032" y="2784"/>
              <a:ext cx="576"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0.01</a:t>
              </a:r>
            </a:p>
          </p:txBody>
        </p:sp>
        <p:sp>
          <p:nvSpPr>
            <p:cNvPr id="34" name="Text Box 25">
              <a:extLst>
                <a:ext uri="{FF2B5EF4-FFF2-40B4-BE49-F238E27FC236}">
                  <a16:creationId xmlns:a16="http://schemas.microsoft.com/office/drawing/2014/main" id="{1CCD4D38-F370-53DA-E4CA-49EC102C0212}"/>
                </a:ext>
              </a:extLst>
            </p:cNvPr>
            <p:cNvSpPr txBox="1">
              <a:spLocks noChangeArrowheads="1"/>
            </p:cNvSpPr>
            <p:nvPr/>
          </p:nvSpPr>
          <p:spPr bwMode="auto">
            <a:xfrm>
              <a:off x="4704" y="2784"/>
              <a:ext cx="576"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0.05</a:t>
              </a:r>
            </a:p>
          </p:txBody>
        </p:sp>
        <p:sp>
          <p:nvSpPr>
            <p:cNvPr id="35" name="Text Box 26">
              <a:extLst>
                <a:ext uri="{FF2B5EF4-FFF2-40B4-BE49-F238E27FC236}">
                  <a16:creationId xmlns:a16="http://schemas.microsoft.com/office/drawing/2014/main" id="{8C82CAA1-82A6-2A38-DE8E-B3244B0EE3B0}"/>
                </a:ext>
              </a:extLst>
            </p:cNvPr>
            <p:cNvSpPr txBox="1">
              <a:spLocks noChangeArrowheads="1"/>
            </p:cNvSpPr>
            <p:nvPr/>
          </p:nvSpPr>
          <p:spPr bwMode="auto">
            <a:xfrm>
              <a:off x="2928" y="2784"/>
              <a:ext cx="480" cy="33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rgbClr val="00AB7E"/>
                  </a:solidFill>
                  <a:latin typeface="Calibri"/>
                  <a:cs typeface="Calibri"/>
                </a:rPr>
                <a:t>0.1</a:t>
              </a:r>
            </a:p>
          </p:txBody>
        </p:sp>
        <p:sp>
          <p:nvSpPr>
            <p:cNvPr id="36" name="Text Box 27">
              <a:extLst>
                <a:ext uri="{FF2B5EF4-FFF2-40B4-BE49-F238E27FC236}">
                  <a16:creationId xmlns:a16="http://schemas.microsoft.com/office/drawing/2014/main" id="{FA9598C1-E2F0-CD63-9C40-11DC96D5CEB3}"/>
                </a:ext>
              </a:extLst>
            </p:cNvPr>
            <p:cNvSpPr txBox="1">
              <a:spLocks noChangeArrowheads="1"/>
            </p:cNvSpPr>
            <p:nvPr/>
          </p:nvSpPr>
          <p:spPr bwMode="auto">
            <a:xfrm>
              <a:off x="5184" y="3083"/>
              <a:ext cx="864" cy="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chemeClr val="accent1"/>
                  </a:solidFill>
                  <a:latin typeface="Calibri"/>
                  <a:cs typeface="Calibri"/>
                </a:rPr>
                <a:t>0.1</a:t>
              </a:r>
            </a:p>
          </p:txBody>
        </p:sp>
        <p:sp>
          <p:nvSpPr>
            <p:cNvPr id="37" name="Text Box 28">
              <a:extLst>
                <a:ext uri="{FF2B5EF4-FFF2-40B4-BE49-F238E27FC236}">
                  <a16:creationId xmlns:a16="http://schemas.microsoft.com/office/drawing/2014/main" id="{54BCBB97-B5DE-BE12-95D9-046D4666803D}"/>
                </a:ext>
              </a:extLst>
            </p:cNvPr>
            <p:cNvSpPr txBox="1">
              <a:spLocks noChangeArrowheads="1"/>
            </p:cNvSpPr>
            <p:nvPr/>
          </p:nvSpPr>
          <p:spPr bwMode="auto">
            <a:xfrm>
              <a:off x="3504" y="3083"/>
              <a:ext cx="528" cy="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chemeClr val="accent1"/>
                  </a:solidFill>
                  <a:latin typeface="Calibri"/>
                  <a:cs typeface="Calibri"/>
                </a:rPr>
                <a:t>0.001</a:t>
              </a:r>
            </a:p>
          </p:txBody>
        </p:sp>
        <p:sp>
          <p:nvSpPr>
            <p:cNvPr id="38" name="Text Box 29">
              <a:extLst>
                <a:ext uri="{FF2B5EF4-FFF2-40B4-BE49-F238E27FC236}">
                  <a16:creationId xmlns:a16="http://schemas.microsoft.com/office/drawing/2014/main" id="{9E27E995-C754-A0F0-9755-69E95CB0DABD}"/>
                </a:ext>
              </a:extLst>
            </p:cNvPr>
            <p:cNvSpPr txBox="1">
              <a:spLocks noChangeArrowheads="1"/>
            </p:cNvSpPr>
            <p:nvPr/>
          </p:nvSpPr>
          <p:spPr bwMode="auto">
            <a:xfrm>
              <a:off x="4032" y="3083"/>
              <a:ext cx="576" cy="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chemeClr val="accent1"/>
                  </a:solidFill>
                  <a:latin typeface="Calibri"/>
                  <a:cs typeface="Calibri"/>
                </a:rPr>
                <a:t>0.01</a:t>
              </a:r>
            </a:p>
          </p:txBody>
        </p:sp>
        <p:sp>
          <p:nvSpPr>
            <p:cNvPr id="39" name="Text Box 30">
              <a:extLst>
                <a:ext uri="{FF2B5EF4-FFF2-40B4-BE49-F238E27FC236}">
                  <a16:creationId xmlns:a16="http://schemas.microsoft.com/office/drawing/2014/main" id="{BD409B09-C5B6-FC98-1B22-B75EC6814B00}"/>
                </a:ext>
              </a:extLst>
            </p:cNvPr>
            <p:cNvSpPr txBox="1">
              <a:spLocks noChangeArrowheads="1"/>
            </p:cNvSpPr>
            <p:nvPr/>
          </p:nvSpPr>
          <p:spPr bwMode="auto">
            <a:xfrm>
              <a:off x="4704" y="3083"/>
              <a:ext cx="576" cy="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chemeClr val="accent1"/>
                  </a:solidFill>
                  <a:latin typeface="Calibri"/>
                  <a:cs typeface="Calibri"/>
                </a:rPr>
                <a:t>0.005</a:t>
              </a:r>
            </a:p>
          </p:txBody>
        </p:sp>
        <p:sp>
          <p:nvSpPr>
            <p:cNvPr id="40" name="Text Box 31">
              <a:extLst>
                <a:ext uri="{FF2B5EF4-FFF2-40B4-BE49-F238E27FC236}">
                  <a16:creationId xmlns:a16="http://schemas.microsoft.com/office/drawing/2014/main" id="{7C23928D-FB3E-908A-76B7-185987B7DD28}"/>
                </a:ext>
              </a:extLst>
            </p:cNvPr>
            <p:cNvSpPr txBox="1">
              <a:spLocks noChangeArrowheads="1"/>
            </p:cNvSpPr>
            <p:nvPr/>
          </p:nvSpPr>
          <p:spPr bwMode="auto">
            <a:xfrm>
              <a:off x="2928" y="3083"/>
              <a:ext cx="480" cy="36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eaLnBrk="0" fontAlgn="base" hangingPunct="0">
                <a:spcBef>
                  <a:spcPct val="0"/>
                </a:spcBef>
                <a:spcAft>
                  <a:spcPct val="0"/>
                </a:spcAft>
                <a:defRPr sz="2400">
                  <a:solidFill>
                    <a:schemeClr val="tx1"/>
                  </a:solidFill>
                  <a:latin typeface="Lucida Sans" charset="0"/>
                  <a:ea typeface="ＭＳ Ｐゴシック" charset="0"/>
                </a:defRPr>
              </a:lvl9pPr>
            </a:lstStyle>
            <a:p>
              <a:pPr eaLnBrk="1" hangingPunct="1">
                <a:spcBef>
                  <a:spcPct val="50000"/>
                </a:spcBef>
              </a:pPr>
              <a:r>
                <a:rPr lang="en-US" sz="2000" dirty="0">
                  <a:solidFill>
                    <a:schemeClr val="accent1"/>
                  </a:solidFill>
                  <a:latin typeface="Calibri"/>
                  <a:cs typeface="Calibri"/>
                </a:rPr>
                <a:t>0.2</a:t>
              </a:r>
            </a:p>
          </p:txBody>
        </p:sp>
      </p:grpSp>
      <p:sp>
        <p:nvSpPr>
          <p:cNvPr id="41" name="文本框 34">
            <a:extLst>
              <a:ext uri="{FF2B5EF4-FFF2-40B4-BE49-F238E27FC236}">
                <a16:creationId xmlns:a16="http://schemas.microsoft.com/office/drawing/2014/main" id="{58A443E1-FBBC-1D65-7D70-48B0FBE2955B}"/>
              </a:ext>
            </a:extLst>
          </p:cNvPr>
          <p:cNvSpPr txBox="1"/>
          <p:nvPr/>
        </p:nvSpPr>
        <p:spPr>
          <a:xfrm>
            <a:off x="6977254" y="5151395"/>
            <a:ext cx="624463" cy="400110"/>
          </a:xfrm>
          <a:prstGeom prst="rect">
            <a:avLst/>
          </a:prstGeom>
          <a:noFill/>
        </p:spPr>
        <p:txBody>
          <a:bodyPr wrap="square" rtlCol="0">
            <a:spAutoFit/>
          </a:bodyPr>
          <a:lstStyle/>
          <a:p>
            <a:r>
              <a:rPr lang="en-US" altLang="zh-CN" sz="2000" dirty="0"/>
              <a:t>s:</a:t>
            </a:r>
            <a:endParaRPr lang="zh-CN" altLang="en-US" sz="2000" dirty="0"/>
          </a:p>
        </p:txBody>
      </p:sp>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743DA0AB-143D-5DEE-953B-2C3E680B7F58}"/>
                  </a:ext>
                </a:extLst>
              </p:cNvPr>
              <p:cNvSpPr txBox="1"/>
              <p:nvPr/>
            </p:nvSpPr>
            <p:spPr>
              <a:xfrm>
                <a:off x="8161327" y="6369499"/>
                <a:ext cx="2996738" cy="369332"/>
              </a:xfrm>
              <a:prstGeom prst="rect">
                <a:avLst/>
              </a:prstGeom>
              <a:noFill/>
            </p:spPr>
            <p:txBody>
              <a:bodyPr wrap="square">
                <a:spAutoFit/>
              </a:bodyPr>
              <a:lstStyle/>
              <a:p>
                <a:pPr eaLnBrk="1" hangingPunct="1">
                  <a:spcBef>
                    <a:spcPct val="50000"/>
                  </a:spcBef>
                </a:pPr>
                <a14:m>
                  <m:oMathPara xmlns:m="http://schemas.openxmlformats.org/officeDocument/2006/math">
                    <m:oMathParaPr>
                      <m:jc m:val="centerGroup"/>
                    </m:oMathParaPr>
                    <m:oMath xmlns:m="http://schemas.openxmlformats.org/officeDocument/2006/math">
                      <m:r>
                        <a:rPr lang="en-US" sz="1800" i="1" dirty="0" smtClean="0">
                          <a:latin typeface="Cambria Math" panose="02040503050406030204" pitchFamily="18" charset="0"/>
                          <a:cs typeface="Calibri"/>
                        </a:rPr>
                        <m:t>𝑃</m:t>
                      </m:r>
                      <m:r>
                        <a:rPr lang="en-US" sz="1800" i="1" dirty="0" smtClean="0">
                          <a:latin typeface="Cambria Math" panose="02040503050406030204" pitchFamily="18" charset="0"/>
                          <a:cs typeface="Calibri"/>
                        </a:rPr>
                        <m:t>(</m:t>
                      </m:r>
                      <m:r>
                        <a:rPr lang="en-US" altLang="zh-CN" sz="1800" b="0" i="1" dirty="0" smtClean="0">
                          <a:latin typeface="Cambria Math" panose="02040503050406030204" pitchFamily="18" charset="0"/>
                          <a:cs typeface="Calibri"/>
                        </a:rPr>
                        <m:t>𝑠</m:t>
                      </m:r>
                      <m:r>
                        <a:rPr lang="en-US" altLang="zh-CN" sz="1800" b="0" i="1" dirty="0" smtClean="0">
                          <a:latin typeface="Cambria Math" panose="02040503050406030204" pitchFamily="18" charset="0"/>
                          <a:cs typeface="Calibri"/>
                        </a:rPr>
                        <m:t>|</m:t>
                      </m:r>
                      <m:r>
                        <m:rPr>
                          <m:sty m:val="p"/>
                        </m:rPr>
                        <a:rPr lang="en-US" altLang="zh-CN" sz="1800" b="0" i="0" dirty="0" smtClean="0">
                          <a:solidFill>
                            <a:srgbClr val="00B050"/>
                          </a:solidFill>
                          <a:latin typeface="Cambria Math" panose="02040503050406030204" pitchFamily="18" charset="0"/>
                          <a:cs typeface="Calibri"/>
                        </a:rPr>
                        <m:t>pos</m:t>
                      </m:r>
                      <m:r>
                        <a:rPr lang="en-US" sz="1800" i="1" dirty="0">
                          <a:latin typeface="Cambria Math" panose="02040503050406030204" pitchFamily="18" charset="0"/>
                          <a:cs typeface="Calibri"/>
                        </a:rPr>
                        <m:t>)  &gt;  </m:t>
                      </m:r>
                      <m:r>
                        <a:rPr lang="en-US" sz="1800" i="1" dirty="0">
                          <a:latin typeface="Cambria Math" panose="02040503050406030204" pitchFamily="18" charset="0"/>
                          <a:cs typeface="Calibri"/>
                        </a:rPr>
                        <m:t>𝑃</m:t>
                      </m:r>
                      <m:r>
                        <a:rPr lang="en-US" sz="1800" i="1" dirty="0">
                          <a:latin typeface="Cambria Math" panose="02040503050406030204" pitchFamily="18" charset="0"/>
                          <a:cs typeface="Calibri"/>
                        </a:rPr>
                        <m:t>(</m:t>
                      </m:r>
                      <m:r>
                        <a:rPr lang="en-US" altLang="zh-CN" sz="1800" b="0" i="1" dirty="0" smtClean="0">
                          <a:latin typeface="Cambria Math" panose="02040503050406030204" pitchFamily="18" charset="0"/>
                          <a:cs typeface="Calibri"/>
                        </a:rPr>
                        <m:t>𝑠</m:t>
                      </m:r>
                      <m:r>
                        <a:rPr lang="en-US" altLang="zh-CN" sz="1800" b="0" i="1" dirty="0" smtClean="0">
                          <a:latin typeface="Cambria Math" panose="02040503050406030204" pitchFamily="18" charset="0"/>
                          <a:cs typeface="Calibri"/>
                        </a:rPr>
                        <m:t>|</m:t>
                      </m:r>
                      <m:r>
                        <m:rPr>
                          <m:sty m:val="p"/>
                        </m:rPr>
                        <a:rPr lang="en-US" altLang="zh-CN" sz="1800" b="0" i="0" dirty="0" smtClean="0">
                          <a:solidFill>
                            <a:schemeClr val="accent1"/>
                          </a:solidFill>
                          <a:latin typeface="Cambria Math" panose="02040503050406030204" pitchFamily="18" charset="0"/>
                          <a:cs typeface="Calibri"/>
                        </a:rPr>
                        <m:t>neg</m:t>
                      </m:r>
                      <m:r>
                        <a:rPr lang="en-US" sz="1800" i="1" dirty="0">
                          <a:latin typeface="Cambria Math" panose="02040503050406030204" pitchFamily="18" charset="0"/>
                          <a:cs typeface="Calibri"/>
                        </a:rPr>
                        <m:t>)</m:t>
                      </m:r>
                    </m:oMath>
                  </m:oMathPara>
                </a14:m>
                <a:endParaRPr lang="en-US" sz="1800" dirty="0">
                  <a:latin typeface="+mn-lt"/>
                  <a:cs typeface="Calibri"/>
                </a:endParaRPr>
              </a:p>
            </p:txBody>
          </p:sp>
        </mc:Choice>
        <mc:Fallback xmlns="">
          <p:sp>
            <p:nvSpPr>
              <p:cNvPr id="43" name="TextBox 42">
                <a:extLst>
                  <a:ext uri="{FF2B5EF4-FFF2-40B4-BE49-F238E27FC236}">
                    <a16:creationId xmlns:a16="http://schemas.microsoft.com/office/drawing/2014/main" id="{743DA0AB-143D-5DEE-953B-2C3E680B7F58}"/>
                  </a:ext>
                </a:extLst>
              </p:cNvPr>
              <p:cNvSpPr txBox="1">
                <a:spLocks noRot="1" noChangeAspect="1" noMove="1" noResize="1" noEditPoints="1" noAdjustHandles="1" noChangeArrowheads="1" noChangeShapeType="1" noTextEdit="1"/>
              </p:cNvSpPr>
              <p:nvPr/>
            </p:nvSpPr>
            <p:spPr>
              <a:xfrm>
                <a:off x="8161327" y="6369499"/>
                <a:ext cx="2996738" cy="369332"/>
              </a:xfrm>
              <a:prstGeom prst="rect">
                <a:avLst/>
              </a:prstGeom>
              <a:blipFill>
                <a:blip r:embed="rId4"/>
                <a:stretch>
                  <a:fillRect b="-20000"/>
                </a:stretch>
              </a:blipFill>
            </p:spPr>
            <p:txBody>
              <a:bodyPr/>
              <a:lstStyle/>
              <a:p>
                <a:r>
                  <a:rPr lang="en-CN">
                    <a:noFill/>
                  </a:rPr>
                  <a:t> </a:t>
                </a:r>
              </a:p>
            </p:txBody>
          </p:sp>
        </mc:Fallback>
      </mc:AlternateContent>
      <p:sp>
        <p:nvSpPr>
          <p:cNvPr id="45" name="TextBox 44">
            <a:extLst>
              <a:ext uri="{FF2B5EF4-FFF2-40B4-BE49-F238E27FC236}">
                <a16:creationId xmlns:a16="http://schemas.microsoft.com/office/drawing/2014/main" id="{F6E19A7A-EFF7-0D82-DA6C-4EBCC6393786}"/>
              </a:ext>
            </a:extLst>
          </p:cNvPr>
          <p:cNvSpPr txBox="1"/>
          <p:nvPr/>
        </p:nvSpPr>
        <p:spPr>
          <a:xfrm>
            <a:off x="1757698" y="1101957"/>
            <a:ext cx="3746506" cy="368242"/>
          </a:xfrm>
          <a:prstGeom prst="rect">
            <a:avLst/>
          </a:prstGeom>
          <a:noFill/>
        </p:spPr>
        <p:txBody>
          <a:bodyPr wrap="square">
            <a:spAutoFit/>
          </a:bodyPr>
          <a:lstStyle/>
          <a:p>
            <a:pPr>
              <a:lnSpc>
                <a:spcPct val="110000"/>
              </a:lnSpc>
              <a:spcAft>
                <a:spcPts val="0"/>
              </a:spcAft>
            </a:pPr>
            <a:r>
              <a:rPr lang="en-US" altLang="zh-CN" b="1" dirty="0">
                <a:ea typeface="ＭＳ Ｐゴシック" charset="0"/>
                <a:cs typeface="ＭＳ Ｐゴシック" charset="0"/>
              </a:rPr>
              <a:t>Learned</a:t>
            </a:r>
            <a:r>
              <a:rPr lang="zh-CN" altLang="en-US" b="1" dirty="0">
                <a:ea typeface="ＭＳ Ｐゴシック" charset="0"/>
                <a:cs typeface="ＭＳ Ｐゴシック" charset="0"/>
              </a:rPr>
              <a:t> </a:t>
            </a:r>
            <a:r>
              <a:rPr lang="en-US" altLang="zh-CN" b="1" dirty="0">
                <a:ea typeface="ＭＳ Ｐゴシック" charset="0"/>
                <a:cs typeface="ＭＳ Ｐゴシック" charset="0"/>
              </a:rPr>
              <a:t>models</a:t>
            </a:r>
            <a:r>
              <a:rPr lang="zh-CN" altLang="en-US" b="1" dirty="0">
                <a:ea typeface="ＭＳ Ｐゴシック" charset="0"/>
                <a:cs typeface="ＭＳ Ｐゴシック" charset="0"/>
              </a:rPr>
              <a:t> </a:t>
            </a:r>
            <a:r>
              <a:rPr lang="en-US" altLang="zh-CN" b="1" dirty="0">
                <a:ea typeface="ＭＳ Ｐゴシック" charset="0"/>
                <a:cs typeface="ＭＳ Ｐゴシック" charset="0"/>
              </a:rPr>
              <a:t>are</a:t>
            </a:r>
            <a:r>
              <a:rPr lang="en-US" b="1" dirty="0">
                <a:ea typeface="ＭＳ Ｐゴシック" charset="0"/>
                <a:cs typeface="ＭＳ Ｐゴシック" charset="0"/>
              </a:rPr>
              <a:t> unigram</a:t>
            </a:r>
            <a:r>
              <a:rPr lang="en-US" altLang="zh-CN" b="1" dirty="0">
                <a:ea typeface="ＭＳ Ｐゴシック" charset="0"/>
                <a:cs typeface="ＭＳ Ｐゴシック" charset="0"/>
              </a:rPr>
              <a:t>s</a:t>
            </a:r>
            <a:endParaRPr lang="en-US" dirty="0">
              <a:ea typeface="ＭＳ Ｐゴシック" charset="0"/>
              <a:cs typeface="Calibri"/>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F3C0ECDF-622B-0761-E455-19E34F0AD383}"/>
                  </a:ext>
                </a:extLst>
              </p:cNvPr>
              <p:cNvSpPr txBox="1"/>
              <p:nvPr/>
            </p:nvSpPr>
            <p:spPr>
              <a:xfrm>
                <a:off x="7639926" y="1140971"/>
                <a:ext cx="3548058" cy="418384"/>
              </a:xfrm>
              <a:prstGeom prst="rect">
                <a:avLst/>
              </a:prstGeom>
              <a:noFill/>
            </p:spPr>
            <p:txBody>
              <a:bodyPr wrap="square">
                <a:spAutoFit/>
              </a:bodyPr>
              <a:lstStyle/>
              <a:p>
                <a:pPr>
                  <a:lnSpc>
                    <a:spcPct val="110000"/>
                  </a:lnSpc>
                  <a:spcAft>
                    <a:spcPts val="0"/>
                  </a:spcAft>
                </a:pPr>
                <a:r>
                  <a:rPr lang="en-US" altLang="zh-CN" b="1" dirty="0">
                    <a:ea typeface="ＭＳ Ｐゴシック" charset="0"/>
                    <a:cs typeface="ＭＳ Ｐゴシック" charset="0"/>
                  </a:rPr>
                  <a:t>Learned</a:t>
                </a:r>
                <a:r>
                  <a:rPr lang="zh-CN" altLang="en-US" b="1" dirty="0">
                    <a:ea typeface="ＭＳ Ｐゴシック" charset="0"/>
                    <a:cs typeface="ＭＳ Ｐゴシック" charset="0"/>
                  </a:rPr>
                  <a:t> </a:t>
                </a:r>
                <a:r>
                  <a:rPr lang="en-US" altLang="zh-CN" b="1" dirty="0">
                    <a:ea typeface="ＭＳ Ｐゴシック" charset="0"/>
                    <a:cs typeface="ＭＳ Ｐゴシック" charset="0"/>
                  </a:rPr>
                  <a:t>model</a:t>
                </a:r>
                <a:r>
                  <a:rPr lang="zh-CN" altLang="en-US" b="1" dirty="0">
                    <a:ea typeface="ＭＳ Ｐゴシック" charset="0"/>
                    <a:cs typeface="ＭＳ Ｐゴシック" charset="0"/>
                  </a:rPr>
                  <a:t> </a:t>
                </a:r>
                <a:r>
                  <a:rPr lang="en-US" altLang="zh-CN" b="1" dirty="0">
                    <a:ea typeface="ＭＳ Ｐゴシック" charset="0"/>
                    <a:cs typeface="ＭＳ Ｐゴシック" charset="0"/>
                  </a:rPr>
                  <a:t>(</a:t>
                </a:r>
                <a14:m>
                  <m:oMath xmlns:m="http://schemas.openxmlformats.org/officeDocument/2006/math">
                    <m:r>
                      <a:rPr lang="en-US" altLang="zh-CN" b="1" i="1" smtClean="0">
                        <a:latin typeface="Cambria Math" panose="02040503050406030204" pitchFamily="18" charset="0"/>
                        <a:ea typeface="ＭＳ Ｐゴシック" charset="0"/>
                        <a:cs typeface="ＭＳ Ｐゴシック" charset="0"/>
                      </a:rPr>
                      <m:t>𝒕</m:t>
                    </m:r>
                    <m:sSub>
                      <m:sSubPr>
                        <m:ctrlPr>
                          <a:rPr lang="en-US" altLang="zh-CN" b="1" i="1" smtClean="0">
                            <a:latin typeface="Cambria Math" panose="02040503050406030204" pitchFamily="18" charset="0"/>
                            <a:ea typeface="ＭＳ Ｐゴシック" charset="0"/>
                            <a:cs typeface="ＭＳ Ｐゴシック" charset="0"/>
                          </a:rPr>
                        </m:ctrlPr>
                      </m:sSubPr>
                      <m:e>
                        <m:r>
                          <a:rPr lang="en-US" altLang="zh-CN" b="1" i="1" smtClean="0">
                            <a:latin typeface="Cambria Math" panose="02040503050406030204" pitchFamily="18" charset="0"/>
                            <a:ea typeface="ＭＳ Ｐゴシック" charset="0"/>
                            <a:cs typeface="ＭＳ Ｐゴシック" charset="0"/>
                          </a:rPr>
                          <m:t>𝒓</m:t>
                        </m:r>
                      </m:e>
                      <m:sub>
                        <m:r>
                          <a:rPr lang="en-US" altLang="zh-CN" b="1" i="1" smtClean="0">
                            <a:latin typeface="Cambria Math" panose="02040503050406030204" pitchFamily="18" charset="0"/>
                            <a:ea typeface="ＭＳ Ｐゴシック" charset="0"/>
                            <a:cs typeface="ＭＳ Ｐゴシック" charset="0"/>
                          </a:rPr>
                          <m:t>𝒑𝒐𝒔</m:t>
                        </m:r>
                      </m:sub>
                    </m:sSub>
                    <m:r>
                      <a:rPr lang="en-US" altLang="zh-CN" b="1" i="1" smtClean="0">
                        <a:latin typeface="Cambria Math" panose="02040503050406030204" pitchFamily="18" charset="0"/>
                        <a:ea typeface="ＭＳ Ｐゴシック" charset="0"/>
                        <a:cs typeface="ＭＳ Ｐゴシック" charset="0"/>
                      </a:rPr>
                      <m:t>=</m:t>
                    </m:r>
                    <m:r>
                      <a:rPr lang="en-US" altLang="zh-CN" b="1" i="1" smtClean="0">
                        <a:latin typeface="Cambria Math" panose="02040503050406030204" pitchFamily="18" charset="0"/>
                        <a:ea typeface="ＭＳ Ｐゴシック" charset="0"/>
                        <a:cs typeface="ＭＳ Ｐゴシック" charset="0"/>
                      </a:rPr>
                      <m:t>𝒕</m:t>
                    </m:r>
                    <m:sSub>
                      <m:sSubPr>
                        <m:ctrlPr>
                          <a:rPr lang="en-US" altLang="zh-CN" b="1" i="1" smtClean="0">
                            <a:latin typeface="Cambria Math" panose="02040503050406030204" pitchFamily="18" charset="0"/>
                            <a:ea typeface="ＭＳ Ｐゴシック" charset="0"/>
                            <a:cs typeface="ＭＳ Ｐゴシック" charset="0"/>
                          </a:rPr>
                        </m:ctrlPr>
                      </m:sSubPr>
                      <m:e>
                        <m:r>
                          <a:rPr lang="en-US" altLang="zh-CN" b="1" i="1" smtClean="0">
                            <a:latin typeface="Cambria Math" panose="02040503050406030204" pitchFamily="18" charset="0"/>
                            <a:ea typeface="ＭＳ Ｐゴシック" charset="0"/>
                            <a:cs typeface="ＭＳ Ｐゴシック" charset="0"/>
                          </a:rPr>
                          <m:t>𝒓</m:t>
                        </m:r>
                      </m:e>
                      <m:sub>
                        <m:r>
                          <a:rPr lang="en-US" altLang="zh-CN" b="1" i="1" smtClean="0">
                            <a:latin typeface="Cambria Math" panose="02040503050406030204" pitchFamily="18" charset="0"/>
                            <a:ea typeface="ＭＳ Ｐゴシック" charset="0"/>
                            <a:cs typeface="ＭＳ Ｐゴシック" charset="0"/>
                          </a:rPr>
                          <m:t>𝒏𝒆𝒈</m:t>
                        </m:r>
                      </m:sub>
                    </m:sSub>
                  </m:oMath>
                </a14:m>
                <a:r>
                  <a:rPr lang="en-US" altLang="zh-CN" b="1" dirty="0">
                    <a:ea typeface="ＭＳ Ｐゴシック" charset="0"/>
                    <a:cs typeface="ＭＳ Ｐゴシック" charset="0"/>
                  </a:rPr>
                  <a:t>)</a:t>
                </a:r>
                <a:endParaRPr lang="en-US" dirty="0">
                  <a:ea typeface="ＭＳ Ｐゴシック" charset="0"/>
                  <a:cs typeface="Calibri"/>
                </a:endParaRPr>
              </a:p>
            </p:txBody>
          </p:sp>
        </mc:Choice>
        <mc:Fallback xmlns="">
          <p:sp>
            <p:nvSpPr>
              <p:cNvPr id="46" name="TextBox 45">
                <a:extLst>
                  <a:ext uri="{FF2B5EF4-FFF2-40B4-BE49-F238E27FC236}">
                    <a16:creationId xmlns:a16="http://schemas.microsoft.com/office/drawing/2014/main" id="{F3C0ECDF-622B-0761-E455-19E34F0AD383}"/>
                  </a:ext>
                </a:extLst>
              </p:cNvPr>
              <p:cNvSpPr txBox="1">
                <a:spLocks noRot="1" noChangeAspect="1" noMove="1" noResize="1" noEditPoints="1" noAdjustHandles="1" noChangeArrowheads="1" noChangeShapeType="1" noTextEdit="1"/>
              </p:cNvSpPr>
              <p:nvPr/>
            </p:nvSpPr>
            <p:spPr>
              <a:xfrm>
                <a:off x="7639926" y="1140971"/>
                <a:ext cx="3548058" cy="418384"/>
              </a:xfrm>
              <a:prstGeom prst="rect">
                <a:avLst/>
              </a:prstGeom>
              <a:blipFill>
                <a:blip r:embed="rId5"/>
                <a:stretch>
                  <a:fillRect l="-1429" t="-2941" r="-357" b="-14706"/>
                </a:stretch>
              </a:blipFill>
            </p:spPr>
            <p:txBody>
              <a:bodyPr/>
              <a:lstStyle/>
              <a:p>
                <a:r>
                  <a:rPr lang="en-CN">
                    <a:noFill/>
                  </a:rPr>
                  <a:t> </a:t>
                </a:r>
              </a:p>
            </p:txBody>
          </p:sp>
        </mc:Fallback>
      </mc:AlternateContent>
    </p:spTree>
    <p:extLst>
      <p:ext uri="{BB962C8B-B14F-4D97-AF65-F5344CB8AC3E}">
        <p14:creationId xmlns:p14="http://schemas.microsoft.com/office/powerpoint/2010/main" val="57202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animBg="1"/>
      <p:bldP spid="20" grpId="0" animBg="1"/>
      <p:bldP spid="21" grpId="0"/>
      <p:bldP spid="22" grpId="0"/>
      <p:bldP spid="41" grpId="0"/>
      <p:bldP spid="43" grpId="0"/>
      <p:bldP spid="4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56181-AF40-45A2-AC81-8414CD45E47D}"/>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A6D0613B-F2C2-45D6-8EAC-A0779B858EEC}"/>
              </a:ext>
            </a:extLst>
          </p:cNvPr>
          <p:cNvSpPr>
            <a:spLocks noGrp="1"/>
          </p:cNvSpPr>
          <p:nvPr>
            <p:ph idx="1"/>
          </p:nvPr>
        </p:nvSpPr>
        <p:spPr/>
        <p:txBody>
          <a:bodyPr>
            <a:normAutofit/>
          </a:bodyPr>
          <a:lstStyle/>
          <a:p>
            <a:r>
              <a:rPr lang="en-US" altLang="zh-CN" sz="3200" b="1" dirty="0">
                <a:solidFill>
                  <a:schemeClr val="bg2">
                    <a:lumMod val="90000"/>
                  </a:schemeClr>
                </a:solidFill>
              </a:rPr>
              <a:t>Tasks of Text Classification</a:t>
            </a:r>
          </a:p>
          <a:p>
            <a:r>
              <a:rPr lang="en-US" sz="3200" b="1" dirty="0">
                <a:solidFill>
                  <a:schemeClr val="bg2">
                    <a:lumMod val="90000"/>
                  </a:schemeClr>
                </a:solidFill>
              </a:rPr>
              <a:t>Naïve Bayes (NB) Classifier</a:t>
            </a:r>
          </a:p>
          <a:p>
            <a:r>
              <a:rPr lang="en-US" sz="3200" b="1" dirty="0"/>
              <a:t>Logistic Regression (LR) Classifier</a:t>
            </a:r>
          </a:p>
          <a:p>
            <a:r>
              <a:rPr lang="en-US" sz="3200" b="1" dirty="0">
                <a:solidFill>
                  <a:schemeClr val="bg2">
                    <a:lumMod val="90000"/>
                  </a:schemeClr>
                </a:solidFill>
              </a:rPr>
              <a:t>Evaluation on text classification</a:t>
            </a:r>
          </a:p>
          <a:p>
            <a:r>
              <a:rPr lang="en-US" sz="3200" b="1" dirty="0">
                <a:solidFill>
                  <a:schemeClr val="bg2">
                    <a:lumMod val="90000"/>
                  </a:schemeClr>
                </a:solidFill>
              </a:rPr>
              <a:t>Practice and others</a:t>
            </a:r>
            <a:endParaRPr lang="en-CN" sz="3200" b="1" dirty="0">
              <a:solidFill>
                <a:schemeClr val="bg2">
                  <a:lumMod val="90000"/>
                </a:schemeClr>
              </a:solidFill>
            </a:endParaRPr>
          </a:p>
        </p:txBody>
      </p:sp>
      <p:sp>
        <p:nvSpPr>
          <p:cNvPr id="4" name="灯片编号占位符 3">
            <a:extLst>
              <a:ext uri="{FF2B5EF4-FFF2-40B4-BE49-F238E27FC236}">
                <a16:creationId xmlns:a16="http://schemas.microsoft.com/office/drawing/2014/main" id="{26D94FB3-B3E3-416A-B823-5D46BCCF404A}"/>
              </a:ext>
            </a:extLst>
          </p:cNvPr>
          <p:cNvSpPr>
            <a:spLocks noGrp="1"/>
          </p:cNvSpPr>
          <p:nvPr>
            <p:ph type="sldNum" sz="quarter" idx="12"/>
          </p:nvPr>
        </p:nvSpPr>
        <p:spPr/>
        <p:txBody>
          <a:bodyPr/>
          <a:lstStyle/>
          <a:p>
            <a:fld id="{DC8BB421-126E-41CB-B73A-69D52E98CAE3}" type="slidenum">
              <a:rPr lang="zh-CN" altLang="en-US" smtClean="0"/>
              <a:t>19</a:t>
            </a:fld>
            <a:endParaRPr lang="zh-CN" altLang="en-US" dirty="0"/>
          </a:p>
        </p:txBody>
      </p:sp>
    </p:spTree>
    <p:extLst>
      <p:ext uri="{BB962C8B-B14F-4D97-AF65-F5344CB8AC3E}">
        <p14:creationId xmlns:p14="http://schemas.microsoft.com/office/powerpoint/2010/main" val="245197464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56181-AF40-45A2-AC81-8414CD45E47D}"/>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A6D0613B-F2C2-45D6-8EAC-A0779B858EEC}"/>
              </a:ext>
            </a:extLst>
          </p:cNvPr>
          <p:cNvSpPr>
            <a:spLocks noGrp="1"/>
          </p:cNvSpPr>
          <p:nvPr>
            <p:ph idx="1"/>
          </p:nvPr>
        </p:nvSpPr>
        <p:spPr/>
        <p:txBody>
          <a:bodyPr>
            <a:normAutofit/>
          </a:bodyPr>
          <a:lstStyle/>
          <a:p>
            <a:r>
              <a:rPr lang="en-US" altLang="zh-CN" sz="3200" b="1" dirty="0"/>
              <a:t>Tasks of Text Classification</a:t>
            </a:r>
          </a:p>
          <a:p>
            <a:r>
              <a:rPr lang="en-US" sz="3200" b="1" dirty="0">
                <a:solidFill>
                  <a:schemeClr val="bg2">
                    <a:lumMod val="90000"/>
                  </a:schemeClr>
                </a:solidFill>
              </a:rPr>
              <a:t>Naïve Bayes (NB) Classifier</a:t>
            </a:r>
          </a:p>
          <a:p>
            <a:r>
              <a:rPr lang="en-US" sz="3200" b="1" dirty="0">
                <a:solidFill>
                  <a:schemeClr val="bg2">
                    <a:lumMod val="90000"/>
                  </a:schemeClr>
                </a:solidFill>
              </a:rPr>
              <a:t>Logistic Regression (LR) Classifier</a:t>
            </a:r>
          </a:p>
          <a:p>
            <a:r>
              <a:rPr lang="en-US" sz="3200" b="1" dirty="0">
                <a:solidFill>
                  <a:schemeClr val="bg2">
                    <a:lumMod val="90000"/>
                  </a:schemeClr>
                </a:solidFill>
              </a:rPr>
              <a:t>Evaluation on text classification</a:t>
            </a:r>
          </a:p>
          <a:p>
            <a:r>
              <a:rPr lang="en-US" sz="3200" b="1" dirty="0">
                <a:solidFill>
                  <a:schemeClr val="bg2">
                    <a:lumMod val="90000"/>
                  </a:schemeClr>
                </a:solidFill>
              </a:rPr>
              <a:t>Practice and others</a:t>
            </a:r>
            <a:endParaRPr lang="en-CN" sz="3200" b="1" dirty="0">
              <a:solidFill>
                <a:schemeClr val="bg2">
                  <a:lumMod val="90000"/>
                </a:schemeClr>
              </a:solidFill>
            </a:endParaRPr>
          </a:p>
        </p:txBody>
      </p:sp>
      <p:sp>
        <p:nvSpPr>
          <p:cNvPr id="4" name="灯片编号占位符 3">
            <a:extLst>
              <a:ext uri="{FF2B5EF4-FFF2-40B4-BE49-F238E27FC236}">
                <a16:creationId xmlns:a16="http://schemas.microsoft.com/office/drawing/2014/main" id="{26D94FB3-B3E3-416A-B823-5D46BCCF404A}"/>
              </a:ext>
            </a:extLst>
          </p:cNvPr>
          <p:cNvSpPr>
            <a:spLocks noGrp="1"/>
          </p:cNvSpPr>
          <p:nvPr>
            <p:ph type="sldNum" sz="quarter" idx="12"/>
          </p:nvPr>
        </p:nvSpPr>
        <p:spPr/>
        <p:txBody>
          <a:bodyPr/>
          <a:lstStyle/>
          <a:p>
            <a:fld id="{DC8BB421-126E-41CB-B73A-69D52E98CAE3}" type="slidenum">
              <a:rPr lang="zh-CN" altLang="en-US" smtClean="0"/>
              <a:t>2</a:t>
            </a:fld>
            <a:endParaRPr lang="zh-CN" altLang="en-US" dirty="0"/>
          </a:p>
        </p:txBody>
      </p:sp>
    </p:spTree>
    <p:extLst>
      <p:ext uri="{BB962C8B-B14F-4D97-AF65-F5344CB8AC3E}">
        <p14:creationId xmlns:p14="http://schemas.microsoft.com/office/powerpoint/2010/main" val="18321839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title"/>
          </p:nvPr>
        </p:nvSpPr>
        <p:spPr/>
        <p:txBody>
          <a:bodyPr>
            <a:noAutofit/>
          </a:bodyPr>
          <a:lstStyle/>
          <a:p>
            <a:r>
              <a:rPr lang="en-US" altLang="zh-CN" dirty="0"/>
              <a:t>LR</a:t>
            </a:r>
            <a:r>
              <a:rPr lang="zh-CN" altLang="en-US" dirty="0"/>
              <a:t> </a:t>
            </a:r>
            <a:r>
              <a:rPr lang="en-US" altLang="zh-CN" dirty="0"/>
              <a:t>classifier</a:t>
            </a:r>
            <a:r>
              <a:rPr lang="zh-CN" altLang="en-US" dirty="0"/>
              <a:t> </a:t>
            </a:r>
            <a:r>
              <a:rPr lang="en-US" altLang="zh-CN" dirty="0"/>
              <a:t>–</a:t>
            </a:r>
            <a:r>
              <a:rPr lang="zh-CN" altLang="en-US" dirty="0"/>
              <a:t> </a:t>
            </a:r>
            <a:r>
              <a:rPr lang="en-US" altLang="zh-CN" dirty="0"/>
              <a:t>intuition</a:t>
            </a:r>
            <a:endParaRPr lang="en-US" dirty="0"/>
          </a:p>
        </p:txBody>
      </p:sp>
      <mc:AlternateContent xmlns:mc="http://schemas.openxmlformats.org/markup-compatibility/2006" xmlns:a14="http://schemas.microsoft.com/office/drawing/2010/main">
        <mc:Choice Requires="a14">
          <p:sp>
            <p:nvSpPr>
              <p:cNvPr id="24579" name="Rectangle 3"/>
              <p:cNvSpPr>
                <a:spLocks noGrp="1" noChangeArrowheads="1"/>
              </p:cNvSpPr>
              <p:nvPr>
                <p:ph idx="1"/>
              </p:nvPr>
            </p:nvSpPr>
            <p:spPr>
              <a:xfrm>
                <a:off x="314324" y="1086337"/>
                <a:ext cx="10985577" cy="2299127"/>
              </a:xfrm>
            </p:spPr>
            <p:txBody>
              <a:bodyPr>
                <a:noAutofit/>
              </a:bodyPr>
              <a:lstStyle/>
              <a:p>
                <a:pPr>
                  <a:spcAft>
                    <a:spcPts val="600"/>
                  </a:spcAft>
                </a:pPr>
                <a:r>
                  <a:rPr lang="en-US" altLang="zh-CN" dirty="0"/>
                  <a:t>LR</a:t>
                </a:r>
                <a:r>
                  <a:rPr lang="zh-CN" altLang="en-US" dirty="0"/>
                  <a:t> </a:t>
                </a:r>
                <a:r>
                  <a:rPr lang="en-US" altLang="zh-CN" dirty="0"/>
                  <a:t>is</a:t>
                </a:r>
                <a:r>
                  <a:rPr lang="zh-CN" altLang="en-US" dirty="0"/>
                  <a:t> </a:t>
                </a:r>
                <a:r>
                  <a:rPr lang="en-US" altLang="zh-CN" dirty="0"/>
                  <a:t>a</a:t>
                </a:r>
                <a:r>
                  <a:rPr lang="zh-CN" altLang="en-US" dirty="0"/>
                  <a:t> </a:t>
                </a:r>
                <a:r>
                  <a:rPr lang="en-US" dirty="0"/>
                  <a:t>discriminative model attempts</a:t>
                </a:r>
                <a:r>
                  <a:rPr lang="zh-CN" altLang="en-US" dirty="0"/>
                  <a:t> </a:t>
                </a:r>
                <a:r>
                  <a:rPr lang="en-US" dirty="0"/>
                  <a:t>to directly compute</a:t>
                </a:r>
                <a:r>
                  <a:rPr lang="zh-CN" altLang="en-US" dirty="0"/>
                  <a:t> </a:t>
                </a:r>
                <a14:m>
                  <m:oMath xmlns:m="http://schemas.openxmlformats.org/officeDocument/2006/math">
                    <m:r>
                      <a:rPr lang="en-US" altLang="zh-CN" b="0" i="1" smtClean="0">
                        <a:latin typeface="Cambria Math" panose="02040503050406030204" pitchFamily="18" charset="0"/>
                      </a:rPr>
                      <m:t>𝑃</m:t>
                    </m:r>
                    <m:r>
                      <a:rPr lang="en-US" altLang="zh-CN" b="0" i="1" smtClean="0">
                        <a:latin typeface="Cambria Math" panose="02040503050406030204" pitchFamily="18" charset="0"/>
                      </a:rPr>
                      <m:t>(</m:t>
                    </m:r>
                    <m:r>
                      <a:rPr lang="en-US" altLang="zh-CN" b="0" i="1" smtClean="0">
                        <a:latin typeface="Cambria Math" panose="02040503050406030204" pitchFamily="18" charset="0"/>
                      </a:rPr>
                      <m:t>𝑐</m:t>
                    </m:r>
                    <m:r>
                      <a:rPr lang="en-US" altLang="zh-CN" b="0" i="1" smtClean="0">
                        <a:latin typeface="Cambria Math" panose="02040503050406030204" pitchFamily="18" charset="0"/>
                      </a:rPr>
                      <m:t>|</m:t>
                    </m:r>
                    <m:r>
                      <a:rPr lang="en-US" altLang="zh-CN" b="0" i="1" smtClean="0">
                        <a:latin typeface="Cambria Math" panose="02040503050406030204" pitchFamily="18" charset="0"/>
                      </a:rPr>
                      <m:t>𝑑</m:t>
                    </m:r>
                    <m:r>
                      <a:rPr lang="en-US" altLang="zh-CN" b="0" i="1" smtClean="0">
                        <a:latin typeface="Cambria Math" panose="02040503050406030204" pitchFamily="18" charset="0"/>
                      </a:rPr>
                      <m:t>)</m:t>
                    </m:r>
                  </m:oMath>
                </a14:m>
                <a:endParaRPr lang="en-US" dirty="0"/>
              </a:p>
              <a:p>
                <a:pPr>
                  <a:spcAft>
                    <a:spcPts val="600"/>
                  </a:spcAft>
                </a:pPr>
                <a:r>
                  <a:rPr lang="en-US" dirty="0"/>
                  <a:t>Given a set of feature/label pairs: </a:t>
                </a:r>
                <a14:m>
                  <m:oMath xmlns:m="http://schemas.openxmlformats.org/officeDocument/2006/math">
                    <m:sSub>
                      <m:sSubPr>
                        <m:ctrlPr>
                          <a:rPr lang="en-US" altLang="zh-CN" sz="2400" b="0" i="1" dirty="0" smtClean="0">
                            <a:latin typeface="Cambria Math" panose="02040503050406030204" pitchFamily="18" charset="0"/>
                          </a:rPr>
                        </m:ctrlPr>
                      </m:sSubPr>
                      <m:e>
                        <m:r>
                          <m:rPr>
                            <m:sty m:val="p"/>
                          </m:rPr>
                          <a:rPr lang="en-US" altLang="zh-CN" sz="2400" b="0" i="0" dirty="0" smtClean="0">
                            <a:latin typeface="Cambria Math" panose="02040503050406030204" pitchFamily="18" charset="0"/>
                          </a:rPr>
                          <m:t>D</m:t>
                        </m:r>
                      </m:e>
                      <m:sub>
                        <m:r>
                          <a:rPr lang="en-US" altLang="zh-CN" sz="2400" b="0" i="1" dirty="0" smtClean="0">
                            <a:latin typeface="Cambria Math" panose="02040503050406030204" pitchFamily="18" charset="0"/>
                          </a:rPr>
                          <m:t>𝑡𝑟𝑎𝑖𝑛</m:t>
                        </m:r>
                      </m:sub>
                    </m:sSub>
                    <m:r>
                      <a:rPr lang="en-US" altLang="zh-CN" sz="2400" b="0" i="1" dirty="0" smtClean="0">
                        <a:latin typeface="Cambria Math" panose="02040503050406030204" pitchFamily="18" charset="0"/>
                      </a:rPr>
                      <m:t>=</m:t>
                    </m:r>
                    <m:d>
                      <m:dPr>
                        <m:begChr m:val="{"/>
                        <m:endChr m:val="}"/>
                        <m:ctrlPr>
                          <a:rPr lang="en-US" altLang="zh-CN" sz="2400" b="0" i="1" dirty="0" smtClean="0">
                            <a:latin typeface="Cambria Math" panose="02040503050406030204" pitchFamily="18" charset="0"/>
                          </a:rPr>
                        </m:ctrlPr>
                      </m:dPr>
                      <m:e>
                        <m:d>
                          <m:dPr>
                            <m:ctrlPr>
                              <a:rPr lang="en-US" sz="2400" i="1" dirty="0">
                                <a:latin typeface="Cambria Math" panose="02040503050406030204" pitchFamily="18" charset="0"/>
                              </a:rPr>
                            </m:ctrlPr>
                          </m:dPr>
                          <m:e>
                            <m:sSup>
                              <m:sSupPr>
                                <m:ctrlPr>
                                  <a:rPr lang="en-US" sz="2400" i="1" dirty="0">
                                    <a:latin typeface="Cambria Math" panose="02040503050406030204" pitchFamily="18" charset="0"/>
                                  </a:rPr>
                                </m:ctrlPr>
                              </m:sSupPr>
                              <m:e>
                                <m:r>
                                  <a:rPr lang="en-US" sz="2400" b="1" i="1" dirty="0">
                                    <a:latin typeface="Cambria Math" panose="02040503050406030204" pitchFamily="18" charset="0"/>
                                  </a:rPr>
                                  <m:t>𝒙</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𝑖</m:t>
                                    </m:r>
                                  </m:e>
                                </m:d>
                              </m:sup>
                            </m:sSup>
                            <m:r>
                              <a:rPr lang="en-US" sz="2400" i="1" dirty="0">
                                <a:latin typeface="Cambria Math" panose="02040503050406030204" pitchFamily="18" charset="0"/>
                              </a:rPr>
                              <m:t>,</m:t>
                            </m:r>
                            <m:sSup>
                              <m:sSupPr>
                                <m:ctrlPr>
                                  <a:rPr lang="en-US" sz="2400" i="1" dirty="0">
                                    <a:latin typeface="Cambria Math" panose="02040503050406030204" pitchFamily="18" charset="0"/>
                                  </a:rPr>
                                </m:ctrlPr>
                              </m:sSupPr>
                              <m:e>
                                <m:r>
                                  <a:rPr lang="en-US" sz="2400" i="1" dirty="0">
                                    <a:latin typeface="Cambria Math" panose="02040503050406030204" pitchFamily="18" charset="0"/>
                                  </a:rPr>
                                  <m:t>𝑦</m:t>
                                </m:r>
                              </m:e>
                              <m:sup>
                                <m:d>
                                  <m:dPr>
                                    <m:ctrlPr>
                                      <a:rPr lang="en-US" sz="2400" i="1" dirty="0">
                                        <a:latin typeface="Cambria Math" panose="02040503050406030204" pitchFamily="18" charset="0"/>
                                      </a:rPr>
                                    </m:ctrlPr>
                                  </m:dPr>
                                  <m:e>
                                    <m:r>
                                      <a:rPr lang="en-US" sz="2400" i="1" dirty="0">
                                        <a:latin typeface="Cambria Math" panose="02040503050406030204" pitchFamily="18" charset="0"/>
                                      </a:rPr>
                                      <m:t>𝑖</m:t>
                                    </m:r>
                                  </m:e>
                                </m:d>
                              </m:sup>
                            </m:sSup>
                          </m:e>
                        </m:d>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𝑖</m:t>
                        </m:r>
                        <m:r>
                          <a:rPr lang="en-US" altLang="zh-CN" sz="2400" b="0" i="1" dirty="0" smtClean="0">
                            <a:latin typeface="Cambria Math" panose="02040503050406030204" pitchFamily="18" charset="0"/>
                          </a:rPr>
                          <m:t>=1,2,..,</m:t>
                        </m:r>
                        <m:r>
                          <a:rPr lang="en-US" altLang="zh-CN" sz="2400" b="0" i="1" dirty="0" smtClean="0">
                            <a:latin typeface="Cambria Math" panose="02040503050406030204" pitchFamily="18" charset="0"/>
                          </a:rPr>
                          <m:t>𝑛</m:t>
                        </m:r>
                      </m:e>
                    </m:d>
                  </m:oMath>
                </a14:m>
                <a:endParaRPr lang="en-US" dirty="0"/>
              </a:p>
              <a:p>
                <a:pPr lvl="1">
                  <a:spcAft>
                    <a:spcPts val="600"/>
                  </a:spcAft>
                </a:pPr>
                <a:r>
                  <a:rPr lang="en-US" dirty="0"/>
                  <a:t>Each feature </a:t>
                </a:r>
                <a14:m>
                  <m:oMath xmlns:m="http://schemas.openxmlformats.org/officeDocument/2006/math">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sup>
                    </m:sSup>
                  </m:oMath>
                </a14:m>
                <a:r>
                  <a:rPr lang="en-US" dirty="0"/>
                  <a:t> is called </a:t>
                </a:r>
                <a:r>
                  <a:rPr lang="en-US" b="1" dirty="0"/>
                  <a:t>feature</a:t>
                </a:r>
                <a:r>
                  <a:rPr lang="en-US" dirty="0"/>
                  <a:t> </a:t>
                </a:r>
                <a:r>
                  <a:rPr lang="en-US" b="1" dirty="0"/>
                  <a:t>vector </a:t>
                </a:r>
                <a14:m>
                  <m:oMath xmlns:m="http://schemas.openxmlformats.org/officeDocument/2006/math">
                    <m:r>
                      <a:rPr lang="en-US" i="1" dirty="0" smtClean="0">
                        <a:solidFill>
                          <a:schemeClr val="tx1"/>
                        </a:solidFill>
                        <a:latin typeface="Cambria Math" panose="02040503050406030204" pitchFamily="18" charset="0"/>
                      </a:rPr>
                      <m:t>[</m:t>
                    </m:r>
                    <m:r>
                      <a:rPr lang="en-US" i="1" dirty="0" smtClean="0">
                        <a:solidFill>
                          <a:schemeClr val="tx1"/>
                        </a:solidFill>
                        <a:latin typeface="Cambria Math" panose="02040503050406030204" pitchFamily="18" charset="0"/>
                      </a:rPr>
                      <m:t>𝑥</m:t>
                    </m:r>
                    <m:r>
                      <a:rPr lang="en-US" i="1" baseline="-25000" dirty="0">
                        <a:solidFill>
                          <a:schemeClr val="tx1"/>
                        </a:solidFill>
                        <a:latin typeface="Cambria Math" panose="02040503050406030204" pitchFamily="18" charset="0"/>
                      </a:rPr>
                      <m:t>1</m:t>
                    </m:r>
                    <m:r>
                      <a:rPr lang="en-US" i="1" dirty="0">
                        <a:solidFill>
                          <a:schemeClr val="tx1"/>
                        </a:solidFill>
                        <a:latin typeface="Cambria Math" panose="02040503050406030204" pitchFamily="18" charset="0"/>
                      </a:rPr>
                      <m:t>, </m:t>
                    </m:r>
                    <m:r>
                      <a:rPr lang="en-US" i="1" dirty="0">
                        <a:solidFill>
                          <a:schemeClr val="tx1"/>
                        </a:solidFill>
                        <a:latin typeface="Cambria Math" panose="02040503050406030204" pitchFamily="18" charset="0"/>
                      </a:rPr>
                      <m:t>𝑥</m:t>
                    </m:r>
                    <m:r>
                      <a:rPr lang="en-US" i="1" baseline="-25000" dirty="0">
                        <a:solidFill>
                          <a:schemeClr val="tx1"/>
                        </a:solidFill>
                        <a:latin typeface="Cambria Math" panose="02040503050406030204" pitchFamily="18" charset="0"/>
                      </a:rPr>
                      <m:t>2</m:t>
                    </m:r>
                    <m:r>
                      <a:rPr lang="en-US" i="1" dirty="0">
                        <a:solidFill>
                          <a:schemeClr val="tx1"/>
                        </a:solidFill>
                        <a:latin typeface="Cambria Math" panose="02040503050406030204" pitchFamily="18" charset="0"/>
                      </a:rPr>
                      <m:t>,…, </m:t>
                    </m:r>
                    <m:sSub>
                      <m:sSubPr>
                        <m:ctrlPr>
                          <a:rPr lang="en-US" i="1" dirty="0">
                            <a:solidFill>
                              <a:schemeClr val="tx1"/>
                            </a:solidFill>
                            <a:latin typeface="Cambria Math" panose="02040503050406030204" pitchFamily="18" charset="0"/>
                          </a:rPr>
                        </m:ctrlPr>
                      </m:sSubPr>
                      <m:e>
                        <m:r>
                          <a:rPr lang="en-US" i="1" dirty="0">
                            <a:solidFill>
                              <a:schemeClr val="tx1"/>
                            </a:solidFill>
                            <a:latin typeface="Cambria Math" panose="02040503050406030204" pitchFamily="18" charset="0"/>
                          </a:rPr>
                          <m:t>𝑥</m:t>
                        </m:r>
                      </m:e>
                      <m:sub>
                        <m:r>
                          <a:rPr lang="en-US" altLang="zh-CN" b="0" i="1" dirty="0" smtClean="0">
                            <a:solidFill>
                              <a:schemeClr val="tx1"/>
                            </a:solidFill>
                            <a:latin typeface="Cambria Math" panose="02040503050406030204" pitchFamily="18" charset="0"/>
                          </a:rPr>
                          <m:t>𝑝</m:t>
                        </m:r>
                      </m:sub>
                    </m:sSub>
                    <m:r>
                      <a:rPr lang="en-US" i="1" dirty="0">
                        <a:solidFill>
                          <a:schemeClr val="tx1"/>
                        </a:solidFill>
                        <a:latin typeface="Cambria Math" panose="02040503050406030204" pitchFamily="18" charset="0"/>
                      </a:rPr>
                      <m:t>]</m:t>
                    </m:r>
                  </m:oMath>
                </a14:m>
                <a:endParaRPr lang="en-US" dirty="0">
                  <a:solidFill>
                    <a:schemeClr val="tx1"/>
                  </a:solidFill>
                </a:endParaRPr>
              </a:p>
              <a:p>
                <a:pPr lvl="1">
                  <a:spcAft>
                    <a:spcPts val="600"/>
                  </a:spcAft>
                </a:pPr>
                <a:r>
                  <a:rPr lang="en-US" dirty="0"/>
                  <a:t>Compute </a:t>
                </a:r>
                <a:r>
                  <a:rPr lang="en-US" altLang="zh-CN" dirty="0"/>
                  <a:t>the</a:t>
                </a:r>
                <a:r>
                  <a:rPr lang="en-US" dirty="0"/>
                  <a:t> output</a:t>
                </a:r>
                <a:r>
                  <a:rPr lang="en-US" altLang="zh-CN" dirty="0"/>
                  <a:t>,</a:t>
                </a:r>
                <a:r>
                  <a:rPr lang="zh-CN" altLang="en-US" dirty="0"/>
                  <a:t> </a:t>
                </a:r>
                <a:r>
                  <a:rPr lang="en-US" dirty="0"/>
                  <a:t>a predicted </a:t>
                </a:r>
                <a:r>
                  <a:rPr lang="en-US" dirty="0">
                    <a:solidFill>
                      <a:schemeClr val="tx1"/>
                    </a:solidFill>
                  </a:rPr>
                  <a:t>class </a:t>
                </a:r>
                <a14:m>
                  <m:oMath xmlns:m="http://schemas.openxmlformats.org/officeDocument/2006/math">
                    <m:sSup>
                      <m:sSupPr>
                        <m:ctrlPr>
                          <a:rPr lang="en-US" altLang="zh-CN" i="1" dirty="0">
                            <a:solidFill>
                              <a:schemeClr val="tx1"/>
                            </a:solidFill>
                            <a:latin typeface="Cambria Math" panose="02040503050406030204" pitchFamily="18" charset="0"/>
                          </a:rPr>
                        </m:ctrlPr>
                      </m:sSupPr>
                      <m:e>
                        <m:acc>
                          <m:accPr>
                            <m:chr m:val="̂"/>
                            <m:ctrlPr>
                              <a:rPr lang="en-US" altLang="zh-CN" i="1">
                                <a:solidFill>
                                  <a:schemeClr val="tx1"/>
                                </a:solidFill>
                                <a:latin typeface="Cambria Math" panose="02040503050406030204" pitchFamily="18" charset="0"/>
                              </a:rPr>
                            </m:ctrlPr>
                          </m:accPr>
                          <m:e>
                            <m:r>
                              <a:rPr lang="en-US" altLang="zh-CN" i="1">
                                <a:solidFill>
                                  <a:schemeClr val="tx1"/>
                                </a:solidFill>
                                <a:latin typeface="Cambria Math" panose="02040503050406030204" pitchFamily="18" charset="0"/>
                              </a:rPr>
                              <m:t>𝑦</m:t>
                            </m:r>
                          </m:e>
                        </m:acc>
                      </m:e>
                      <m:sup>
                        <m:r>
                          <a:rPr lang="en-US" altLang="zh-CN" i="1" dirty="0">
                            <a:solidFill>
                              <a:schemeClr val="tx1"/>
                            </a:solidFill>
                            <a:latin typeface="Cambria Math" panose="02040503050406030204" pitchFamily="18" charset="0"/>
                          </a:rPr>
                          <m:t>(</m:t>
                        </m:r>
                        <m:r>
                          <a:rPr lang="en-US" altLang="zh-CN" i="1" dirty="0">
                            <a:solidFill>
                              <a:schemeClr val="tx1"/>
                            </a:solidFill>
                            <a:latin typeface="Cambria Math" panose="02040503050406030204" pitchFamily="18" charset="0"/>
                          </a:rPr>
                          <m:t>𝑖</m:t>
                        </m:r>
                        <m:r>
                          <a:rPr lang="en-US" altLang="zh-CN" i="1" dirty="0">
                            <a:solidFill>
                              <a:schemeClr val="tx1"/>
                            </a:solidFill>
                            <a:latin typeface="Cambria Math" panose="02040503050406030204" pitchFamily="18" charset="0"/>
                          </a:rPr>
                          <m:t>)</m:t>
                        </m:r>
                      </m:sup>
                    </m:sSup>
                    <m:r>
                      <a:rPr lang="en-US" altLang="zh-CN" i="1" dirty="0">
                        <a:solidFill>
                          <a:schemeClr val="tx1"/>
                        </a:solidFill>
                        <a:latin typeface="Cambria Math" panose="02040503050406030204" pitchFamily="18" charset="0"/>
                      </a:rPr>
                      <m:t>∈{0,1}</m:t>
                    </m:r>
                  </m:oMath>
                </a14:m>
                <a:endParaRPr lang="en-US" baseline="-25000" dirty="0">
                  <a:solidFill>
                    <a:srgbClr val="FF0000"/>
                  </a:solidFill>
                </a:endParaRPr>
              </a:p>
            </p:txBody>
          </p:sp>
        </mc:Choice>
        <mc:Fallback xmlns="">
          <p:sp>
            <p:nvSpPr>
              <p:cNvPr id="24579" name="Rectangle 3"/>
              <p:cNvSpPr>
                <a:spLocks noGrp="1" noRot="1" noChangeAspect="1" noMove="1" noResize="1" noEditPoints="1" noAdjustHandles="1" noChangeArrowheads="1" noChangeShapeType="1" noTextEdit="1"/>
              </p:cNvSpPr>
              <p:nvPr>
                <p:ph idx="1"/>
              </p:nvPr>
            </p:nvSpPr>
            <p:spPr>
              <a:xfrm>
                <a:off x="314324" y="1086337"/>
                <a:ext cx="10985577" cy="2299127"/>
              </a:xfrm>
              <a:blipFill>
                <a:blip r:embed="rId2"/>
                <a:stretch>
                  <a:fillRect l="-924" t="-3297" b="-1648"/>
                </a:stretch>
              </a:blipFill>
            </p:spPr>
            <p:txBody>
              <a:bodyPr/>
              <a:lstStyle/>
              <a:p>
                <a:r>
                  <a:rPr lang="en-CN">
                    <a:noFill/>
                  </a:rPr>
                  <a:t> </a:t>
                </a:r>
              </a:p>
            </p:txBody>
          </p:sp>
        </mc:Fallback>
      </mc:AlternateContent>
      <p:sp>
        <p:nvSpPr>
          <p:cNvPr id="2" name="灯片编号占位符 1">
            <a:extLst>
              <a:ext uri="{FF2B5EF4-FFF2-40B4-BE49-F238E27FC236}">
                <a16:creationId xmlns:a16="http://schemas.microsoft.com/office/drawing/2014/main" id="{50CC4CF2-0982-409A-B654-B979CE81D067}"/>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20</a:t>
            </a:fld>
            <a:endParaRPr lang="en-US">
              <a:solidFill>
                <a:prstClr val="black">
                  <a:tint val="75000"/>
                </a:prstClr>
              </a:solidFill>
              <a:latin typeface="Lucida Sans" charset="0"/>
              <a:ea typeface="ＭＳ Ｐゴシック" charset="0"/>
            </a:endParaRPr>
          </a:p>
        </p:txBody>
      </p:sp>
      <mc:AlternateContent xmlns:mc="http://schemas.openxmlformats.org/markup-compatibility/2006" xmlns:a14="http://schemas.microsoft.com/office/drawing/2010/main">
        <mc:Choice Requires="a14">
          <p:sp>
            <p:nvSpPr>
              <p:cNvPr id="6" name="Content Placeholder 2">
                <a:extLst>
                  <a:ext uri="{FF2B5EF4-FFF2-40B4-BE49-F238E27FC236}">
                    <a16:creationId xmlns:a16="http://schemas.microsoft.com/office/drawing/2014/main" id="{74453A4E-6977-2B4A-9A6B-3F0C41E7F7EE}"/>
                  </a:ext>
                </a:extLst>
              </p:cNvPr>
              <p:cNvSpPr txBox="1">
                <a:spLocks/>
              </p:cNvSpPr>
              <p:nvPr/>
            </p:nvSpPr>
            <p:spPr>
              <a:xfrm>
                <a:off x="314325" y="3472536"/>
                <a:ext cx="10158413" cy="2735384"/>
              </a:xfrm>
              <a:prstGeom prst="rect">
                <a:avLst/>
              </a:prstGeom>
            </p:spPr>
            <p:txBody>
              <a:bodyPr vert="horz" lIns="91440" tIns="45720" rIns="91440" bIns="45720" rtlCol="0">
                <a:noAutofit/>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dirty="0"/>
                  <a:t>For feature </a:t>
                </a:r>
                <a14:m>
                  <m:oMath xmlns:m="http://schemas.openxmlformats.org/officeDocument/2006/math">
                    <m:r>
                      <a:rPr lang="en-US" i="1" dirty="0">
                        <a:latin typeface="Cambria Math" panose="02040503050406030204" pitchFamily="18" charset="0"/>
                      </a:rPr>
                      <m:t>𝑥</m:t>
                    </m:r>
                    <m:r>
                      <a:rPr lang="en-US" i="1" baseline="-25000" dirty="0">
                        <a:latin typeface="Cambria Math" panose="02040503050406030204" pitchFamily="18" charset="0"/>
                      </a:rPr>
                      <m:t>𝑖</m:t>
                    </m:r>
                  </m:oMath>
                </a14:m>
                <a:r>
                  <a:rPr lang="en-US" dirty="0"/>
                  <a:t>, weight </a:t>
                </a: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𝑤</m:t>
                        </m:r>
                      </m:e>
                      <m:sub>
                        <m:r>
                          <a:rPr lang="en-US" i="1" dirty="0">
                            <a:latin typeface="Cambria Math" panose="02040503050406030204" pitchFamily="18" charset="0"/>
                          </a:rPr>
                          <m:t>𝑖</m:t>
                        </m:r>
                      </m:sub>
                    </m:sSub>
                  </m:oMath>
                </a14:m>
                <a:r>
                  <a:rPr lang="en-US" dirty="0"/>
                  <a:t> tells is how important is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𝑥</m:t>
                        </m:r>
                      </m:e>
                      <m:sub>
                        <m:r>
                          <a:rPr lang="en-US" i="1">
                            <a:latin typeface="Cambria Math" panose="02040503050406030204" pitchFamily="18" charset="0"/>
                          </a:rPr>
                          <m:t>𝑖</m:t>
                        </m:r>
                      </m:sub>
                    </m:sSub>
                  </m:oMath>
                </a14:m>
                <a:r>
                  <a:rPr lang="en-US" dirty="0"/>
                  <a:t> </a:t>
                </a:r>
                <a:endParaRPr lang="en-US" baseline="-25000" dirty="0"/>
              </a:p>
              <a:p>
                <a:pPr marL="986342" lvl="1" indent="-457189">
                  <a:spcAft>
                    <a:spcPts val="600"/>
                  </a:spcAft>
                </a:pPr>
                <a14:m>
                  <m:oMath xmlns:m="http://schemas.openxmlformats.org/officeDocument/2006/math">
                    <m:r>
                      <a:rPr lang="en-US" i="1" dirty="0">
                        <a:latin typeface="Cambria Math" panose="02040503050406030204" pitchFamily="18" charset="0"/>
                      </a:rPr>
                      <m:t>𝑥</m:t>
                    </m:r>
                    <m:r>
                      <a:rPr lang="en-US" i="1" baseline="-25000" dirty="0">
                        <a:latin typeface="Cambria Math" panose="02040503050406030204" pitchFamily="18" charset="0"/>
                      </a:rPr>
                      <m:t>𝑖</m:t>
                    </m:r>
                    <m:r>
                      <a:rPr lang="en-US" i="1" dirty="0">
                        <a:latin typeface="Cambria Math" panose="02040503050406030204" pitchFamily="18" charset="0"/>
                      </a:rPr>
                      <m:t>=</m:t>
                    </m:r>
                  </m:oMath>
                </a14:m>
                <a:r>
                  <a:rPr lang="en-US" dirty="0"/>
                  <a:t>review contains ‘</a:t>
                </a:r>
                <a:r>
                  <a:rPr lang="en-US" dirty="0">
                    <a:solidFill>
                      <a:schemeClr val="accent1"/>
                    </a:solidFill>
                  </a:rPr>
                  <a:t>awesome</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𝑖</m:t>
                        </m:r>
                      </m:sub>
                    </m:sSub>
                    <m:r>
                      <a:rPr lang="en-US" i="1">
                        <a:latin typeface="Cambria Math" panose="02040503050406030204" pitchFamily="18" charset="0"/>
                      </a:rPr>
                      <m:t>=</m:t>
                    </m:r>
                    <m:r>
                      <a:rPr lang="en-US" i="1">
                        <a:solidFill>
                          <a:srgbClr val="0000CC"/>
                        </a:solidFill>
                        <a:latin typeface="Cambria Math" panose="02040503050406030204" pitchFamily="18" charset="0"/>
                      </a:rPr>
                      <m:t>+10</m:t>
                    </m:r>
                  </m:oMath>
                </a14:m>
                <a:endParaRPr lang="en-US" dirty="0">
                  <a:solidFill>
                    <a:srgbClr val="0000CC"/>
                  </a:solidFill>
                </a:endParaRPr>
              </a:p>
              <a:p>
                <a:pPr marL="986342" lvl="1" indent="-457189">
                  <a:spcAft>
                    <a:spcPts val="600"/>
                  </a:spcAft>
                </a:pPr>
                <a14:m>
                  <m:oMath xmlns:m="http://schemas.openxmlformats.org/officeDocument/2006/math">
                    <m:sSub>
                      <m:sSubPr>
                        <m:ctrlPr>
                          <a:rPr lang="en-US" i="1" dirty="0">
                            <a:latin typeface="Cambria Math" panose="02040503050406030204" pitchFamily="18" charset="0"/>
                          </a:rPr>
                        </m:ctrlPr>
                      </m:sSubPr>
                      <m:e>
                        <m:r>
                          <a:rPr lang="en-US" i="1" dirty="0">
                            <a:latin typeface="Cambria Math" panose="02040503050406030204" pitchFamily="18" charset="0"/>
                          </a:rPr>
                          <m:t>𝑥</m:t>
                        </m:r>
                      </m:e>
                      <m:sub>
                        <m:r>
                          <a:rPr lang="en-US" i="1" dirty="0">
                            <a:latin typeface="Cambria Math" panose="02040503050406030204" pitchFamily="18" charset="0"/>
                          </a:rPr>
                          <m:t>𝑗</m:t>
                        </m:r>
                      </m:sub>
                    </m:sSub>
                    <m:r>
                      <a:rPr lang="en-US" i="1" dirty="0">
                        <a:latin typeface="Cambria Math" panose="02040503050406030204" pitchFamily="18" charset="0"/>
                      </a:rPr>
                      <m:t>=</m:t>
                    </m:r>
                  </m:oMath>
                </a14:m>
                <a:r>
                  <a:rPr lang="en-US" dirty="0"/>
                  <a:t>review contains ‘</a:t>
                </a:r>
                <a:r>
                  <a:rPr lang="en-US" dirty="0">
                    <a:solidFill>
                      <a:schemeClr val="accent1"/>
                    </a:solidFill>
                  </a:rPr>
                  <a:t>abysmal</a:t>
                </a:r>
                <a:r>
                  <a:rPr lang="en-US" dirty="0"/>
                  <a:t>’:      	</a:t>
                </a:r>
                <a14:m>
                  <m:oMath xmlns:m="http://schemas.openxmlformats.org/officeDocument/2006/math">
                    <m:sSub>
                      <m:sSubPr>
                        <m:ctrlPr>
                          <a:rPr lang="en-US" i="1" dirty="0">
                            <a:latin typeface="Cambria Math" panose="02040503050406030204" pitchFamily="18" charset="0"/>
                          </a:rPr>
                        </m:ctrlPr>
                      </m:sSubPr>
                      <m:e>
                        <m:r>
                          <m:rPr>
                            <m:sty m:val="p"/>
                          </m:rPr>
                          <a:rPr lang="en-US" dirty="0">
                            <a:latin typeface="Cambria Math" panose="02040503050406030204" pitchFamily="18" charset="0"/>
                          </a:rPr>
                          <m:t>w</m:t>
                        </m:r>
                      </m:e>
                      <m:sub>
                        <m:r>
                          <a:rPr lang="en-US" altLang="zh-CN" b="0" i="1" dirty="0" smtClean="0">
                            <a:latin typeface="Cambria Math" panose="02040503050406030204" pitchFamily="18" charset="0"/>
                          </a:rPr>
                          <m:t>𝑗</m:t>
                        </m:r>
                      </m:sub>
                    </m:sSub>
                    <m:r>
                      <a:rPr lang="en-US" i="1" dirty="0">
                        <a:latin typeface="Cambria Math" panose="02040503050406030204" pitchFamily="18" charset="0"/>
                      </a:rPr>
                      <m:t>= </m:t>
                    </m:r>
                    <m:r>
                      <a:rPr lang="en-US" i="1" dirty="0">
                        <a:solidFill>
                          <a:srgbClr val="0000CC"/>
                        </a:solidFill>
                        <a:latin typeface="Cambria Math" panose="02040503050406030204" pitchFamily="18" charset="0"/>
                      </a:rPr>
                      <m:t>−10</m:t>
                    </m:r>
                  </m:oMath>
                </a14:m>
                <a:endParaRPr lang="en-US" dirty="0">
                  <a:solidFill>
                    <a:srgbClr val="0000CC"/>
                  </a:solidFill>
                </a:endParaRPr>
              </a:p>
              <a:p>
                <a:pPr marL="986342" lvl="1" indent="-457189">
                  <a:spcAft>
                    <a:spcPts val="600"/>
                  </a:spcAft>
                </a:pP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𝑘</m:t>
                        </m:r>
                      </m:sub>
                    </m:sSub>
                    <m:r>
                      <a:rPr lang="zh-CN" altLang="en-US" b="0" i="1" smtClean="0">
                        <a:latin typeface="Cambria Math" panose="02040503050406030204" pitchFamily="18" charset="0"/>
                      </a:rPr>
                      <m:t> </m:t>
                    </m:r>
                  </m:oMath>
                </a14:m>
                <a:r>
                  <a:rPr lang="en-US" dirty="0"/>
                  <a:t>=review contains ‘</a:t>
                </a:r>
                <a:r>
                  <a:rPr lang="en-US" dirty="0">
                    <a:solidFill>
                      <a:schemeClr val="accent1"/>
                    </a:solidFill>
                  </a:rPr>
                  <a:t>mediocre</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𝑤</m:t>
                        </m:r>
                      </m:e>
                      <m:sub>
                        <m:r>
                          <a:rPr lang="en-US" i="1">
                            <a:latin typeface="Cambria Math" panose="02040503050406030204" pitchFamily="18" charset="0"/>
                          </a:rPr>
                          <m:t>𝑘</m:t>
                        </m:r>
                      </m:sub>
                    </m:sSub>
                    <m:r>
                      <a:rPr lang="en-US" i="1">
                        <a:latin typeface="Cambria Math" panose="02040503050406030204" pitchFamily="18" charset="0"/>
                      </a:rPr>
                      <m:t>=</m:t>
                    </m:r>
                    <m:r>
                      <a:rPr lang="en-US" i="1">
                        <a:solidFill>
                          <a:srgbClr val="0000CC"/>
                        </a:solidFill>
                        <a:latin typeface="Cambria Math" panose="02040503050406030204" pitchFamily="18" charset="0"/>
                      </a:rPr>
                      <m:t>−2</m:t>
                    </m:r>
                  </m:oMath>
                </a14:m>
                <a:endParaRPr lang="en-US" dirty="0">
                  <a:solidFill>
                    <a:srgbClr val="0000CC"/>
                  </a:solidFill>
                </a:endParaRPr>
              </a:p>
              <a:p>
                <a:pPr>
                  <a:spcBef>
                    <a:spcPts val="400"/>
                  </a:spcBef>
                  <a:spcAft>
                    <a:spcPts val="600"/>
                  </a:spcAft>
                </a:pPr>
                <a:r>
                  <a:rPr lang="en-US" altLang="zh-CN" sz="2800" dirty="0"/>
                  <a:t>All</a:t>
                </a:r>
                <a:r>
                  <a:rPr lang="zh-CN" altLang="en-US" sz="2800" dirty="0"/>
                  <a:t> </a:t>
                </a:r>
                <a:r>
                  <a:rPr lang="en-US" altLang="zh-CN" sz="2800" dirty="0"/>
                  <a:t>weights</a:t>
                </a:r>
                <a:r>
                  <a:rPr lang="zh-CN" altLang="en-US" sz="2800" dirty="0"/>
                  <a:t> </a:t>
                </a:r>
                <a:r>
                  <a:rPr lang="en-US" altLang="zh-CN" sz="2800" dirty="0"/>
                  <a:t>of</a:t>
                </a:r>
                <a:r>
                  <a:rPr lang="zh-CN" altLang="en-US" sz="2800" dirty="0"/>
                  <a:t> </a:t>
                </a:r>
                <a14:m>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𝑥</m:t>
                        </m:r>
                      </m:e>
                      <m:sub>
                        <m:r>
                          <a:rPr lang="en-US" altLang="zh-CN" sz="2800" b="0" i="1" smtClean="0">
                            <a:latin typeface="Cambria Math" panose="02040503050406030204" pitchFamily="18" charset="0"/>
                          </a:rPr>
                          <m:t>𝑖</m:t>
                        </m:r>
                      </m:sub>
                    </m:sSub>
                  </m:oMath>
                </a14:m>
                <a:r>
                  <a:rPr lang="zh-CN" altLang="en-US" sz="2800" dirty="0"/>
                  <a:t> </a:t>
                </a:r>
                <a:r>
                  <a:rPr lang="en-US" altLang="zh-CN" dirty="0"/>
                  <a:t>form</a:t>
                </a:r>
                <a:r>
                  <a:rPr lang="en-US" sz="2800" dirty="0"/>
                  <a:t> feature</a:t>
                </a:r>
                <a:r>
                  <a:rPr lang="zh-CN" altLang="en-US" sz="2800" dirty="0"/>
                  <a:t> </a:t>
                </a:r>
                <a:r>
                  <a:rPr lang="en-US" altLang="zh-CN" sz="2800" dirty="0"/>
                  <a:t>vector</a:t>
                </a:r>
                <a:r>
                  <a:rPr lang="zh-CN" altLang="en-US" sz="2800" dirty="0"/>
                  <a:t> </a:t>
                </a:r>
                <a14:m>
                  <m:oMath xmlns:m="http://schemas.openxmlformats.org/officeDocument/2006/math">
                    <m:r>
                      <a:rPr lang="en-US" sz="2800" b="1" i="1" dirty="0">
                        <a:solidFill>
                          <a:srgbClr val="FF0000"/>
                        </a:solidFill>
                        <a:latin typeface="Cambria Math" panose="02040503050406030204" pitchFamily="18" charset="0"/>
                      </a:rPr>
                      <m:t>𝑾</m:t>
                    </m:r>
                    <m:r>
                      <a:rPr lang="en-US" sz="2800" i="1" dirty="0">
                        <a:solidFill>
                          <a:srgbClr val="FF0000"/>
                        </a:solidFill>
                        <a:latin typeface="Cambria Math" panose="02040503050406030204" pitchFamily="18" charset="0"/>
                      </a:rPr>
                      <m:t> = </m:t>
                    </m:r>
                    <m:d>
                      <m:dPr>
                        <m:begChr m:val="["/>
                        <m:endChr m:val="]"/>
                        <m:ctrlPr>
                          <a:rPr lang="en-US" sz="2800" i="1" dirty="0">
                            <a:solidFill>
                              <a:srgbClr val="FF0000"/>
                            </a:solidFill>
                            <a:latin typeface="Cambria Math" panose="02040503050406030204" pitchFamily="18" charset="0"/>
                          </a:rPr>
                        </m:ctrlPr>
                      </m:dPr>
                      <m:e>
                        <m:r>
                          <a:rPr lang="en-US" sz="2800" i="1" dirty="0">
                            <a:solidFill>
                              <a:srgbClr val="FF0000"/>
                            </a:solidFill>
                            <a:latin typeface="Cambria Math" panose="02040503050406030204" pitchFamily="18" charset="0"/>
                          </a:rPr>
                          <m:t>𝑤</m:t>
                        </m:r>
                        <m:r>
                          <a:rPr lang="en-US" sz="2800" i="1" baseline="-25000" dirty="0">
                            <a:solidFill>
                              <a:srgbClr val="FF0000"/>
                            </a:solidFill>
                            <a:latin typeface="Cambria Math" panose="02040503050406030204" pitchFamily="18" charset="0"/>
                          </a:rPr>
                          <m:t>1</m:t>
                        </m:r>
                        <m:r>
                          <a:rPr lang="en-US" sz="2800" i="1" dirty="0">
                            <a:solidFill>
                              <a:srgbClr val="FF0000"/>
                            </a:solidFill>
                            <a:latin typeface="Cambria Math" panose="02040503050406030204" pitchFamily="18" charset="0"/>
                          </a:rPr>
                          <m:t>, </m:t>
                        </m:r>
                        <m:r>
                          <a:rPr lang="en-US" sz="2800" i="1" dirty="0">
                            <a:solidFill>
                              <a:srgbClr val="FF0000"/>
                            </a:solidFill>
                            <a:latin typeface="Cambria Math" panose="02040503050406030204" pitchFamily="18" charset="0"/>
                          </a:rPr>
                          <m:t>𝑤</m:t>
                        </m:r>
                        <m:r>
                          <a:rPr lang="en-US" sz="2800" i="1" baseline="-25000" dirty="0">
                            <a:solidFill>
                              <a:srgbClr val="FF0000"/>
                            </a:solidFill>
                            <a:latin typeface="Cambria Math" panose="02040503050406030204" pitchFamily="18" charset="0"/>
                          </a:rPr>
                          <m:t>2</m:t>
                        </m:r>
                        <m:r>
                          <a:rPr lang="en-US" sz="2800" i="1" dirty="0">
                            <a:solidFill>
                              <a:srgbClr val="FF0000"/>
                            </a:solidFill>
                            <a:latin typeface="Cambria Math" panose="02040503050406030204" pitchFamily="18" charset="0"/>
                          </a:rPr>
                          <m:t>,…, </m:t>
                        </m:r>
                        <m:sSub>
                          <m:sSubPr>
                            <m:ctrlPr>
                              <a:rPr lang="en-US" sz="2800" i="1" dirty="0">
                                <a:solidFill>
                                  <a:srgbClr val="FF0000"/>
                                </a:solidFill>
                                <a:latin typeface="Cambria Math" panose="02040503050406030204" pitchFamily="18" charset="0"/>
                              </a:rPr>
                            </m:ctrlPr>
                          </m:sSubPr>
                          <m:e>
                            <m:r>
                              <a:rPr lang="en-US" sz="2800" i="1" dirty="0">
                                <a:solidFill>
                                  <a:srgbClr val="FF0000"/>
                                </a:solidFill>
                                <a:latin typeface="Cambria Math" panose="02040503050406030204" pitchFamily="18" charset="0"/>
                              </a:rPr>
                              <m:t>𝑤</m:t>
                            </m:r>
                          </m:e>
                          <m:sub>
                            <m:r>
                              <a:rPr lang="en-US" altLang="zh-CN" sz="2800" b="0" i="1" dirty="0" smtClean="0">
                                <a:solidFill>
                                  <a:srgbClr val="FF0000"/>
                                </a:solidFill>
                                <a:latin typeface="Cambria Math" panose="02040503050406030204" pitchFamily="18" charset="0"/>
                              </a:rPr>
                              <m:t>𝑝</m:t>
                            </m:r>
                          </m:sub>
                        </m:sSub>
                      </m:e>
                    </m:d>
                  </m:oMath>
                </a14:m>
                <a:endParaRPr lang="en-CN" sz="2800" dirty="0"/>
              </a:p>
            </p:txBody>
          </p:sp>
        </mc:Choice>
        <mc:Fallback xmlns="">
          <p:sp>
            <p:nvSpPr>
              <p:cNvPr id="6" name="Content Placeholder 2">
                <a:extLst>
                  <a:ext uri="{FF2B5EF4-FFF2-40B4-BE49-F238E27FC236}">
                    <a16:creationId xmlns:a16="http://schemas.microsoft.com/office/drawing/2014/main" id="{74453A4E-6977-2B4A-9A6B-3F0C41E7F7EE}"/>
                  </a:ext>
                </a:extLst>
              </p:cNvPr>
              <p:cNvSpPr txBox="1">
                <a:spLocks noRot="1" noChangeAspect="1" noMove="1" noResize="1" noEditPoints="1" noAdjustHandles="1" noChangeArrowheads="1" noChangeShapeType="1" noTextEdit="1"/>
              </p:cNvSpPr>
              <p:nvPr/>
            </p:nvSpPr>
            <p:spPr>
              <a:xfrm>
                <a:off x="314325" y="3472536"/>
                <a:ext cx="10158413" cy="2735384"/>
              </a:xfrm>
              <a:prstGeom prst="rect">
                <a:avLst/>
              </a:prstGeom>
              <a:blipFill>
                <a:blip r:embed="rId3"/>
                <a:stretch>
                  <a:fillRect l="-999" t="-2778" b="-3241"/>
                </a:stretch>
              </a:blipFill>
            </p:spPr>
            <p:txBody>
              <a:bodyPr/>
              <a:lstStyle/>
              <a:p>
                <a:r>
                  <a:rPr lang="en-CN">
                    <a:noFill/>
                  </a:rPr>
                  <a:t> </a:t>
                </a:r>
              </a:p>
            </p:txBody>
          </p:sp>
        </mc:Fallback>
      </mc:AlternateContent>
    </p:spTree>
    <p:extLst>
      <p:ext uri="{BB962C8B-B14F-4D97-AF65-F5344CB8AC3E}">
        <p14:creationId xmlns:p14="http://schemas.microsoft.com/office/powerpoint/2010/main" val="19502526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9D6BA3-8DD3-F54F-AC74-CCFF89F571A6}"/>
              </a:ext>
            </a:extLst>
          </p:cNvPr>
          <p:cNvSpPr>
            <a:spLocks noGrp="1"/>
          </p:cNvSpPr>
          <p:nvPr>
            <p:ph type="title"/>
          </p:nvPr>
        </p:nvSpPr>
        <p:spPr/>
        <p:txBody>
          <a:bodyPr>
            <a:noAutofit/>
          </a:bodyPr>
          <a:lstStyle/>
          <a:p>
            <a:r>
              <a:rPr lang="en-US" altLang="zh-CN" dirty="0"/>
              <a:t>LR</a:t>
            </a:r>
            <a:r>
              <a:rPr lang="zh-CN" altLang="en-US" dirty="0"/>
              <a:t> </a:t>
            </a:r>
            <a:r>
              <a:rPr lang="en-US" altLang="zh-CN" dirty="0"/>
              <a:t>classifier</a:t>
            </a:r>
            <a:r>
              <a:rPr lang="zh-CN" altLang="en-US" dirty="0"/>
              <a:t> </a:t>
            </a:r>
            <a:r>
              <a:rPr lang="en-US" altLang="zh-CN" dirty="0"/>
              <a:t>–</a:t>
            </a:r>
            <a:r>
              <a:rPr lang="zh-CN" altLang="en-US" dirty="0"/>
              <a:t> </a:t>
            </a:r>
            <a:r>
              <a:rPr lang="en-US" altLang="zh-CN" dirty="0"/>
              <a:t>intuition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4BE5C8F-75C7-5746-891B-92BC4B07483B}"/>
                  </a:ext>
                </a:extLst>
              </p:cNvPr>
              <p:cNvSpPr>
                <a:spLocks noGrp="1"/>
              </p:cNvSpPr>
              <p:nvPr>
                <p:ph idx="1"/>
              </p:nvPr>
            </p:nvSpPr>
            <p:spPr>
              <a:xfrm>
                <a:off x="479425" y="1352275"/>
                <a:ext cx="5471477" cy="4703086"/>
              </a:xfrm>
            </p:spPr>
            <p:txBody>
              <a:bodyPr>
                <a:noAutofit/>
              </a:bodyPr>
              <a:lstStyle/>
              <a:p>
                <a:r>
                  <a:rPr lang="en-US" altLang="zh-CN" dirty="0"/>
                  <a:t>For feature </a:t>
                </a:r>
                <a14:m>
                  <m:oMath xmlns:m="http://schemas.openxmlformats.org/officeDocument/2006/math">
                    <m:r>
                      <a:rPr lang="en-US" altLang="zh-CN" i="1" dirty="0">
                        <a:latin typeface="Cambria Math" panose="02040503050406030204" pitchFamily="18" charset="0"/>
                      </a:rPr>
                      <m:t>𝑥</m:t>
                    </m:r>
                    <m:r>
                      <a:rPr lang="en-US" altLang="zh-CN" i="1" baseline="-25000" dirty="0">
                        <a:latin typeface="Cambria Math" panose="02040503050406030204" pitchFamily="18" charset="0"/>
                      </a:rPr>
                      <m:t>𝑖</m:t>
                    </m:r>
                  </m:oMath>
                </a14:m>
                <a:r>
                  <a:rPr lang="en-US" altLang="zh-CN" dirty="0"/>
                  <a:t>, weight </a:t>
                </a:r>
                <a14:m>
                  <m:oMath xmlns:m="http://schemas.openxmlformats.org/officeDocument/2006/math">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𝑖</m:t>
                        </m:r>
                      </m:sub>
                    </m:sSub>
                  </m:oMath>
                </a14:m>
                <a:r>
                  <a:rPr lang="en-US" altLang="zh-CN" dirty="0"/>
                  <a:t> tells is how important is </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oMath>
                </a14:m>
                <a:r>
                  <a:rPr lang="en-US" altLang="zh-CN" dirty="0"/>
                  <a:t> </a:t>
                </a:r>
                <a:r>
                  <a:rPr lang="en-US" sz="2000" dirty="0"/>
                  <a:t>(</a:t>
                </a:r>
                <a:r>
                  <a:rPr lang="en-US" sz="2000" b="1" dirty="0"/>
                  <a:t>Plus we'll have a bias </a:t>
                </a:r>
                <a14:m>
                  <m:oMath xmlns:m="http://schemas.openxmlformats.org/officeDocument/2006/math">
                    <m:r>
                      <a:rPr lang="en-US" sz="2000" b="1" i="1" dirty="0">
                        <a:latin typeface="Cambria Math" panose="02040503050406030204" pitchFamily="18" charset="0"/>
                      </a:rPr>
                      <m:t>𝒃</m:t>
                    </m:r>
                  </m:oMath>
                </a14:m>
                <a:r>
                  <a:rPr lang="en-US" sz="2000" dirty="0"/>
                  <a:t>)</a:t>
                </a:r>
              </a:p>
              <a:p>
                <a:r>
                  <a:rPr lang="en-US" dirty="0"/>
                  <a:t>We</a:t>
                </a:r>
                <a:r>
                  <a:rPr lang="zh-CN" altLang="en-US" dirty="0"/>
                  <a:t> </a:t>
                </a:r>
                <a:r>
                  <a:rPr lang="en-US" altLang="zh-CN" dirty="0"/>
                  <a:t>wi</a:t>
                </a:r>
                <a:r>
                  <a:rPr lang="en-US" dirty="0"/>
                  <a:t>ll sum up all the weighted features and the bias</a:t>
                </a:r>
              </a:p>
              <a:p>
                <a:pPr marL="0" indent="0" algn="ctr">
                  <a:buNone/>
                </a:pPr>
                <a14:m>
                  <m:oMath xmlns:m="http://schemas.openxmlformats.org/officeDocument/2006/math">
                    <m:r>
                      <a:rPr lang="en-US" altLang="zh-CN" sz="2000" b="0" i="1" smtClean="0">
                        <a:latin typeface="Cambria Math" panose="02040503050406030204" pitchFamily="18" charset="0"/>
                      </a:rPr>
                      <m:t>𝑧</m:t>
                    </m:r>
                    <m:r>
                      <a:rPr lang="en-US" sz="2000" i="1">
                        <a:latin typeface="Cambria Math" panose="02040503050406030204" pitchFamily="18" charset="0"/>
                      </a:rPr>
                      <m:t>=</m:t>
                    </m:r>
                    <m:d>
                      <m:dPr>
                        <m:ctrlPr>
                          <a:rPr lang="en-US" altLang="zh-CN" sz="2000" i="1">
                            <a:latin typeface="Cambria Math" panose="02040503050406030204" pitchFamily="18" charset="0"/>
                          </a:rPr>
                        </m:ctrlPr>
                      </m:dPr>
                      <m:e>
                        <m:nary>
                          <m:naryPr>
                            <m:chr m:val="∑"/>
                            <m:ctrlPr>
                              <a:rPr lang="en-US" altLang="zh-CN" sz="2000" i="1">
                                <a:latin typeface="Cambria Math" panose="02040503050406030204" pitchFamily="18" charset="0"/>
                              </a:rPr>
                            </m:ctrlPr>
                          </m:naryPr>
                          <m:sub>
                            <m:r>
                              <m:rPr>
                                <m:brk m:alnAt="23"/>
                              </m:rPr>
                              <a:rPr lang="en-US" altLang="zh-CN" sz="2000" i="1">
                                <a:latin typeface="Cambria Math" panose="02040503050406030204" pitchFamily="18" charset="0"/>
                              </a:rPr>
                              <m:t>𝑖</m:t>
                            </m:r>
                            <m:r>
                              <a:rPr lang="en-US" altLang="zh-CN" sz="2000" i="1">
                                <a:latin typeface="Cambria Math" panose="02040503050406030204" pitchFamily="18" charset="0"/>
                              </a:rPr>
                              <m:t>=1</m:t>
                            </m:r>
                          </m:sub>
                          <m:sup>
                            <m:r>
                              <a:rPr lang="en-US" altLang="zh-CN" sz="2000" i="1">
                                <a:latin typeface="Cambria Math" panose="02040503050406030204" pitchFamily="18" charset="0"/>
                              </a:rPr>
                              <m:t>𝑛</m:t>
                            </m:r>
                          </m:sup>
                          <m:e>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𝑤</m:t>
                                </m:r>
                              </m:e>
                              <m:sub>
                                <m:r>
                                  <a:rPr lang="en-US" altLang="zh-CN" sz="2000" i="1">
                                    <a:latin typeface="Cambria Math" panose="02040503050406030204" pitchFamily="18" charset="0"/>
                                  </a:rPr>
                                  <m:t>𝑖</m:t>
                                </m:r>
                              </m:sub>
                            </m:sSub>
                            <m:sSub>
                              <m:sSubPr>
                                <m:ctrlPr>
                                  <a:rPr lang="en-US" altLang="zh-CN" sz="2000" i="1">
                                    <a:latin typeface="Cambria Math" panose="02040503050406030204" pitchFamily="18" charset="0"/>
                                  </a:rPr>
                                </m:ctrlPr>
                              </m:sSubPr>
                              <m:e>
                                <m:r>
                                  <a:rPr lang="en-US" altLang="zh-CN" sz="2000" i="1">
                                    <a:latin typeface="Cambria Math" panose="02040503050406030204" pitchFamily="18" charset="0"/>
                                  </a:rPr>
                                  <m:t>𝑥</m:t>
                                </m:r>
                              </m:e>
                              <m:sub>
                                <m:r>
                                  <a:rPr lang="en-US" altLang="zh-CN" sz="2000" i="1">
                                    <a:latin typeface="Cambria Math" panose="02040503050406030204" pitchFamily="18" charset="0"/>
                                  </a:rPr>
                                  <m:t>𝑖</m:t>
                                </m:r>
                              </m:sub>
                            </m:sSub>
                          </m:e>
                        </m:nary>
                      </m:e>
                    </m:d>
                    <m:r>
                      <a:rPr lang="en-US" altLang="zh-CN" sz="2000" i="1">
                        <a:latin typeface="Cambria Math" panose="02040503050406030204" pitchFamily="18" charset="0"/>
                      </a:rPr>
                      <m:t>+</m:t>
                    </m:r>
                    <m:r>
                      <a:rPr lang="en-US" altLang="zh-CN" sz="2000" i="1">
                        <a:latin typeface="Cambria Math" panose="02040503050406030204" pitchFamily="18" charset="0"/>
                      </a:rPr>
                      <m:t>𝑏</m:t>
                    </m:r>
                  </m:oMath>
                </a14:m>
                <a:r>
                  <a:rPr lang="en-US" sz="2000" dirty="0"/>
                  <a:t> 	</a:t>
                </a:r>
                <a14:m>
                  <m:oMath xmlns:m="http://schemas.openxmlformats.org/officeDocument/2006/math">
                    <m:r>
                      <a:rPr lang="en-US" altLang="zh-CN" sz="2000" i="1">
                        <a:latin typeface="Cambria Math" panose="02040503050406030204" pitchFamily="18" charset="0"/>
                      </a:rPr>
                      <m:t>𝑍</m:t>
                    </m:r>
                    <m:r>
                      <a:rPr lang="en-US" altLang="zh-CN" sz="2000" i="1">
                        <a:latin typeface="Cambria Math" panose="02040503050406030204" pitchFamily="18" charset="0"/>
                      </a:rPr>
                      <m:t>=</m:t>
                    </m:r>
                    <m:sSup>
                      <m:sSupPr>
                        <m:ctrlPr>
                          <a:rPr lang="en-US" altLang="zh-CN" sz="2000" b="1" i="1" smtClean="0">
                            <a:latin typeface="Cambria Math" panose="02040503050406030204" pitchFamily="18" charset="0"/>
                          </a:rPr>
                        </m:ctrlPr>
                      </m:sSupPr>
                      <m:e>
                        <m:r>
                          <a:rPr lang="en-US" altLang="zh-CN" sz="2000" b="1" i="1">
                            <a:latin typeface="Cambria Math" panose="02040503050406030204" pitchFamily="18" charset="0"/>
                          </a:rPr>
                          <m:t>𝒘</m:t>
                        </m:r>
                      </m:e>
                      <m:sup>
                        <m:r>
                          <a:rPr lang="en-US" altLang="zh-CN" sz="2000" b="1" i="1" smtClean="0">
                            <a:latin typeface="Cambria Math" panose="02040503050406030204" pitchFamily="18" charset="0"/>
                          </a:rPr>
                          <m:t>⊤</m:t>
                        </m:r>
                      </m:sup>
                    </m:sSup>
                    <m:r>
                      <a:rPr lang="en-US" altLang="zh-CN" sz="2000" b="1" i="1">
                        <a:latin typeface="Cambria Math" panose="02040503050406030204" pitchFamily="18" charset="0"/>
                      </a:rPr>
                      <m:t>𝒙</m:t>
                    </m:r>
                    <m:r>
                      <a:rPr lang="en-US" altLang="zh-CN" sz="2000" i="1">
                        <a:latin typeface="Cambria Math" panose="02040503050406030204" pitchFamily="18" charset="0"/>
                      </a:rPr>
                      <m:t>+</m:t>
                    </m:r>
                    <m:r>
                      <a:rPr lang="en-US" altLang="zh-CN" sz="2000" i="1">
                        <a:latin typeface="Cambria Math" panose="02040503050406030204" pitchFamily="18" charset="0"/>
                      </a:rPr>
                      <m:t>𝑏</m:t>
                    </m:r>
                  </m:oMath>
                </a14:m>
                <a:endParaRPr lang="en-US" sz="2000" dirty="0"/>
              </a:p>
              <a:p>
                <a:r>
                  <a:rPr lang="en-US" dirty="0"/>
                  <a:t>If the sum is high, we say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=1</m:t>
                    </m:r>
                  </m:oMath>
                </a14:m>
                <a:r>
                  <a:rPr lang="en-US" dirty="0"/>
                  <a:t>; if low, then </a:t>
                </a:r>
                <a14:m>
                  <m:oMath xmlns:m="http://schemas.openxmlformats.org/officeDocument/2006/math">
                    <m:r>
                      <a:rPr lang="en-US" i="1" dirty="0">
                        <a:latin typeface="Cambria Math" panose="02040503050406030204" pitchFamily="18" charset="0"/>
                      </a:rPr>
                      <m:t>𝑦</m:t>
                    </m:r>
                    <m:r>
                      <a:rPr lang="en-US" i="1" dirty="0">
                        <a:latin typeface="Cambria Math" panose="02040503050406030204" pitchFamily="18" charset="0"/>
                      </a:rPr>
                      <m:t>=0</m:t>
                    </m:r>
                  </m:oMath>
                </a14:m>
                <a:endParaRPr lang="en-US" dirty="0"/>
              </a:p>
            </p:txBody>
          </p:sp>
        </mc:Choice>
        <mc:Fallback xmlns="">
          <p:sp>
            <p:nvSpPr>
              <p:cNvPr id="3" name="Content Placeholder 2">
                <a:extLst>
                  <a:ext uri="{FF2B5EF4-FFF2-40B4-BE49-F238E27FC236}">
                    <a16:creationId xmlns:a16="http://schemas.microsoft.com/office/drawing/2014/main" id="{74BE5C8F-75C7-5746-891B-92BC4B07483B}"/>
                  </a:ext>
                </a:extLst>
              </p:cNvPr>
              <p:cNvSpPr>
                <a:spLocks noGrp="1" noRot="1" noChangeAspect="1" noMove="1" noResize="1" noEditPoints="1" noAdjustHandles="1" noChangeArrowheads="1" noChangeShapeType="1" noTextEdit="1"/>
              </p:cNvSpPr>
              <p:nvPr>
                <p:ph idx="1"/>
              </p:nvPr>
            </p:nvSpPr>
            <p:spPr>
              <a:xfrm>
                <a:off x="479425" y="1352275"/>
                <a:ext cx="5471477" cy="4703086"/>
              </a:xfrm>
              <a:blipFill>
                <a:blip r:embed="rId3"/>
                <a:stretch>
                  <a:fillRect l="-1852" t="-1617" r="-3241"/>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2BE18083-472B-424D-8454-61793433249F}"/>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21</a:t>
            </a:fld>
            <a:endParaRPr lang="en-US">
              <a:solidFill>
                <a:prstClr val="black">
                  <a:tint val="75000"/>
                </a:prstClr>
              </a:solidFill>
              <a:latin typeface="Lucida Sans" charset="0"/>
              <a:ea typeface="ＭＳ Ｐゴシック" charset="0"/>
            </a:endParaRPr>
          </a:p>
        </p:txBody>
      </p:sp>
      <p:sp>
        <p:nvSpPr>
          <p:cNvPr id="7" name="TextBox 6">
            <a:extLst>
              <a:ext uri="{FF2B5EF4-FFF2-40B4-BE49-F238E27FC236}">
                <a16:creationId xmlns:a16="http://schemas.microsoft.com/office/drawing/2014/main" id="{5782EEFA-55E3-854F-9741-37B1B1307F36}"/>
              </a:ext>
            </a:extLst>
          </p:cNvPr>
          <p:cNvSpPr txBox="1"/>
          <p:nvPr/>
        </p:nvSpPr>
        <p:spPr>
          <a:xfrm>
            <a:off x="6642735" y="1152220"/>
            <a:ext cx="5069840" cy="400110"/>
          </a:xfrm>
          <a:prstGeom prst="rect">
            <a:avLst/>
          </a:prstGeom>
          <a:noFill/>
        </p:spPr>
        <p:txBody>
          <a:bodyPr wrap="square">
            <a:spAutoFit/>
          </a:bodyPr>
          <a:lstStyle/>
          <a:p>
            <a:r>
              <a:rPr lang="en-US" sz="2000" b="1" dirty="0"/>
              <a:t>But we want a probabilistic classifier</a:t>
            </a:r>
            <a:endParaRPr lang="en-CN" sz="2000" b="1" dirty="0"/>
          </a:p>
        </p:txBody>
      </p:sp>
      <mc:AlternateContent xmlns:mc="http://schemas.openxmlformats.org/markup-compatibility/2006" xmlns:a14="http://schemas.microsoft.com/office/drawing/2010/main">
        <mc:Choice Requires="a14">
          <p:sp>
            <p:nvSpPr>
              <p:cNvPr id="8" name="Content Placeholder 2">
                <a:extLst>
                  <a:ext uri="{FF2B5EF4-FFF2-40B4-BE49-F238E27FC236}">
                    <a16:creationId xmlns:a16="http://schemas.microsoft.com/office/drawing/2014/main" id="{53D7D63B-1077-4C4A-B4C9-607964CE8DD3}"/>
                  </a:ext>
                </a:extLst>
              </p:cNvPr>
              <p:cNvSpPr txBox="1">
                <a:spLocks/>
              </p:cNvSpPr>
              <p:nvPr/>
            </p:nvSpPr>
            <p:spPr>
              <a:xfrm>
                <a:off x="6441916" y="1852827"/>
                <a:ext cx="5471477" cy="4257504"/>
              </a:xfrm>
              <a:prstGeom prst="rect">
                <a:avLst/>
              </a:prstGeom>
            </p:spPr>
            <p:txBody>
              <a:bodyPr vert="horz" lIns="91440" tIns="45720" rIns="91440" bIns="45720" rtlCol="0">
                <a:noAutofit/>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Aft>
                    <a:spcPts val="600"/>
                  </a:spcAft>
                </a:pPr>
                <a:r>
                  <a:rPr lang="en-US" sz="2400" dirty="0"/>
                  <a:t>We need to formalize “</a:t>
                </a:r>
                <a:r>
                  <a:rPr lang="en-US" sz="2400" dirty="0">
                    <a:solidFill>
                      <a:schemeClr val="accent1"/>
                    </a:solidFill>
                  </a:rPr>
                  <a:t>sum is high</a:t>
                </a:r>
                <a:r>
                  <a:rPr lang="en-US" sz="2400" dirty="0"/>
                  <a:t>”</a:t>
                </a:r>
              </a:p>
              <a:p>
                <a:pPr>
                  <a:spcAft>
                    <a:spcPts val="600"/>
                  </a:spcAft>
                </a:pPr>
                <a:r>
                  <a:rPr lang="en-US" sz="2400" dirty="0"/>
                  <a:t>We</a:t>
                </a:r>
                <a:r>
                  <a:rPr lang="zh-CN" altLang="en-US" sz="2400" dirty="0"/>
                  <a:t> </a:t>
                </a:r>
                <a:r>
                  <a:rPr lang="en-US" altLang="zh-CN" sz="2400" dirty="0"/>
                  <a:t>woul</a:t>
                </a:r>
                <a:r>
                  <a:rPr lang="en-US" sz="2400" dirty="0"/>
                  <a:t>d like a principled classifier that gives us a probability, just like </a:t>
                </a:r>
                <a:r>
                  <a:rPr lang="en-US" altLang="zh-CN" sz="2400" dirty="0"/>
                  <a:t>the</a:t>
                </a:r>
                <a:r>
                  <a:rPr lang="zh-CN" altLang="en-US" sz="2400" dirty="0"/>
                  <a:t> </a:t>
                </a:r>
                <a:r>
                  <a:rPr lang="en-US" altLang="zh-CN" sz="2400" dirty="0"/>
                  <a:t>NB</a:t>
                </a:r>
                <a:r>
                  <a:rPr lang="zh-CN" altLang="en-US" sz="2400" dirty="0"/>
                  <a:t> </a:t>
                </a:r>
                <a:r>
                  <a:rPr lang="en-US" altLang="zh-CN" sz="2400" dirty="0"/>
                  <a:t>model</a:t>
                </a:r>
                <a:r>
                  <a:rPr lang="en-US" sz="2400" dirty="0"/>
                  <a:t> did</a:t>
                </a:r>
              </a:p>
              <a:p>
                <a:pPr>
                  <a:spcAft>
                    <a:spcPts val="600"/>
                  </a:spcAft>
                </a:pPr>
                <a:r>
                  <a:rPr lang="en-US" sz="2400" dirty="0"/>
                  <a:t>We want a model that can tell us</a:t>
                </a:r>
              </a:p>
              <a:p>
                <a:pPr marL="609585" lvl="1" indent="0">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𝑦</m:t>
                          </m:r>
                          <m:r>
                            <a:rPr lang="en-US" altLang="zh-CN" i="1" dirty="0">
                              <a:latin typeface="Cambria Math" panose="02040503050406030204" pitchFamily="18" charset="0"/>
                            </a:rPr>
                            <m:t>=1</m:t>
                          </m:r>
                        </m:e>
                        <m:e>
                          <m:r>
                            <a:rPr lang="en-US" altLang="zh-CN" b="1" i="1" dirty="0">
                              <a:latin typeface="Cambria Math" panose="02040503050406030204" pitchFamily="18" charset="0"/>
                            </a:rPr>
                            <m:t>𝒙</m:t>
                          </m:r>
                          <m:r>
                            <a:rPr lang="en-US" altLang="zh-CN" i="1" dirty="0">
                              <a:latin typeface="Cambria Math" panose="02040503050406030204" pitchFamily="18" charset="0"/>
                            </a:rPr>
                            <m:t>;</m:t>
                          </m:r>
                          <m:r>
                            <a:rPr lang="en-US" altLang="zh-CN" b="1" i="1" dirty="0">
                              <a:latin typeface="Cambria Math" panose="02040503050406030204" pitchFamily="18" charset="0"/>
                            </a:rPr>
                            <m:t>𝜽</m:t>
                          </m:r>
                        </m:e>
                      </m:d>
                    </m:oMath>
                  </m:oMathPara>
                </a14:m>
                <a:endParaRPr lang="en-US" altLang="zh-CN" dirty="0"/>
              </a:p>
              <a:p>
                <a:pPr marL="609585" lvl="1" indent="0">
                  <a:spcAft>
                    <a:spcPts val="600"/>
                  </a:spcAft>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rPr>
                        <m:t>𝑝</m:t>
                      </m:r>
                      <m:d>
                        <m:dPr>
                          <m:ctrlPr>
                            <a:rPr lang="en-US" altLang="zh-CN" i="1" dirty="0">
                              <a:latin typeface="Cambria Math" panose="02040503050406030204" pitchFamily="18" charset="0"/>
                            </a:rPr>
                          </m:ctrlPr>
                        </m:dPr>
                        <m:e>
                          <m:r>
                            <a:rPr lang="en-US" altLang="zh-CN" i="1" dirty="0">
                              <a:latin typeface="Cambria Math" panose="02040503050406030204" pitchFamily="18" charset="0"/>
                            </a:rPr>
                            <m:t>𝑦</m:t>
                          </m:r>
                          <m:r>
                            <a:rPr lang="en-US" altLang="zh-CN" i="1" dirty="0">
                              <a:latin typeface="Cambria Math" panose="02040503050406030204" pitchFamily="18" charset="0"/>
                            </a:rPr>
                            <m:t>=0</m:t>
                          </m:r>
                        </m:e>
                        <m:e>
                          <m:r>
                            <a:rPr lang="en-US" altLang="zh-CN" b="1" i="1" dirty="0">
                              <a:latin typeface="Cambria Math" panose="02040503050406030204" pitchFamily="18" charset="0"/>
                            </a:rPr>
                            <m:t>𝒙</m:t>
                          </m:r>
                          <m:r>
                            <a:rPr lang="en-US" altLang="zh-CN" i="1" dirty="0">
                              <a:latin typeface="Cambria Math" panose="02040503050406030204" pitchFamily="18" charset="0"/>
                            </a:rPr>
                            <m:t>;</m:t>
                          </m:r>
                          <m:r>
                            <a:rPr lang="en-US" altLang="zh-CN" b="1" i="1" dirty="0">
                              <a:latin typeface="Cambria Math" panose="02040503050406030204" pitchFamily="18" charset="0"/>
                            </a:rPr>
                            <m:t>𝜽</m:t>
                          </m:r>
                        </m:e>
                      </m:d>
                    </m:oMath>
                  </m:oMathPara>
                </a14:m>
                <a:endParaRPr lang="en-US" dirty="0"/>
              </a:p>
              <a:p>
                <a:pPr>
                  <a:spcAft>
                    <a:spcPts val="600"/>
                  </a:spcAft>
                </a:pPr>
                <a:r>
                  <a:rPr lang="en-US" sz="2400" dirty="0"/>
                  <a:t>But we have </a:t>
                </a:r>
                <a14:m>
                  <m:oMath xmlns:m="http://schemas.openxmlformats.org/officeDocument/2006/math">
                    <m:r>
                      <a:rPr lang="en-US" altLang="zh-CN" sz="2400" b="0" i="1" smtClean="0">
                        <a:latin typeface="Cambria Math" panose="02040503050406030204" pitchFamily="18" charset="0"/>
                      </a:rPr>
                      <m:t>𝑧</m:t>
                    </m:r>
                    <m:r>
                      <a:rPr lang="en-US" altLang="zh-CN" sz="2400" i="1">
                        <a:latin typeface="Cambria Math" panose="02040503050406030204" pitchFamily="18" charset="0"/>
                      </a:rPr>
                      <m:t>=</m:t>
                    </m:r>
                    <m:sSup>
                      <m:sSupPr>
                        <m:ctrlPr>
                          <a:rPr lang="en-US" altLang="zh-CN" sz="2400" b="1" i="1" smtClean="0">
                            <a:latin typeface="Cambria Math" panose="02040503050406030204" pitchFamily="18" charset="0"/>
                          </a:rPr>
                        </m:ctrlPr>
                      </m:sSupPr>
                      <m:e>
                        <m:r>
                          <a:rPr lang="en-US" altLang="zh-CN" sz="2400" b="1" i="1">
                            <a:latin typeface="Cambria Math" panose="02040503050406030204" pitchFamily="18" charset="0"/>
                          </a:rPr>
                          <m:t>𝒘</m:t>
                        </m:r>
                      </m:e>
                      <m:sup>
                        <m:r>
                          <a:rPr lang="en-US" altLang="zh-CN" sz="2400" b="1" i="1" smtClean="0">
                            <a:latin typeface="Cambria Math" panose="02040503050406030204" pitchFamily="18" charset="0"/>
                          </a:rPr>
                          <m:t>⊤</m:t>
                        </m:r>
                      </m:sup>
                    </m:sSup>
                    <m:r>
                      <a:rPr lang="en-US" altLang="zh-CN" sz="2400" b="1" i="1">
                        <a:latin typeface="Cambria Math" panose="02040503050406030204" pitchFamily="18" charset="0"/>
                      </a:rPr>
                      <m:t>𝒙</m:t>
                    </m:r>
                    <m:r>
                      <a:rPr lang="en-US" altLang="zh-CN" sz="2400" i="1">
                        <a:latin typeface="Cambria Math" panose="02040503050406030204" pitchFamily="18" charset="0"/>
                      </a:rPr>
                      <m:t>+</m:t>
                    </m:r>
                    <m:r>
                      <a:rPr lang="en-US" altLang="zh-CN" sz="2400" i="1">
                        <a:latin typeface="Cambria Math" panose="02040503050406030204" pitchFamily="18" charset="0"/>
                      </a:rPr>
                      <m:t>𝑏</m:t>
                    </m:r>
                  </m:oMath>
                </a14:m>
                <a:r>
                  <a:rPr lang="en-US" sz="2400" dirty="0"/>
                  <a:t>, </a:t>
                </a:r>
                <a:r>
                  <a:rPr lang="en-US" sz="2400" dirty="0">
                    <a:solidFill>
                      <a:schemeClr val="accent1"/>
                    </a:solidFill>
                  </a:rPr>
                  <a:t>how to deal with it?</a:t>
                </a:r>
              </a:p>
              <a:p>
                <a:pPr>
                  <a:spcAft>
                    <a:spcPts val="600"/>
                  </a:spcAft>
                </a:pPr>
                <a:endParaRPr lang="en-US" sz="2400" dirty="0"/>
              </a:p>
            </p:txBody>
          </p:sp>
        </mc:Choice>
        <mc:Fallback xmlns="">
          <p:sp>
            <p:nvSpPr>
              <p:cNvPr id="8" name="Content Placeholder 2">
                <a:extLst>
                  <a:ext uri="{FF2B5EF4-FFF2-40B4-BE49-F238E27FC236}">
                    <a16:creationId xmlns:a16="http://schemas.microsoft.com/office/drawing/2014/main" id="{53D7D63B-1077-4C4A-B4C9-607964CE8DD3}"/>
                  </a:ext>
                </a:extLst>
              </p:cNvPr>
              <p:cNvSpPr txBox="1">
                <a:spLocks noRot="1" noChangeAspect="1" noMove="1" noResize="1" noEditPoints="1" noAdjustHandles="1" noChangeArrowheads="1" noChangeShapeType="1" noTextEdit="1"/>
              </p:cNvSpPr>
              <p:nvPr/>
            </p:nvSpPr>
            <p:spPr>
              <a:xfrm>
                <a:off x="6441916" y="1852827"/>
                <a:ext cx="5471477" cy="4257504"/>
              </a:xfrm>
              <a:prstGeom prst="rect">
                <a:avLst/>
              </a:prstGeom>
              <a:blipFill>
                <a:blip r:embed="rId4"/>
                <a:stretch>
                  <a:fillRect l="-1624" t="-893" b="-893"/>
                </a:stretch>
              </a:blipFill>
            </p:spPr>
            <p:txBody>
              <a:bodyPr/>
              <a:lstStyle/>
              <a:p>
                <a:r>
                  <a:rPr lang="en-CN">
                    <a:noFill/>
                  </a:rPr>
                  <a:t> </a:t>
                </a:r>
              </a:p>
            </p:txBody>
          </p:sp>
        </mc:Fallback>
      </mc:AlternateContent>
    </p:spTree>
    <p:extLst>
      <p:ext uri="{BB962C8B-B14F-4D97-AF65-F5344CB8AC3E}">
        <p14:creationId xmlns:p14="http://schemas.microsoft.com/office/powerpoint/2010/main" val="9536313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296AE7-F6BE-2E48-902E-151BC867E8C2}"/>
              </a:ext>
            </a:extLst>
          </p:cNvPr>
          <p:cNvSpPr>
            <a:spLocks noGrp="1"/>
          </p:cNvSpPr>
          <p:nvPr>
            <p:ph type="title"/>
          </p:nvPr>
        </p:nvSpPr>
        <p:spPr>
          <a:xfrm>
            <a:off x="314325" y="272143"/>
            <a:ext cx="11553827" cy="579580"/>
          </a:xfrm>
        </p:spPr>
        <p:txBody>
          <a:bodyPr>
            <a:noAutofit/>
          </a:bodyPr>
          <a:lstStyle/>
          <a:p>
            <a:r>
              <a:rPr lang="en-US" altLang="zh-CN" dirty="0"/>
              <a:t>LR</a:t>
            </a:r>
            <a:r>
              <a:rPr lang="zh-CN" altLang="en-US" dirty="0"/>
              <a:t> </a:t>
            </a:r>
            <a:r>
              <a:rPr lang="en-US" altLang="zh-CN" dirty="0"/>
              <a:t>classifier</a:t>
            </a:r>
            <a:r>
              <a:rPr lang="zh-CN" altLang="en-US" dirty="0"/>
              <a:t> </a:t>
            </a:r>
            <a:r>
              <a:rPr lang="en-US" altLang="zh-CN" dirty="0"/>
              <a:t>–</a:t>
            </a:r>
            <a:r>
              <a:rPr lang="en-US" dirty="0"/>
              <a:t> </a:t>
            </a:r>
            <a:r>
              <a:rPr lang="en-US" altLang="zh-CN" dirty="0"/>
              <a:t>binary</a:t>
            </a:r>
            <a:r>
              <a:rPr lang="zh-CN" altLang="en-US" dirty="0"/>
              <a:t> </a:t>
            </a:r>
            <a:r>
              <a:rPr lang="en-US" altLang="zh-CN" dirty="0"/>
              <a:t>case</a:t>
            </a:r>
            <a:endParaRPr lang="en-US" dirty="0"/>
          </a:p>
        </p:txBody>
      </p:sp>
      <mc:AlternateContent xmlns:mc="http://schemas.openxmlformats.org/markup-compatibility/2006" xmlns:a14="http://schemas.microsoft.com/office/drawing/2010/main">
        <mc:Choice Requires="a14">
          <p:sp>
            <p:nvSpPr>
              <p:cNvPr id="8" name="Content Placeholder 7">
                <a:extLst>
                  <a:ext uri="{FF2B5EF4-FFF2-40B4-BE49-F238E27FC236}">
                    <a16:creationId xmlns:a16="http://schemas.microsoft.com/office/drawing/2014/main" id="{2EB2DC85-7C39-044B-993D-89D8C9223188}"/>
                  </a:ext>
                </a:extLst>
              </p:cNvPr>
              <p:cNvSpPr>
                <a:spLocks noGrp="1"/>
              </p:cNvSpPr>
              <p:nvPr>
                <p:ph idx="1"/>
              </p:nvPr>
            </p:nvSpPr>
            <p:spPr>
              <a:xfrm>
                <a:off x="479425" y="1097280"/>
                <a:ext cx="11064875" cy="1380765"/>
              </a:xfrm>
            </p:spPr>
            <p:txBody>
              <a:bodyPr>
                <a:normAutofit/>
              </a:bodyPr>
              <a:lstStyle/>
              <a:p>
                <a:pPr>
                  <a:spcBef>
                    <a:spcPts val="400"/>
                  </a:spcBef>
                  <a:spcAft>
                    <a:spcPts val="600"/>
                  </a:spcAft>
                </a:pPr>
                <a:r>
                  <a:rPr lang="en-US" dirty="0"/>
                  <a:t>Use a function of </a:t>
                </a:r>
                <a14:m>
                  <m:oMath xmlns:m="http://schemas.openxmlformats.org/officeDocument/2006/math">
                    <m:r>
                      <a:rPr lang="en-US" i="1" dirty="0">
                        <a:latin typeface="Cambria Math" panose="02040503050406030204" pitchFamily="18" charset="0"/>
                      </a:rPr>
                      <m:t>𝑧</m:t>
                    </m:r>
                  </m:oMath>
                </a14:m>
                <a:r>
                  <a:rPr lang="en-US" dirty="0"/>
                  <a:t> that goes from 0 to 1</a:t>
                </a:r>
              </a:p>
              <a:p>
                <a:pPr marL="0" indent="0" algn="ctr">
                  <a:spcBef>
                    <a:spcPts val="400"/>
                  </a:spcBef>
                  <a:spcAft>
                    <a:spcPts val="600"/>
                  </a:spcAft>
                  <a:buNone/>
                </a:pPr>
                <a14:m>
                  <m:oMath xmlns:m="http://schemas.openxmlformats.org/officeDocument/2006/math">
                    <m:r>
                      <a:rPr lang="zh-CN" altLang="en-US" sz="2800" i="1" smtClean="0">
                        <a:solidFill>
                          <a:prstClr val="black"/>
                        </a:solidFill>
                        <a:latin typeface="Cambria Math" panose="02040503050406030204" pitchFamily="18" charset="0"/>
                      </a:rPr>
                      <m:t>𝑧</m:t>
                    </m:r>
                    <m:r>
                      <a:rPr lang="zh-CN" altLang="en-US" sz="2800">
                        <a:solidFill>
                          <a:prstClr val="black"/>
                        </a:solidFill>
                        <a:latin typeface="Cambria Math" panose="02040503050406030204" pitchFamily="18" charset="0"/>
                      </a:rPr>
                      <m:t>=</m:t>
                    </m:r>
                    <m:sSup>
                      <m:sSupPr>
                        <m:ctrlPr>
                          <a:rPr lang="en-US" altLang="zh-CN" sz="2800" b="1" i="1" smtClean="0">
                            <a:solidFill>
                              <a:prstClr val="black"/>
                            </a:solidFill>
                            <a:latin typeface="Cambria Math" panose="02040503050406030204" pitchFamily="18" charset="0"/>
                          </a:rPr>
                        </m:ctrlPr>
                      </m:sSupPr>
                      <m:e>
                        <m:r>
                          <a:rPr lang="en-US" altLang="zh-CN" sz="2800" b="1" i="1">
                            <a:solidFill>
                              <a:prstClr val="black"/>
                            </a:solidFill>
                            <a:latin typeface="Cambria Math" panose="02040503050406030204" pitchFamily="18" charset="0"/>
                          </a:rPr>
                          <m:t>𝒘</m:t>
                        </m:r>
                      </m:e>
                      <m:sup>
                        <m:r>
                          <a:rPr lang="en-US" altLang="zh-CN" sz="2800" b="1" i="1" smtClean="0">
                            <a:solidFill>
                              <a:prstClr val="black"/>
                            </a:solidFill>
                            <a:latin typeface="Cambria Math" panose="02040503050406030204" pitchFamily="18" charset="0"/>
                          </a:rPr>
                          <m:t>⊤</m:t>
                        </m:r>
                      </m:sup>
                    </m:sSup>
                    <m:r>
                      <a:rPr lang="zh-CN" altLang="en-US" sz="2800" b="1" i="1">
                        <a:solidFill>
                          <a:prstClr val="black"/>
                        </a:solidFill>
                        <a:latin typeface="Cambria Math" panose="02040503050406030204" pitchFamily="18" charset="0"/>
                      </a:rPr>
                      <m:t>𝒙</m:t>
                    </m:r>
                    <m:r>
                      <a:rPr lang="zh-CN" altLang="en-US" sz="2800">
                        <a:solidFill>
                          <a:prstClr val="black"/>
                        </a:solidFill>
                        <a:latin typeface="Cambria Math" panose="02040503050406030204" pitchFamily="18" charset="0"/>
                      </a:rPr>
                      <m:t>+</m:t>
                    </m:r>
                    <m:r>
                      <a:rPr lang="zh-CN" altLang="en-US" sz="2800" i="1">
                        <a:solidFill>
                          <a:prstClr val="black"/>
                        </a:solidFill>
                        <a:latin typeface="Cambria Math" panose="02040503050406030204" pitchFamily="18" charset="0"/>
                      </a:rPr>
                      <m:t>𝑏</m:t>
                    </m:r>
                    <m:r>
                      <a:rPr lang="en-US" altLang="zh-CN" sz="2800" b="0" i="0" smtClean="0">
                        <a:solidFill>
                          <a:prstClr val="black"/>
                        </a:solidFill>
                        <a:latin typeface="Cambria Math" panose="02040503050406030204" pitchFamily="18" charset="0"/>
                      </a:rPr>
                      <m:t>,</m:t>
                    </m:r>
                  </m:oMath>
                </a14:m>
                <a:r>
                  <a:rPr lang="en-US" altLang="zh-CN" sz="2800" dirty="0">
                    <a:solidFill>
                      <a:prstClr val="black"/>
                    </a:solidFill>
                    <a:latin typeface="Lucida Sans" charset="0"/>
                    <a:ea typeface="ＭＳ Ｐゴシック" charset="0"/>
                  </a:rPr>
                  <a:t>	</a:t>
                </a:r>
                <a14:m>
                  <m:oMath xmlns:m="http://schemas.openxmlformats.org/officeDocument/2006/math">
                    <m:r>
                      <a:rPr lang="zh-CN" altLang="en-US" i="1">
                        <a:solidFill>
                          <a:prstClr val="black"/>
                        </a:solidFill>
                        <a:latin typeface="Cambria Math" panose="02040503050406030204" pitchFamily="18" charset="0"/>
                      </a:rPr>
                      <m:t>𝑦</m:t>
                    </m:r>
                    <m:r>
                      <a:rPr lang="zh-CN" altLang="en-US">
                        <a:solidFill>
                          <a:prstClr val="black"/>
                        </a:solidFill>
                        <a:latin typeface="Cambria Math" panose="02040503050406030204" pitchFamily="18" charset="0"/>
                      </a:rPr>
                      <m:t>=</m:t>
                    </m:r>
                    <m:r>
                      <a:rPr lang="en-US" altLang="zh-CN" i="1">
                        <a:solidFill>
                          <a:prstClr val="black"/>
                        </a:solidFill>
                        <a:latin typeface="Cambria Math" panose="02040503050406030204" pitchFamily="18" charset="0"/>
                      </a:rPr>
                      <m:t>𝜎</m:t>
                    </m:r>
                    <m:d>
                      <m:dPr>
                        <m:ctrlPr>
                          <a:rPr lang="zh-CN" altLang="en-US" i="1">
                            <a:solidFill>
                              <a:prstClr val="black"/>
                            </a:solidFill>
                            <a:latin typeface="Cambria Math" panose="02040503050406030204" pitchFamily="18" charset="0"/>
                          </a:rPr>
                        </m:ctrlPr>
                      </m:dPr>
                      <m:e>
                        <m:r>
                          <a:rPr lang="zh-CN" altLang="en-US" i="1">
                            <a:solidFill>
                              <a:prstClr val="black"/>
                            </a:solidFill>
                            <a:latin typeface="Cambria Math" panose="02040503050406030204" pitchFamily="18" charset="0"/>
                          </a:rPr>
                          <m:t>𝑧</m:t>
                        </m:r>
                      </m:e>
                    </m:d>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r>
                          <a:rPr lang="zh-CN" altLang="en-US">
                            <a:solidFill>
                              <a:prstClr val="black"/>
                            </a:solidFill>
                            <a:latin typeface="Cambria Math" panose="02040503050406030204" pitchFamily="18" charset="0"/>
                          </a:rPr>
                          <m:t>1</m:t>
                        </m:r>
                      </m:num>
                      <m:den>
                        <m:r>
                          <a:rPr lang="zh-CN" altLang="en-US">
                            <a:solidFill>
                              <a:prstClr val="black"/>
                            </a:solidFill>
                            <a:latin typeface="Cambria Math" panose="02040503050406030204" pitchFamily="18" charset="0"/>
                          </a:rPr>
                          <m:t>1+</m:t>
                        </m:r>
                        <m:sSup>
                          <m:sSupPr>
                            <m:ctrlPr>
                              <a:rPr lang="zh-CN" altLang="en-US" i="1">
                                <a:solidFill>
                                  <a:prstClr val="black"/>
                                </a:solidFill>
                                <a:latin typeface="Cambria Math" panose="02040503050406030204" pitchFamily="18" charset="0"/>
                              </a:rPr>
                            </m:ctrlPr>
                          </m:sSupPr>
                          <m:e>
                            <m:r>
                              <a:rPr lang="zh-CN" altLang="en-US" i="1">
                                <a:solidFill>
                                  <a:prstClr val="black"/>
                                </a:solidFill>
                                <a:latin typeface="Cambria Math" panose="02040503050406030204" pitchFamily="18" charset="0"/>
                              </a:rPr>
                              <m:t>𝑒</m:t>
                            </m:r>
                          </m:e>
                          <m:sup>
                            <m:r>
                              <a:rPr lang="zh-CN" altLang="en-US">
                                <a:solidFill>
                                  <a:prstClr val="black"/>
                                </a:solidFill>
                                <a:latin typeface="Cambria Math" panose="02040503050406030204" pitchFamily="18" charset="0"/>
                              </a:rPr>
                              <m:t>−</m:t>
                            </m:r>
                            <m:r>
                              <a:rPr lang="zh-CN" altLang="en-US" i="1">
                                <a:solidFill>
                                  <a:prstClr val="black"/>
                                </a:solidFill>
                                <a:latin typeface="Cambria Math" panose="02040503050406030204" pitchFamily="18" charset="0"/>
                              </a:rPr>
                              <m:t>𝑧</m:t>
                            </m:r>
                          </m:sup>
                        </m:sSup>
                      </m:den>
                    </m:f>
                    <m:r>
                      <a:rPr lang="zh-CN" altLang="en-US">
                        <a:solidFill>
                          <a:prstClr val="black"/>
                        </a:solidFill>
                        <a:latin typeface="Cambria Math" panose="02040503050406030204" pitchFamily="18" charset="0"/>
                      </a:rPr>
                      <m:t>=</m:t>
                    </m:r>
                    <m:f>
                      <m:fPr>
                        <m:ctrlPr>
                          <a:rPr lang="zh-CN" altLang="en-US" i="1">
                            <a:solidFill>
                              <a:prstClr val="black"/>
                            </a:solidFill>
                            <a:latin typeface="Cambria Math" panose="02040503050406030204" pitchFamily="18" charset="0"/>
                          </a:rPr>
                        </m:ctrlPr>
                      </m:fPr>
                      <m:num>
                        <m:r>
                          <a:rPr lang="zh-CN" altLang="en-US">
                            <a:solidFill>
                              <a:prstClr val="black"/>
                            </a:solidFill>
                            <a:latin typeface="Cambria Math" panose="02040503050406030204" pitchFamily="18" charset="0"/>
                          </a:rPr>
                          <m:t>1</m:t>
                        </m:r>
                      </m:num>
                      <m:den>
                        <m:d>
                          <m:dPr>
                            <m:begChr m:val=""/>
                            <m:ctrlPr>
                              <a:rPr lang="zh-CN" altLang="en-US" i="1">
                                <a:solidFill>
                                  <a:prstClr val="black"/>
                                </a:solidFill>
                                <a:latin typeface="Cambria Math" panose="02040503050406030204" pitchFamily="18" charset="0"/>
                              </a:rPr>
                            </m:ctrlPr>
                          </m:dPr>
                          <m:e>
                            <m:r>
                              <a:rPr lang="zh-CN" altLang="en-US">
                                <a:solidFill>
                                  <a:prstClr val="black"/>
                                </a:solidFill>
                                <a:latin typeface="Cambria Math" panose="02040503050406030204" pitchFamily="18" charset="0"/>
                              </a:rPr>
                              <m:t>1+</m:t>
                            </m:r>
                            <m:r>
                              <m:rPr>
                                <m:sty m:val="p"/>
                              </m:rPr>
                              <a:rPr lang="en-US" altLang="zh-CN">
                                <a:solidFill>
                                  <a:prstClr val="black"/>
                                </a:solidFill>
                                <a:latin typeface="Cambria Math" panose="02040503050406030204" pitchFamily="18" charset="0"/>
                              </a:rPr>
                              <m:t>exp</m:t>
                            </m:r>
                            <m:r>
                              <a:rPr lang="en-US" altLang="zh-CN">
                                <a:solidFill>
                                  <a:prstClr val="black"/>
                                </a:solidFill>
                                <a:latin typeface="Cambria Math" panose="02040503050406030204" pitchFamily="18" charset="0"/>
                              </a:rPr>
                              <m:t>(−</m:t>
                            </m:r>
                            <m:r>
                              <m:rPr>
                                <m:sty m:val="p"/>
                              </m:rPr>
                              <a:rPr lang="en-US" altLang="zh-CN">
                                <a:solidFill>
                                  <a:prstClr val="black"/>
                                </a:solidFill>
                                <a:latin typeface="Cambria Math" panose="02040503050406030204" pitchFamily="18" charset="0"/>
                              </a:rPr>
                              <m:t>z</m:t>
                            </m:r>
                          </m:e>
                        </m:d>
                      </m:den>
                    </m:f>
                  </m:oMath>
                </a14:m>
                <a:endParaRPr lang="zh-CN" altLang="en-US" sz="2800" dirty="0">
                  <a:solidFill>
                    <a:prstClr val="black"/>
                  </a:solidFill>
                  <a:latin typeface="Lucida Sans" charset="0"/>
                  <a:ea typeface="ＭＳ Ｐゴシック" charset="0"/>
                </a:endParaRPr>
              </a:p>
            </p:txBody>
          </p:sp>
        </mc:Choice>
        <mc:Fallback xmlns="">
          <p:sp>
            <p:nvSpPr>
              <p:cNvPr id="8" name="Content Placeholder 7">
                <a:extLst>
                  <a:ext uri="{FF2B5EF4-FFF2-40B4-BE49-F238E27FC236}">
                    <a16:creationId xmlns:a16="http://schemas.microsoft.com/office/drawing/2014/main" id="{2EB2DC85-7C39-044B-993D-89D8C9223188}"/>
                  </a:ext>
                </a:extLst>
              </p:cNvPr>
              <p:cNvSpPr>
                <a:spLocks noGrp="1" noRot="1" noChangeAspect="1" noMove="1" noResize="1" noEditPoints="1" noAdjustHandles="1" noChangeArrowheads="1" noChangeShapeType="1" noTextEdit="1"/>
              </p:cNvSpPr>
              <p:nvPr>
                <p:ph idx="1"/>
              </p:nvPr>
            </p:nvSpPr>
            <p:spPr>
              <a:xfrm>
                <a:off x="479425" y="1097280"/>
                <a:ext cx="11064875" cy="1380765"/>
              </a:xfrm>
              <a:blipFill>
                <a:blip r:embed="rId4"/>
                <a:stretch>
                  <a:fillRect l="-916" t="-5455" b="-51818"/>
                </a:stretch>
              </a:blipFill>
            </p:spPr>
            <p:txBody>
              <a:bodyPr/>
              <a:lstStyle/>
              <a:p>
                <a:r>
                  <a:rPr lang="en-CN">
                    <a:noFill/>
                  </a:rPr>
                  <a:t> </a:t>
                </a:r>
              </a:p>
            </p:txBody>
          </p:sp>
        </mc:Fallback>
      </mc:AlternateContent>
      <p:pic>
        <p:nvPicPr>
          <p:cNvPr id="10" name="图片 9">
            <a:extLst>
              <a:ext uri="{FF2B5EF4-FFF2-40B4-BE49-F238E27FC236}">
                <a16:creationId xmlns:a16="http://schemas.microsoft.com/office/drawing/2014/main" id="{79E1811F-222D-4EE5-9BEB-B7C144D8ED30}"/>
              </a:ext>
            </a:extLst>
          </p:cNvPr>
          <p:cNvPicPr>
            <a:picLocks noChangeAspect="1"/>
          </p:cNvPicPr>
          <p:nvPr/>
        </p:nvPicPr>
        <p:blipFill>
          <a:blip r:embed="rId5"/>
          <a:stretch>
            <a:fillRect/>
          </a:stretch>
        </p:blipFill>
        <p:spPr>
          <a:xfrm>
            <a:off x="1209040" y="2567454"/>
            <a:ext cx="2954237" cy="1469112"/>
          </a:xfrm>
          <a:prstGeom prst="rect">
            <a:avLst/>
          </a:prstGeom>
        </p:spPr>
      </p:pic>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209FE75D-A630-487D-B65D-DA24F21D77A0}"/>
                  </a:ext>
                </a:extLst>
              </p:cNvPr>
              <p:cNvSpPr txBox="1"/>
              <p:nvPr/>
            </p:nvSpPr>
            <p:spPr>
              <a:xfrm>
                <a:off x="4653281" y="2567454"/>
                <a:ext cx="6746239" cy="1414554"/>
              </a:xfrm>
              <a:prstGeom prst="rect">
                <a:avLst/>
              </a:prstGeom>
              <a:noFill/>
            </p:spPr>
            <p:txBody>
              <a:bodyPr wrap="square">
                <a:spAutoFit/>
              </a:bodyPr>
              <a:lstStyle/>
              <a:p>
                <a:pPr defTabSz="1219170" fontAlgn="base">
                  <a:lnSpc>
                    <a:spcPct val="150000"/>
                  </a:lnSpc>
                  <a:spcBef>
                    <a:spcPts val="800"/>
                  </a:spcBef>
                  <a:spcAft>
                    <a:spcPts val="800"/>
                  </a:spcAft>
                </a:pPr>
                <a14:m>
                  <m:oMath xmlns:m="http://schemas.openxmlformats.org/officeDocument/2006/math">
                    <m:r>
                      <a:rPr lang="en-US" altLang="zh-CN" sz="2000" b="0" i="1" smtClean="0">
                        <a:solidFill>
                          <a:prstClr val="black"/>
                        </a:solidFill>
                        <a:latin typeface="Cambria Math" panose="02040503050406030204" pitchFamily="18" charset="0"/>
                        <a:ea typeface="Tahoma"/>
                      </a:rPr>
                      <m:t>𝜎</m:t>
                    </m:r>
                    <m:r>
                      <a:rPr lang="en-US" altLang="zh-CN" sz="2000" b="0" i="1" smtClean="0">
                        <a:solidFill>
                          <a:prstClr val="black"/>
                        </a:solidFill>
                        <a:latin typeface="Cambria Math" panose="02040503050406030204" pitchFamily="18" charset="0"/>
                        <a:ea typeface="Tahoma"/>
                      </a:rPr>
                      <m:t>(</m:t>
                    </m:r>
                    <m:r>
                      <a:rPr lang="en-US" altLang="zh-CN" sz="2000" b="0" i="1" smtClean="0">
                        <a:solidFill>
                          <a:prstClr val="black"/>
                        </a:solidFill>
                        <a:latin typeface="Cambria Math" panose="02040503050406030204" pitchFamily="18" charset="0"/>
                        <a:ea typeface="Tahoma"/>
                      </a:rPr>
                      <m:t>𝑧</m:t>
                    </m:r>
                    <m:r>
                      <a:rPr lang="en-US" altLang="zh-CN" sz="2000" b="0" i="1" smtClean="0">
                        <a:solidFill>
                          <a:prstClr val="black"/>
                        </a:solidFill>
                        <a:latin typeface="Cambria Math" panose="02040503050406030204" pitchFamily="18" charset="0"/>
                        <a:ea typeface="Tahoma"/>
                      </a:rPr>
                      <m:t>)</m:t>
                    </m:r>
                  </m:oMath>
                </a14:m>
                <a:r>
                  <a:rPr lang="en-US" altLang="zh-CN" sz="2000" dirty="0">
                    <a:solidFill>
                      <a:prstClr val="black"/>
                    </a:solidFill>
                    <a:latin typeface="Tahoma"/>
                    <a:ea typeface="Tahoma"/>
                  </a:rPr>
                  <a:t> transforms </a:t>
                </a:r>
                <a14:m>
                  <m:oMath xmlns:m="http://schemas.openxmlformats.org/officeDocument/2006/math">
                    <m:r>
                      <a:rPr lang="en-US" altLang="zh-CN" sz="2000" i="1">
                        <a:solidFill>
                          <a:prstClr val="black"/>
                        </a:solidFill>
                        <a:latin typeface="Cambria Math" panose="02040503050406030204" pitchFamily="18" charset="0"/>
                        <a:ea typeface="+mj-ea"/>
                      </a:rPr>
                      <m:t>𝑧</m:t>
                    </m:r>
                  </m:oMath>
                </a14:m>
                <a:r>
                  <a:rPr lang="en-US" altLang="zh-CN" sz="2000" dirty="0">
                    <a:solidFill>
                      <a:prstClr val="black"/>
                    </a:solidFill>
                    <a:latin typeface="Tahoma"/>
                    <a:ea typeface="Tahoma"/>
                  </a:rPr>
                  <a:t> to a value in </a:t>
                </a:r>
                <a14:m>
                  <m:oMath xmlns:m="http://schemas.openxmlformats.org/officeDocument/2006/math">
                    <m:r>
                      <a:rPr lang="en-US" altLang="zh-CN" sz="2000" i="1" dirty="0" smtClean="0">
                        <a:solidFill>
                          <a:prstClr val="black"/>
                        </a:solidFill>
                        <a:latin typeface="Cambria Math" panose="02040503050406030204" pitchFamily="18" charset="0"/>
                        <a:ea typeface="Tahoma"/>
                      </a:rPr>
                      <m:t>[</m:t>
                    </m:r>
                    <m:r>
                      <a:rPr lang="en-US" altLang="zh-CN" sz="2000" b="0" i="1" dirty="0" smtClean="0">
                        <a:solidFill>
                          <a:prstClr val="black"/>
                        </a:solidFill>
                        <a:latin typeface="Cambria Math" panose="02040503050406030204" pitchFamily="18" charset="0"/>
                        <a:ea typeface="Tahoma"/>
                      </a:rPr>
                      <m:t>0,1</m:t>
                    </m:r>
                    <m:r>
                      <a:rPr lang="en-US" altLang="zh-CN" sz="2000" i="1" dirty="0" smtClean="0">
                        <a:solidFill>
                          <a:prstClr val="black"/>
                        </a:solidFill>
                        <a:latin typeface="Cambria Math" panose="02040503050406030204" pitchFamily="18" charset="0"/>
                        <a:ea typeface="Tahoma"/>
                      </a:rPr>
                      <m:t>]</m:t>
                    </m:r>
                  </m:oMath>
                </a14:m>
                <a:r>
                  <a:rPr lang="en-US" altLang="zh-CN" sz="2000" dirty="0">
                    <a:solidFill>
                      <a:prstClr val="black"/>
                    </a:solidFill>
                    <a:latin typeface="Tahoma"/>
                    <a:ea typeface="Tahoma"/>
                  </a:rPr>
                  <a:t>, making it useful for standardizing the output range of arbitrary input values and interpreting them as </a:t>
                </a:r>
                <a:r>
                  <a:rPr lang="en-US" altLang="zh-CN" sz="2000" b="1" dirty="0">
                    <a:solidFill>
                      <a:prstClr val="black"/>
                    </a:solidFill>
                    <a:latin typeface="Tahoma"/>
                    <a:ea typeface="Tahoma"/>
                  </a:rPr>
                  <a:t>probabilities</a:t>
                </a:r>
                <a:r>
                  <a:rPr lang="en-US" altLang="zh-CN" sz="2000" dirty="0">
                    <a:solidFill>
                      <a:prstClr val="black"/>
                    </a:solidFill>
                    <a:latin typeface="Tahoma"/>
                    <a:ea typeface="Tahoma"/>
                  </a:rPr>
                  <a:t>.</a:t>
                </a:r>
                <a:endParaRPr lang="zh-CN" altLang="en-US" sz="2000" dirty="0">
                  <a:solidFill>
                    <a:prstClr val="black"/>
                  </a:solidFill>
                  <a:latin typeface="Tahoma"/>
                  <a:ea typeface="+mj-ea"/>
                </a:endParaRPr>
              </a:p>
            </p:txBody>
          </p:sp>
        </mc:Choice>
        <mc:Fallback xmlns="">
          <p:sp>
            <p:nvSpPr>
              <p:cNvPr id="12" name="文本框 11">
                <a:extLst>
                  <a:ext uri="{FF2B5EF4-FFF2-40B4-BE49-F238E27FC236}">
                    <a16:creationId xmlns:a16="http://schemas.microsoft.com/office/drawing/2014/main" id="{209FE75D-A630-487D-B65D-DA24F21D77A0}"/>
                  </a:ext>
                </a:extLst>
              </p:cNvPr>
              <p:cNvSpPr txBox="1">
                <a:spLocks noRot="1" noChangeAspect="1" noMove="1" noResize="1" noEditPoints="1" noAdjustHandles="1" noChangeArrowheads="1" noChangeShapeType="1" noTextEdit="1"/>
              </p:cNvSpPr>
              <p:nvPr/>
            </p:nvSpPr>
            <p:spPr>
              <a:xfrm>
                <a:off x="4653281" y="2567454"/>
                <a:ext cx="6746239" cy="1414554"/>
              </a:xfrm>
              <a:prstGeom prst="rect">
                <a:avLst/>
              </a:prstGeom>
              <a:blipFill>
                <a:blip r:embed="rId6"/>
                <a:stretch>
                  <a:fillRect l="-940" b="-7143"/>
                </a:stretch>
              </a:blipFill>
            </p:spPr>
            <p:txBody>
              <a:bodyPr/>
              <a:lstStyle/>
              <a:p>
                <a:r>
                  <a:rPr lang="en-CN">
                    <a:noFill/>
                  </a:rPr>
                  <a:t> </a:t>
                </a:r>
              </a:p>
            </p:txBody>
          </p:sp>
        </mc:Fallback>
      </mc:AlternateContent>
      <p:sp>
        <p:nvSpPr>
          <p:cNvPr id="13" name="灯片编号占位符 12">
            <a:extLst>
              <a:ext uri="{FF2B5EF4-FFF2-40B4-BE49-F238E27FC236}">
                <a16:creationId xmlns:a16="http://schemas.microsoft.com/office/drawing/2014/main" id="{930EC845-7793-4387-8F8D-FA08CE5FDEE5}"/>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22</a:t>
            </a:fld>
            <a:endParaRPr lang="en-US">
              <a:solidFill>
                <a:prstClr val="black">
                  <a:tint val="75000"/>
                </a:prstClr>
              </a:solidFill>
              <a:latin typeface="Lucida Sans" charset="0"/>
              <a:ea typeface="ＭＳ Ｐゴシック" charset="0"/>
            </a:endParaRPr>
          </a:p>
        </p:txBody>
      </p:sp>
      <mc:AlternateContent xmlns:mc="http://schemas.openxmlformats.org/markup-compatibility/2006" xmlns:a14="http://schemas.microsoft.com/office/drawing/2010/main">
        <mc:Choice Requires="a14">
          <p:sp>
            <p:nvSpPr>
              <p:cNvPr id="11" name="Content Placeholder 2">
                <a:extLst>
                  <a:ext uri="{FF2B5EF4-FFF2-40B4-BE49-F238E27FC236}">
                    <a16:creationId xmlns:a16="http://schemas.microsoft.com/office/drawing/2014/main" id="{BC0AC048-E9D7-734A-9E09-1FA3D5285FBA}"/>
                  </a:ext>
                </a:extLst>
              </p:cNvPr>
              <p:cNvSpPr txBox="1">
                <a:spLocks/>
              </p:cNvSpPr>
              <p:nvPr/>
            </p:nvSpPr>
            <p:spPr>
              <a:xfrm>
                <a:off x="479425" y="4408451"/>
                <a:ext cx="7977174" cy="1998170"/>
              </a:xfrm>
              <a:prstGeom prst="rect">
                <a:avLst/>
              </a:prstGeom>
            </p:spPr>
            <p:txBody>
              <a:bodyPr vert="horz" lIns="91440" tIns="45720" rIns="91440" bIns="45720" rtlCol="0">
                <a:noAutofit/>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600"/>
                  </a:spcAft>
                </a:pPr>
                <a:r>
                  <a:rPr lang="en-US" b="1" dirty="0"/>
                  <a:t>Idea of LR</a:t>
                </a:r>
                <a:r>
                  <a:rPr lang="en-US" dirty="0"/>
                  <a:t>: </a:t>
                </a:r>
                <a:r>
                  <a:rPr lang="en-US" sz="2400" dirty="0">
                    <a:cs typeface="Calibri" panose="020F0502020204030204" pitchFamily="34" charset="0"/>
                  </a:rPr>
                  <a:t>Compute </a:t>
                </a:r>
                <a14:m>
                  <m:oMath xmlns:m="http://schemas.openxmlformats.org/officeDocument/2006/math">
                    <m:r>
                      <m:rPr>
                        <m:sty m:val="p"/>
                      </m:rPr>
                      <a:rPr lang="en-US" altLang="zh-CN" sz="2400" b="0" i="0" dirty="0" smtClean="0">
                        <a:latin typeface="Cambria Math" panose="02040503050406030204" pitchFamily="18" charset="0"/>
                        <a:cs typeface="Times New Roman" panose="02020603050405020304" pitchFamily="18" charset="0"/>
                      </a:rPr>
                      <m:t>z</m:t>
                    </m:r>
                    <m:r>
                      <a:rPr lang="en-US" altLang="zh-CN" sz="2400" b="0" i="0" dirty="0" smtClean="0">
                        <a:latin typeface="Cambria Math" panose="02040503050406030204" pitchFamily="18" charset="0"/>
                        <a:cs typeface="Times New Roman" panose="02020603050405020304" pitchFamily="18" charset="0"/>
                      </a:rPr>
                      <m:t>=</m:t>
                    </m:r>
                    <m:r>
                      <a:rPr lang="en-US" sz="2400" b="1" i="1" dirty="0">
                        <a:latin typeface="Cambria Math" panose="02040503050406030204" pitchFamily="18" charset="0"/>
                        <a:cs typeface="Times New Roman" panose="02020603050405020304" pitchFamily="18" charset="0"/>
                      </a:rPr>
                      <m:t>𝒘</m:t>
                    </m:r>
                    <m:r>
                      <a:rPr lang="en-US" sz="2400" i="1" dirty="0">
                        <a:latin typeface="Cambria Math" panose="02040503050406030204" pitchFamily="18" charset="0"/>
                        <a:cs typeface="Times New Roman" panose="02020603050405020304" pitchFamily="18" charset="0"/>
                      </a:rPr>
                      <m:t>⋅</m:t>
                    </m:r>
                    <m:r>
                      <a:rPr lang="en-US" sz="2400" b="1" i="1" dirty="0">
                        <a:latin typeface="Cambria Math" panose="02040503050406030204" pitchFamily="18" charset="0"/>
                        <a:cs typeface="Times New Roman" panose="02020603050405020304" pitchFamily="18" charset="0"/>
                      </a:rPr>
                      <m:t>𝒙</m:t>
                    </m:r>
                    <m:r>
                      <a:rPr lang="en-US" sz="2400" i="1" dirty="0">
                        <a:latin typeface="Cambria Math" panose="02040503050406030204" pitchFamily="18" charset="0"/>
                        <a:cs typeface="Times New Roman" panose="02020603050405020304" pitchFamily="18" charset="0"/>
                      </a:rPr>
                      <m:t>+</m:t>
                    </m:r>
                    <m:r>
                      <a:rPr lang="en-US" sz="2400" i="1" dirty="0">
                        <a:latin typeface="Cambria Math" panose="02040503050406030204" pitchFamily="18" charset="0"/>
                        <a:cs typeface="Times New Roman" panose="02020603050405020304" pitchFamily="18" charset="0"/>
                      </a:rPr>
                      <m:t>𝑏</m:t>
                    </m:r>
                  </m:oMath>
                </a14:m>
                <a:r>
                  <a:rPr lang="en-US" sz="2400" dirty="0">
                    <a:cs typeface="Times New Roman" panose="02020603050405020304" pitchFamily="18" charset="0"/>
                  </a:rPr>
                  <a:t>; </a:t>
                </a:r>
                <a:r>
                  <a:rPr lang="en-US" sz="2400" dirty="0">
                    <a:cs typeface="Calibri" panose="020F0502020204030204" pitchFamily="34" charset="0"/>
                  </a:rPr>
                  <a:t>Pass it </a:t>
                </a:r>
                <a:r>
                  <a:rPr lang="en-US" altLang="zh-CN" sz="2400" dirty="0">
                    <a:cs typeface="Calibri" panose="020F0502020204030204" pitchFamily="34" charset="0"/>
                  </a:rPr>
                  <a:t>to</a:t>
                </a:r>
                <a:r>
                  <a:rPr lang="zh-CN" altLang="en-US" sz="2400" dirty="0">
                    <a:cs typeface="Calibri" panose="020F0502020204030204" pitchFamily="34" charset="0"/>
                  </a:rPr>
                  <a:t> </a:t>
                </a:r>
                <a14:m>
                  <m:oMath xmlns:m="http://schemas.openxmlformats.org/officeDocument/2006/math">
                    <m:r>
                      <a:rPr lang="en-US" sz="2400" i="1">
                        <a:latin typeface="Cambria Math" panose="02040503050406030204" pitchFamily="18" charset="0"/>
                        <a:cs typeface="Times New Roman" panose="02020603050405020304" pitchFamily="18" charset="0"/>
                      </a:rPr>
                      <m:t>𝜎</m:t>
                    </m:r>
                    <m:r>
                      <a:rPr lang="en-US" sz="2400" i="1">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𝑧</m:t>
                    </m:r>
                    <m:r>
                      <a:rPr lang="en-US" sz="2400" i="1">
                        <a:latin typeface="Cambria Math" panose="02040503050406030204" pitchFamily="18" charset="0"/>
                        <a:cs typeface="Times New Roman" panose="02020603050405020304" pitchFamily="18" charset="0"/>
                      </a:rPr>
                      <m:t>)</m:t>
                    </m:r>
                  </m:oMath>
                </a14:m>
                <a:endParaRPr lang="en-US" dirty="0">
                  <a:cs typeface="Calibri" panose="020F0502020204030204" pitchFamily="34" charset="0"/>
                </a:endParaRPr>
              </a:p>
              <a:p>
                <a:pPr lvl="1">
                  <a:spcBef>
                    <a:spcPts val="400"/>
                  </a:spcBef>
                  <a:spcAft>
                    <a:spcPts val="600"/>
                  </a:spcAft>
                </a:pPr>
                <a14:m>
                  <m:oMath xmlns:m="http://schemas.openxmlformats.org/officeDocument/2006/math">
                    <m:r>
                      <a:rPr lang="zh-CN" altLang="en-US" sz="2400" i="1" smtClean="0">
                        <a:solidFill>
                          <a:prstClr val="black"/>
                        </a:solidFill>
                        <a:latin typeface="Cambria Math" panose="02040503050406030204" pitchFamily="18" charset="0"/>
                      </a:rPr>
                      <m:t>𝑃</m:t>
                    </m:r>
                    <m:d>
                      <m:dPr>
                        <m:ctrlPr>
                          <a:rPr lang="zh-CN" altLang="en-US" sz="2400" i="1">
                            <a:solidFill>
                              <a:prstClr val="black"/>
                            </a:solidFill>
                            <a:latin typeface="Cambria Math" panose="02040503050406030204" pitchFamily="18" charset="0"/>
                          </a:rPr>
                        </m:ctrlPr>
                      </m:dPr>
                      <m:e>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=1</m:t>
                        </m:r>
                      </m:e>
                    </m:d>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𝜎</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𝑧</m:t>
                        </m:r>
                        <m:r>
                          <a:rPr lang="en-US" altLang="zh-CN" sz="2400" b="0" i="1" smtClean="0">
                            <a:solidFill>
                              <a:prstClr val="black"/>
                            </a:solidFill>
                            <a:latin typeface="Cambria Math" panose="02040503050406030204" pitchFamily="18" charset="0"/>
                          </a:rPr>
                          <m:t>=</m:t>
                        </m:r>
                        <m:sSup>
                          <m:sSupPr>
                            <m:ctrlPr>
                              <a:rPr lang="en-US" altLang="zh-CN" sz="2400" b="1" i="1" smtClean="0">
                                <a:solidFill>
                                  <a:prstClr val="black"/>
                                </a:solidFill>
                                <a:latin typeface="Cambria Math" panose="02040503050406030204" pitchFamily="18" charset="0"/>
                              </a:rPr>
                            </m:ctrlPr>
                          </m:sSupPr>
                          <m:e>
                            <m:r>
                              <a:rPr lang="zh-CN" altLang="en-US" sz="2400" b="1" i="1">
                                <a:solidFill>
                                  <a:prstClr val="black"/>
                                </a:solidFill>
                                <a:latin typeface="Cambria Math" panose="02040503050406030204" pitchFamily="18" charset="0"/>
                              </a:rPr>
                              <m:t>𝒘</m:t>
                            </m:r>
                          </m:e>
                          <m:sup>
                            <m:r>
                              <a:rPr lang="en-US" altLang="zh-CN" sz="2400" b="1" i="1" smtClean="0">
                                <a:solidFill>
                                  <a:prstClr val="black"/>
                                </a:solidFill>
                                <a:latin typeface="Cambria Math" panose="02040503050406030204" pitchFamily="18" charset="0"/>
                              </a:rPr>
                              <m:t>⊤</m:t>
                            </m:r>
                          </m:sup>
                        </m:sSup>
                        <m:r>
                          <a:rPr lang="zh-CN" altLang="en-US" sz="2400" b="1" i="1">
                            <a:solidFill>
                              <a:prstClr val="black"/>
                            </a:solidFill>
                            <a:latin typeface="Cambria Math" panose="02040503050406030204" pitchFamily="18" charset="0"/>
                          </a:rPr>
                          <m:t>𝒙</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𝑏</m:t>
                        </m:r>
                      </m:e>
                    </m:d>
                    <m:r>
                      <a:rPr lang="en-US" altLang="zh-CN" sz="2400" b="0" i="1" smtClean="0">
                        <a:solidFill>
                          <a:prstClr val="black"/>
                        </a:solidFill>
                        <a:latin typeface="Cambria Math" panose="02040503050406030204" pitchFamily="18" charset="0"/>
                      </a:rPr>
                      <m:t>=</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d>
                          <m:dPr>
                            <m:begChr m:val=""/>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1+</m:t>
                            </m:r>
                            <m:r>
                              <m:rPr>
                                <m:sty m:val="p"/>
                              </m:rPr>
                              <a:rPr lang="en-US" altLang="zh-CN" sz="2400">
                                <a:solidFill>
                                  <a:prstClr val="black"/>
                                </a:solidFill>
                                <a:latin typeface="Cambria Math" panose="02040503050406030204" pitchFamily="18" charset="0"/>
                              </a:rPr>
                              <m:t>exp</m:t>
                            </m:r>
                            <m:r>
                              <a:rPr lang="en-US" altLang="zh-CN" sz="2400">
                                <a:solidFill>
                                  <a:prstClr val="black"/>
                                </a:solidFill>
                                <a:latin typeface="Cambria Math" panose="02040503050406030204" pitchFamily="18" charset="0"/>
                              </a:rPr>
                              <m:t>(−</m:t>
                            </m:r>
                            <m:r>
                              <a:rPr lang="en-US" altLang="zh-CN" sz="2400" b="0" i="1">
                                <a:solidFill>
                                  <a:prstClr val="black"/>
                                </a:solidFill>
                                <a:latin typeface="Cambria Math" panose="02040503050406030204" pitchFamily="18" charset="0"/>
                              </a:rPr>
                              <m:t>𝑧</m:t>
                            </m:r>
                          </m:e>
                        </m:d>
                      </m:den>
                    </m:f>
                  </m:oMath>
                </a14:m>
                <a:endParaRPr lang="en-US" dirty="0">
                  <a:latin typeface="Calibri" panose="020F0502020204030204" pitchFamily="34" charset="0"/>
                  <a:cs typeface="Calibri" panose="020F0502020204030204" pitchFamily="34" charset="0"/>
                </a:endParaRPr>
              </a:p>
              <a:p>
                <a:pPr lvl="1">
                  <a:spcBef>
                    <a:spcPts val="400"/>
                  </a:spcBef>
                  <a:spcAft>
                    <a:spcPts val="600"/>
                  </a:spcAft>
                </a:pPr>
                <a14:m>
                  <m:oMath xmlns:m="http://schemas.openxmlformats.org/officeDocument/2006/math">
                    <m:r>
                      <a:rPr lang="zh-CN" altLang="en-US" sz="2400" i="1" smtClean="0">
                        <a:solidFill>
                          <a:prstClr val="black"/>
                        </a:solidFill>
                        <a:latin typeface="Cambria Math" panose="02040503050406030204" pitchFamily="18" charset="0"/>
                      </a:rPr>
                      <m:t>𝑃</m:t>
                    </m:r>
                    <m:r>
                      <a:rPr lang="zh-CN" altLang="en-US" sz="2400">
                        <a:solidFill>
                          <a:prstClr val="black"/>
                        </a:solidFill>
                        <a:latin typeface="Cambria Math" panose="02040503050406030204" pitchFamily="18" charset="0"/>
                      </a:rPr>
                      <m:t>(</m:t>
                    </m:r>
                    <m:r>
                      <a:rPr lang="zh-CN" altLang="en-US" sz="2400" i="1">
                        <a:solidFill>
                          <a:prstClr val="black"/>
                        </a:solidFill>
                        <a:latin typeface="Cambria Math" panose="02040503050406030204" pitchFamily="18" charset="0"/>
                      </a:rPr>
                      <m:t>𝑦</m:t>
                    </m:r>
                    <m:r>
                      <a:rPr lang="zh-CN" altLang="en-US" sz="2400">
                        <a:solidFill>
                          <a:prstClr val="black"/>
                        </a:solidFill>
                        <a:latin typeface="Cambria Math" panose="02040503050406030204" pitchFamily="18" charset="0"/>
                      </a:rPr>
                      <m:t>=0)=1−</m:t>
                    </m:r>
                    <m:r>
                      <a:rPr lang="zh-CN" altLang="en-US" sz="2400" i="1">
                        <a:solidFill>
                          <a:prstClr val="black"/>
                        </a:solidFill>
                        <a:latin typeface="Cambria Math" panose="02040503050406030204" pitchFamily="18" charset="0"/>
                      </a:rPr>
                      <m:t>𝜎</m:t>
                    </m:r>
                    <m:d>
                      <m:dPr>
                        <m:ctrlPr>
                          <a:rPr lang="zh-CN" altLang="en-US" sz="2400" i="1">
                            <a:solidFill>
                              <a:prstClr val="black"/>
                            </a:solidFill>
                            <a:latin typeface="Cambria Math" panose="02040503050406030204" pitchFamily="18" charset="0"/>
                          </a:rPr>
                        </m:ctrlPr>
                      </m:dPr>
                      <m:e>
                        <m:r>
                          <a:rPr lang="en-US" altLang="zh-CN" sz="2400" b="0" i="1" smtClean="0">
                            <a:solidFill>
                              <a:prstClr val="black"/>
                            </a:solidFill>
                            <a:latin typeface="Cambria Math" panose="02040503050406030204" pitchFamily="18" charset="0"/>
                          </a:rPr>
                          <m:t>𝑧</m:t>
                        </m:r>
                      </m:e>
                    </m:d>
                    <m:r>
                      <a:rPr lang="zh-CN" altLang="en-US" sz="2400">
                        <a:solidFill>
                          <a:prstClr val="black"/>
                        </a:solidFill>
                        <a:latin typeface="Cambria Math" panose="02040503050406030204" pitchFamily="18" charset="0"/>
                      </a:rPr>
                      <m:t>=1−</m:t>
                    </m:r>
                    <m:f>
                      <m:fPr>
                        <m:ctrlPr>
                          <a:rPr lang="zh-CN" altLang="en-US" sz="2400" i="1">
                            <a:solidFill>
                              <a:prstClr val="black"/>
                            </a:solidFill>
                            <a:latin typeface="Cambria Math" panose="02040503050406030204" pitchFamily="18" charset="0"/>
                          </a:rPr>
                        </m:ctrlPr>
                      </m:fPr>
                      <m:num>
                        <m:r>
                          <a:rPr lang="zh-CN" altLang="en-US" sz="2400">
                            <a:solidFill>
                              <a:prstClr val="black"/>
                            </a:solidFill>
                            <a:latin typeface="Cambria Math" panose="02040503050406030204" pitchFamily="18" charset="0"/>
                          </a:rPr>
                          <m:t>1</m:t>
                        </m:r>
                      </m:num>
                      <m:den>
                        <m:d>
                          <m:dPr>
                            <m:begChr m:val=""/>
                            <m:ctrlPr>
                              <a:rPr lang="zh-CN" altLang="en-US" sz="2400" i="1">
                                <a:solidFill>
                                  <a:prstClr val="black"/>
                                </a:solidFill>
                                <a:latin typeface="Cambria Math" panose="02040503050406030204" pitchFamily="18" charset="0"/>
                              </a:rPr>
                            </m:ctrlPr>
                          </m:dPr>
                          <m:e>
                            <m:r>
                              <a:rPr lang="zh-CN" altLang="en-US" sz="2400">
                                <a:solidFill>
                                  <a:prstClr val="black"/>
                                </a:solidFill>
                                <a:latin typeface="Cambria Math" panose="02040503050406030204" pitchFamily="18" charset="0"/>
                              </a:rPr>
                              <m:t>1+</m:t>
                            </m:r>
                            <m:r>
                              <m:rPr>
                                <m:sty m:val="p"/>
                              </m:rPr>
                              <a:rPr lang="zh-CN" altLang="en-US" sz="2400">
                                <a:solidFill>
                                  <a:prstClr val="black"/>
                                </a:solidFill>
                                <a:latin typeface="Cambria Math" panose="02040503050406030204" pitchFamily="18" charset="0"/>
                              </a:rPr>
                              <m:t>exp</m:t>
                            </m:r>
                            <m:r>
                              <a:rPr lang="en-US" altLang="zh-CN" sz="2400">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𝑧</m:t>
                            </m:r>
                          </m:e>
                        </m:d>
                      </m:den>
                    </m:f>
                    <m:d>
                      <m:dPr>
                        <m:begChr m:val=""/>
                        <m:ctrlPr>
                          <a:rPr lang="zh-CN" altLang="en-US" sz="2400" i="1">
                            <a:solidFill>
                              <a:srgbClr val="4472C4"/>
                            </a:solidFill>
                            <a:latin typeface="Cambria Math" panose="02040503050406030204" pitchFamily="18" charset="0"/>
                          </a:rPr>
                        </m:ctrlPr>
                      </m:dPr>
                      <m:e>
                        <m:r>
                          <a:rPr lang="zh-CN" altLang="en-US" sz="2400">
                            <a:solidFill>
                              <a:srgbClr val="4472C4"/>
                            </a:solidFill>
                            <a:latin typeface="Cambria Math" panose="02040503050406030204" pitchFamily="18" charset="0"/>
                          </a:rPr>
                          <m:t>=</m:t>
                        </m:r>
                        <m:r>
                          <a:rPr lang="zh-CN" altLang="en-US" sz="2400" i="1">
                            <a:solidFill>
                              <a:srgbClr val="4472C4"/>
                            </a:solidFill>
                            <a:latin typeface="Cambria Math" panose="02040503050406030204" pitchFamily="18" charset="0"/>
                          </a:rPr>
                          <m:t>𝜎</m:t>
                        </m:r>
                        <m:r>
                          <a:rPr lang="zh-CN" altLang="en-US" sz="2400">
                            <a:solidFill>
                              <a:srgbClr val="4472C4"/>
                            </a:solidFill>
                            <a:latin typeface="Cambria Math" panose="02040503050406030204" pitchFamily="18" charset="0"/>
                          </a:rPr>
                          <m:t>(−</m:t>
                        </m:r>
                        <m:r>
                          <a:rPr lang="en-US" altLang="zh-CN" sz="2400" b="1" i="1">
                            <a:solidFill>
                              <a:srgbClr val="4472C4"/>
                            </a:solidFill>
                            <a:latin typeface="Cambria Math" panose="02040503050406030204" pitchFamily="18" charset="0"/>
                          </a:rPr>
                          <m:t>𝒛</m:t>
                        </m:r>
                      </m:e>
                    </m:d>
                  </m:oMath>
                </a14:m>
                <a:endParaRPr lang="zh-CN" altLang="en-US" sz="2400" dirty="0">
                  <a:solidFill>
                    <a:prstClr val="black"/>
                  </a:solidFill>
                  <a:latin typeface="Lucida Sans" charset="0"/>
                  <a:ea typeface="ＭＳ Ｐゴシック" charset="0"/>
                </a:endParaRPr>
              </a:p>
            </p:txBody>
          </p:sp>
        </mc:Choice>
        <mc:Fallback xmlns="">
          <p:sp>
            <p:nvSpPr>
              <p:cNvPr id="11" name="Content Placeholder 2">
                <a:extLst>
                  <a:ext uri="{FF2B5EF4-FFF2-40B4-BE49-F238E27FC236}">
                    <a16:creationId xmlns:a16="http://schemas.microsoft.com/office/drawing/2014/main" id="{BC0AC048-E9D7-734A-9E09-1FA3D5285FBA}"/>
                  </a:ext>
                </a:extLst>
              </p:cNvPr>
              <p:cNvSpPr txBox="1">
                <a:spLocks noRot="1" noChangeAspect="1" noMove="1" noResize="1" noEditPoints="1" noAdjustHandles="1" noChangeArrowheads="1" noChangeShapeType="1" noTextEdit="1"/>
              </p:cNvSpPr>
              <p:nvPr/>
            </p:nvSpPr>
            <p:spPr>
              <a:xfrm>
                <a:off x="479425" y="4408451"/>
                <a:ext cx="7977174" cy="1998170"/>
              </a:xfrm>
              <a:prstGeom prst="rect">
                <a:avLst/>
              </a:prstGeom>
              <a:blipFill>
                <a:blip r:embed="rId7"/>
                <a:stretch>
                  <a:fillRect l="-1272" t="-3797" b="-34177"/>
                </a:stretch>
              </a:blipFill>
            </p:spPr>
            <p:txBody>
              <a:bodyPr/>
              <a:lstStyle/>
              <a:p>
                <a:r>
                  <a:rPr lang="en-CN">
                    <a:noFill/>
                  </a:rPr>
                  <a:t> </a:t>
                </a:r>
              </a:p>
            </p:txBody>
          </p:sp>
        </mc:Fallback>
      </mc:AlternateContent>
      <p:pic>
        <p:nvPicPr>
          <p:cNvPr id="14" name="Picture 13">
            <a:extLst>
              <a:ext uri="{FF2B5EF4-FFF2-40B4-BE49-F238E27FC236}">
                <a16:creationId xmlns:a16="http://schemas.microsoft.com/office/drawing/2014/main" id="{BA274F57-3E0C-A149-B8B9-0C82AA57328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517948" y="4882701"/>
            <a:ext cx="3194627" cy="1201857"/>
          </a:xfrm>
          <a:prstGeom prst="rect">
            <a:avLst/>
          </a:prstGeom>
        </p:spPr>
      </p:pic>
      <mc:AlternateContent xmlns:mc="http://schemas.openxmlformats.org/markup-compatibility/2006" xmlns:a14="http://schemas.microsoft.com/office/drawing/2010/main">
        <mc:Choice Requires="a14">
          <p:sp>
            <p:nvSpPr>
              <p:cNvPr id="15" name="TextBox 16">
                <a:extLst>
                  <a:ext uri="{FF2B5EF4-FFF2-40B4-BE49-F238E27FC236}">
                    <a16:creationId xmlns:a16="http://schemas.microsoft.com/office/drawing/2014/main" id="{38C9C69C-BA5A-A449-B978-F66823009E93}"/>
                  </a:ext>
                </a:extLst>
              </p:cNvPr>
              <p:cNvSpPr txBox="1"/>
              <p:nvPr/>
            </p:nvSpPr>
            <p:spPr>
              <a:xfrm>
                <a:off x="9160816" y="6011717"/>
                <a:ext cx="798232" cy="276999"/>
              </a:xfrm>
              <a:prstGeom prst="rect">
                <a:avLst/>
              </a:prstGeom>
              <a:noFill/>
            </p:spPr>
            <p:txBody>
              <a:bodyPr wrap="none" rtlCol="0">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sz="1200" b="1" i="1" smtClean="0">
                              <a:solidFill>
                                <a:prstClr val="black"/>
                              </a:solidFill>
                              <a:latin typeface="Cambria Math" panose="02040503050406030204" pitchFamily="18" charset="0"/>
                            </a:rPr>
                          </m:ctrlPr>
                        </m:sSupPr>
                        <m:e>
                          <m:r>
                            <a:rPr lang="en-US" sz="1200" b="1" i="1" smtClean="0">
                              <a:solidFill>
                                <a:prstClr val="black"/>
                              </a:solidFill>
                              <a:latin typeface="Cambria Math" panose="02040503050406030204" pitchFamily="18" charset="0"/>
                            </a:rPr>
                            <m:t>𝒘</m:t>
                          </m:r>
                        </m:e>
                        <m:sup>
                          <m:r>
                            <a:rPr lang="en-US" sz="1200" b="1" i="1" smtClean="0">
                              <a:solidFill>
                                <a:prstClr val="black"/>
                              </a:solidFill>
                              <a:latin typeface="Cambria Math" panose="02040503050406030204" pitchFamily="18" charset="0"/>
                            </a:rPr>
                            <m:t>⊤</m:t>
                          </m:r>
                        </m:sup>
                      </m:sSup>
                      <m:r>
                        <a:rPr lang="en-US" sz="1200" b="1" i="1">
                          <a:solidFill>
                            <a:prstClr val="black"/>
                          </a:solidFill>
                          <a:latin typeface="Cambria Math" panose="02040503050406030204" pitchFamily="18" charset="0"/>
                        </a:rPr>
                        <m:t>𝒙</m:t>
                      </m:r>
                      <m:r>
                        <a:rPr lang="en-US" sz="1200" i="1">
                          <a:solidFill>
                            <a:prstClr val="black"/>
                          </a:solidFill>
                          <a:latin typeface="Cambria Math" panose="02040503050406030204" pitchFamily="18" charset="0"/>
                        </a:rPr>
                        <m:t>+</m:t>
                      </m:r>
                      <m:r>
                        <a:rPr lang="en-US" sz="1200" i="1">
                          <a:solidFill>
                            <a:prstClr val="black"/>
                          </a:solidFill>
                          <a:latin typeface="Cambria Math" panose="02040503050406030204" pitchFamily="18" charset="0"/>
                        </a:rPr>
                        <m:t>𝑏</m:t>
                      </m:r>
                    </m:oMath>
                  </m:oMathPara>
                </a14:m>
                <a:endParaRPr lang="en-US" sz="1200" dirty="0">
                  <a:solidFill>
                    <a:prstClr val="black"/>
                  </a:solidFill>
                  <a:latin typeface="Tahoma"/>
                  <a:ea typeface="ＭＳ Ｐゴシック" charset="0"/>
                </a:endParaRPr>
              </a:p>
            </p:txBody>
          </p:sp>
        </mc:Choice>
        <mc:Fallback xmlns="">
          <p:sp>
            <p:nvSpPr>
              <p:cNvPr id="15" name="TextBox 16">
                <a:extLst>
                  <a:ext uri="{FF2B5EF4-FFF2-40B4-BE49-F238E27FC236}">
                    <a16:creationId xmlns:a16="http://schemas.microsoft.com/office/drawing/2014/main" id="{38C9C69C-BA5A-A449-B978-F66823009E93}"/>
                  </a:ext>
                </a:extLst>
              </p:cNvPr>
              <p:cNvSpPr txBox="1">
                <a:spLocks noRot="1" noChangeAspect="1" noMove="1" noResize="1" noEditPoints="1" noAdjustHandles="1" noChangeArrowheads="1" noChangeShapeType="1" noTextEdit="1"/>
              </p:cNvSpPr>
              <p:nvPr/>
            </p:nvSpPr>
            <p:spPr>
              <a:xfrm>
                <a:off x="9160816" y="6011717"/>
                <a:ext cx="798232" cy="276999"/>
              </a:xfrm>
              <a:prstGeom prst="rect">
                <a:avLst/>
              </a:prstGeom>
              <a:blipFill>
                <a:blip r:embed="rId9"/>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TextBox 16">
                <a:extLst>
                  <a:ext uri="{FF2B5EF4-FFF2-40B4-BE49-F238E27FC236}">
                    <a16:creationId xmlns:a16="http://schemas.microsoft.com/office/drawing/2014/main" id="{B7A4F5F2-DA31-904D-A92B-4B32FBDFF7F2}"/>
                  </a:ext>
                </a:extLst>
              </p:cNvPr>
              <p:cNvSpPr txBox="1"/>
              <p:nvPr/>
            </p:nvSpPr>
            <p:spPr>
              <a:xfrm>
                <a:off x="10562709" y="6011717"/>
                <a:ext cx="1149866" cy="276999"/>
              </a:xfrm>
              <a:prstGeom prst="rect">
                <a:avLst/>
              </a:prstGeom>
              <a:noFill/>
            </p:spPr>
            <p:txBody>
              <a:bodyPr wrap="none" rtlCol="0">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sz="1200" b="1" i="1" smtClean="0">
                              <a:solidFill>
                                <a:prstClr val="black"/>
                              </a:solidFill>
                              <a:latin typeface="Cambria Math" panose="02040503050406030204" pitchFamily="18" charset="0"/>
                            </a:rPr>
                          </m:ctrlPr>
                        </m:sSupPr>
                        <m:e>
                          <m:r>
                            <a:rPr lang="en-US" sz="1200" b="1" i="1" smtClean="0">
                              <a:solidFill>
                                <a:prstClr val="black"/>
                              </a:solidFill>
                              <a:latin typeface="Cambria Math" panose="02040503050406030204" pitchFamily="18" charset="0"/>
                            </a:rPr>
                            <m:t>𝒘</m:t>
                          </m:r>
                        </m:e>
                        <m:sup>
                          <m:r>
                            <a:rPr lang="en-US" sz="1200" b="1" i="1" smtClean="0">
                              <a:solidFill>
                                <a:prstClr val="black"/>
                              </a:solidFill>
                              <a:latin typeface="Cambria Math" panose="02040503050406030204" pitchFamily="18" charset="0"/>
                            </a:rPr>
                            <m:t>⊤</m:t>
                          </m:r>
                        </m:sup>
                      </m:sSup>
                      <m:r>
                        <a:rPr lang="en-US" sz="1200" b="1" i="1">
                          <a:solidFill>
                            <a:prstClr val="black"/>
                          </a:solidFill>
                          <a:latin typeface="Cambria Math" panose="02040503050406030204" pitchFamily="18" charset="0"/>
                        </a:rPr>
                        <m:t>𝒙</m:t>
                      </m:r>
                      <m:r>
                        <a:rPr lang="en-US" sz="1200" i="1">
                          <a:solidFill>
                            <a:prstClr val="black"/>
                          </a:solidFill>
                          <a:latin typeface="Cambria Math" panose="02040503050406030204" pitchFamily="18" charset="0"/>
                        </a:rPr>
                        <m:t>+</m:t>
                      </m:r>
                      <m:r>
                        <a:rPr lang="en-US" sz="1200" i="1">
                          <a:solidFill>
                            <a:prstClr val="black"/>
                          </a:solidFill>
                          <a:latin typeface="Cambria Math" panose="02040503050406030204" pitchFamily="18" charset="0"/>
                        </a:rPr>
                        <m:t>𝑏</m:t>
                      </m:r>
                      <m:r>
                        <a:rPr lang="en-US" sz="1200" i="1">
                          <a:solidFill>
                            <a:prstClr val="black"/>
                          </a:solidFill>
                          <a:latin typeface="Cambria Math" panose="02040503050406030204" pitchFamily="18" charset="0"/>
                        </a:rPr>
                        <m:t>&gt;0?</m:t>
                      </m:r>
                    </m:oMath>
                  </m:oMathPara>
                </a14:m>
                <a:endParaRPr lang="en-US" sz="1200" dirty="0">
                  <a:solidFill>
                    <a:prstClr val="black"/>
                  </a:solidFill>
                  <a:latin typeface="Tahoma"/>
                  <a:ea typeface="ＭＳ Ｐゴシック" charset="0"/>
                </a:endParaRPr>
              </a:p>
            </p:txBody>
          </p:sp>
        </mc:Choice>
        <mc:Fallback xmlns="">
          <p:sp>
            <p:nvSpPr>
              <p:cNvPr id="16" name="TextBox 16">
                <a:extLst>
                  <a:ext uri="{FF2B5EF4-FFF2-40B4-BE49-F238E27FC236}">
                    <a16:creationId xmlns:a16="http://schemas.microsoft.com/office/drawing/2014/main" id="{B7A4F5F2-DA31-904D-A92B-4B32FBDFF7F2}"/>
                  </a:ext>
                </a:extLst>
              </p:cNvPr>
              <p:cNvSpPr txBox="1">
                <a:spLocks noRot="1" noChangeAspect="1" noMove="1" noResize="1" noEditPoints="1" noAdjustHandles="1" noChangeArrowheads="1" noChangeShapeType="1" noTextEdit="1"/>
              </p:cNvSpPr>
              <p:nvPr/>
            </p:nvSpPr>
            <p:spPr>
              <a:xfrm>
                <a:off x="10562709" y="6011717"/>
                <a:ext cx="1149866" cy="276999"/>
              </a:xfrm>
              <a:prstGeom prst="rect">
                <a:avLst/>
              </a:prstGeom>
              <a:blipFill>
                <a:blip r:embed="rId10"/>
                <a:stretch>
                  <a:fillRect/>
                </a:stretch>
              </a:blipFill>
            </p:spPr>
            <p:txBody>
              <a:bodyPr/>
              <a:lstStyle/>
              <a:p>
                <a:r>
                  <a:rPr lang="en-CN">
                    <a:noFill/>
                  </a:rPr>
                  <a:t> </a:t>
                </a:r>
              </a:p>
            </p:txBody>
          </p:sp>
        </mc:Fallback>
      </mc:AlternateContent>
      <p:sp>
        <p:nvSpPr>
          <p:cNvPr id="17" name="Rectangle 22">
            <a:extLst>
              <a:ext uri="{FF2B5EF4-FFF2-40B4-BE49-F238E27FC236}">
                <a16:creationId xmlns:a16="http://schemas.microsoft.com/office/drawing/2014/main" id="{9363AF68-1484-7348-9E6E-609F27920843}"/>
              </a:ext>
            </a:extLst>
          </p:cNvPr>
          <p:cNvSpPr/>
          <p:nvPr/>
        </p:nvSpPr>
        <p:spPr bwMode="auto">
          <a:xfrm>
            <a:off x="10292080" y="4922273"/>
            <a:ext cx="1359146" cy="970527"/>
          </a:xfrm>
          <a:prstGeom prst="rect">
            <a:avLst/>
          </a:prstGeom>
          <a:solidFill>
            <a:schemeClr val="accent2">
              <a:lumMod val="40000"/>
              <a:lumOff val="60000"/>
              <a:alpha val="34000"/>
            </a:schemeClr>
          </a:solidFill>
          <a:ln w="9525" cap="flat" cmpd="sng" algn="ctr">
            <a:noFill/>
            <a:prstDash val="solid"/>
            <a:miter lim="800000"/>
            <a:headEnd type="none" w="med" len="med"/>
            <a:tailEnd type="none" w="med" len="med"/>
          </a:ln>
          <a:effectLst/>
        </p:spPr>
        <p:txBody>
          <a:bodyPr vert="horz" wrap="none" lIns="121920" tIns="60960" rIns="121920" bIns="60960" numCol="1" rtlCol="0" anchor="ctr" anchorCtr="0" compatLnSpc="1">
            <a:prstTxWarp prst="textNoShape">
              <a:avLst/>
            </a:prstTxWarp>
          </a:bodyPr>
          <a:lstStyle/>
          <a:p>
            <a:pPr defTabSz="1219170" fontAlgn="base">
              <a:spcBef>
                <a:spcPct val="0"/>
              </a:spcBef>
              <a:spcAft>
                <a:spcPct val="0"/>
              </a:spcAft>
            </a:pPr>
            <a:endParaRPr lang="en-US" sz="3200">
              <a:solidFill>
                <a:prstClr val="black"/>
              </a:solidFill>
              <a:latin typeface="Lucida Sans" pitchFamily="-65" charset="0"/>
              <a:ea typeface="ＭＳ Ｐゴシック" charset="0"/>
            </a:endParaRPr>
          </a:p>
        </p:txBody>
      </p:sp>
      <p:cxnSp>
        <p:nvCxnSpPr>
          <p:cNvPr id="18" name="Straight Connector 17">
            <a:extLst>
              <a:ext uri="{FF2B5EF4-FFF2-40B4-BE49-F238E27FC236}">
                <a16:creationId xmlns:a16="http://schemas.microsoft.com/office/drawing/2014/main" id="{09BD2660-FF4D-3742-908E-B6381D271781}"/>
              </a:ext>
            </a:extLst>
          </p:cNvPr>
          <p:cNvCxnSpPr>
            <a:cxnSpLocks/>
            <a:endCxn id="17" idx="3"/>
          </p:cNvCxnSpPr>
          <p:nvPr/>
        </p:nvCxnSpPr>
        <p:spPr bwMode="auto">
          <a:xfrm>
            <a:off x="8922774" y="5407537"/>
            <a:ext cx="2728452" cy="0"/>
          </a:xfrm>
          <a:prstGeom prst="line">
            <a:avLst/>
          </a:prstGeom>
          <a:gradFill rotWithShape="0">
            <a:gsLst>
              <a:gs pos="0">
                <a:srgbClr val="A50021"/>
              </a:gs>
              <a:gs pos="100000">
                <a:schemeClr val="tx1"/>
              </a:gs>
            </a:gsLst>
            <a:lin ang="0" scaled="1"/>
          </a:gradFill>
          <a:ln w="44450" cap="flat" cmpd="sng" algn="ctr">
            <a:solidFill>
              <a:srgbClr val="C00000"/>
            </a:solidFill>
            <a:prstDash val="sysDash"/>
            <a:miter lim="800000"/>
            <a:headEnd type="none" w="med" len="med"/>
            <a:tailEnd type="none" w="med" len="med"/>
          </a:ln>
          <a:effectLst/>
        </p:spPr>
      </p:cxnSp>
      <p:sp>
        <p:nvSpPr>
          <p:cNvPr id="19" name="椭圆 19">
            <a:extLst>
              <a:ext uri="{FF2B5EF4-FFF2-40B4-BE49-F238E27FC236}">
                <a16:creationId xmlns:a16="http://schemas.microsoft.com/office/drawing/2014/main" id="{4C7CB211-2CB6-BF49-9B9B-5557C4AAC51A}"/>
              </a:ext>
            </a:extLst>
          </p:cNvPr>
          <p:cNvSpPr/>
          <p:nvPr/>
        </p:nvSpPr>
        <p:spPr>
          <a:xfrm>
            <a:off x="10230731" y="5355221"/>
            <a:ext cx="113178" cy="108030"/>
          </a:xfrm>
          <a:prstGeom prst="ellipse">
            <a:avLst/>
          </a:prstGeom>
          <a:noFill/>
          <a:ln w="19050">
            <a:solidFill>
              <a:srgbClr val="0000C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zh-CN" altLang="en-US" sz="3200">
              <a:solidFill>
                <a:prstClr val="white"/>
              </a:solidFill>
              <a:latin typeface="Tahoma"/>
            </a:endParaRPr>
          </a:p>
        </p:txBody>
      </p:sp>
    </p:spTree>
    <p:extLst>
      <p:ext uri="{BB962C8B-B14F-4D97-AF65-F5344CB8AC3E}">
        <p14:creationId xmlns:p14="http://schemas.microsoft.com/office/powerpoint/2010/main" val="1684656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a:xfrm>
            <a:off x="314325" y="241333"/>
            <a:ext cx="11553827" cy="610391"/>
          </a:xfrm>
        </p:spPr>
        <p:txBody>
          <a:bodyPr/>
          <a:lstStyle/>
          <a:p>
            <a:r>
              <a:rPr lang="en-US" altLang="zh-CN" dirty="0"/>
              <a:t>LR</a:t>
            </a:r>
            <a:r>
              <a:rPr lang="zh-CN" altLang="en-US" dirty="0"/>
              <a:t> </a:t>
            </a:r>
            <a:r>
              <a:rPr lang="en-US" altLang="zh-CN" dirty="0"/>
              <a:t>classifier</a:t>
            </a:r>
            <a:r>
              <a:rPr lang="zh-CN" altLang="en-US" dirty="0"/>
              <a:t> </a:t>
            </a:r>
            <a:r>
              <a:rPr lang="en-US" altLang="zh-CN" dirty="0"/>
              <a:t>–</a:t>
            </a:r>
            <a:r>
              <a:rPr lang="zh-CN" altLang="en-US" dirty="0"/>
              <a:t> </a:t>
            </a:r>
            <a:r>
              <a:rPr lang="en-US" altLang="zh-CN" dirty="0"/>
              <a:t>m</a:t>
            </a:r>
            <a:r>
              <a:rPr lang="en-US" dirty="0"/>
              <a:t>ultinomial </a:t>
            </a:r>
            <a:r>
              <a:rPr lang="en-US" altLang="zh-CN" dirty="0"/>
              <a:t>case</a:t>
            </a:r>
            <a:endParaRPr lang="en-US" dirty="0"/>
          </a:p>
        </p:txBody>
      </p:sp>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314325" y="1254885"/>
            <a:ext cx="5065518" cy="4348229"/>
          </a:xfrm>
        </p:spPr>
        <p:txBody>
          <a:bodyPr>
            <a:noAutofit/>
          </a:bodyPr>
          <a:lstStyle/>
          <a:p>
            <a:pPr>
              <a:spcAft>
                <a:spcPts val="1200"/>
              </a:spcAft>
            </a:pPr>
            <a:r>
              <a:rPr lang="en-US" dirty="0"/>
              <a:t>Often</a:t>
            </a:r>
            <a:r>
              <a:rPr lang="zh-CN" altLang="en-US" dirty="0"/>
              <a:t> </a:t>
            </a:r>
            <a:r>
              <a:rPr lang="en-US" dirty="0"/>
              <a:t>need 2 classes</a:t>
            </a:r>
          </a:p>
          <a:p>
            <a:pPr lvl="1">
              <a:spcAft>
                <a:spcPts val="0"/>
              </a:spcAft>
            </a:pPr>
            <a:r>
              <a:rPr lang="en-US" dirty="0"/>
              <a:t>Positive/negative/neutral</a:t>
            </a:r>
          </a:p>
          <a:p>
            <a:pPr lvl="1">
              <a:spcAft>
                <a:spcPts val="0"/>
              </a:spcAft>
            </a:pPr>
            <a:r>
              <a:rPr lang="en-US" altLang="zh-CN" dirty="0"/>
              <a:t>POS</a:t>
            </a:r>
            <a:r>
              <a:rPr lang="en-US" dirty="0"/>
              <a:t> (noun, verb, adjective, adverb, preposition)</a:t>
            </a:r>
          </a:p>
          <a:p>
            <a:pPr>
              <a:spcAft>
                <a:spcPts val="1200"/>
              </a:spcAft>
            </a:pPr>
            <a:r>
              <a:rPr lang="en-US" sz="2800" b="1" dirty="0"/>
              <a:t>Softmax regression</a:t>
            </a:r>
            <a:endParaRPr lang="en-US" b="1" dirty="0"/>
          </a:p>
          <a:p>
            <a:pPr marL="541853" lvl="2" indent="0">
              <a:spcAft>
                <a:spcPts val="0"/>
              </a:spcAft>
              <a:buNone/>
            </a:pPr>
            <a:r>
              <a:rPr lang="en-US" sz="2400" dirty="0"/>
              <a:t>= Multinomial </a:t>
            </a:r>
            <a:r>
              <a:rPr lang="en-US" altLang="zh-CN" sz="2400" dirty="0"/>
              <a:t>LR</a:t>
            </a:r>
            <a:endParaRPr lang="en-US" sz="2400" dirty="0"/>
          </a:p>
          <a:p>
            <a:pPr marL="541853" lvl="2" indent="0">
              <a:spcAft>
                <a:spcPts val="0"/>
              </a:spcAft>
              <a:buNone/>
            </a:pPr>
            <a:r>
              <a:rPr lang="en-US" sz="2400" dirty="0"/>
              <a:t>= Multinomial logit</a:t>
            </a:r>
          </a:p>
          <a:p>
            <a:pPr marL="541853" lvl="2" indent="0">
              <a:spcAft>
                <a:spcPts val="0"/>
              </a:spcAft>
              <a:buNone/>
            </a:pPr>
            <a:r>
              <a:rPr lang="en-US" sz="2400" dirty="0"/>
              <a:t>= Maximum entropy modeling</a:t>
            </a:r>
            <a:endParaRPr lang="en-US" sz="2400" b="1" dirty="0"/>
          </a:p>
          <a:p>
            <a:pPr marL="541853" lvl="2" indent="0">
              <a:spcAft>
                <a:spcPts val="0"/>
              </a:spcAft>
              <a:buNone/>
            </a:pPr>
            <a:endParaRPr lang="en-US" sz="3200" dirty="0"/>
          </a:p>
          <a:p>
            <a:pPr marL="541853" lvl="2" indent="0">
              <a:spcAft>
                <a:spcPts val="0"/>
              </a:spcAft>
              <a:buNone/>
            </a:pPr>
            <a:endParaRPr lang="en-US" sz="3200" dirty="0"/>
          </a:p>
          <a:p>
            <a:pPr>
              <a:spcAft>
                <a:spcPts val="0"/>
              </a:spcAft>
            </a:pPr>
            <a:endParaRPr lang="en-US" sz="2400" dirty="0"/>
          </a:p>
        </p:txBody>
      </p:sp>
      <p:sp>
        <p:nvSpPr>
          <p:cNvPr id="5" name="灯片编号占位符 4">
            <a:extLst>
              <a:ext uri="{FF2B5EF4-FFF2-40B4-BE49-F238E27FC236}">
                <a16:creationId xmlns:a16="http://schemas.microsoft.com/office/drawing/2014/main" id="{07E48FC7-6886-4EFE-856D-ABA594D7EE95}"/>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23</a:t>
            </a:fld>
            <a:endParaRPr lang="en-US">
              <a:solidFill>
                <a:prstClr val="black">
                  <a:tint val="75000"/>
                </a:prstClr>
              </a:solidFill>
              <a:latin typeface="Lucida Sans" charset="0"/>
              <a:ea typeface="ＭＳ Ｐゴシック"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5689B9A6-45ED-7D50-E7A9-50B66005F95F}"/>
                  </a:ext>
                </a:extLst>
              </p:cNvPr>
              <p:cNvSpPr txBox="1">
                <a:spLocks/>
              </p:cNvSpPr>
              <p:nvPr/>
            </p:nvSpPr>
            <p:spPr>
              <a:xfrm>
                <a:off x="6091238" y="1141347"/>
                <a:ext cx="5452095" cy="5061906"/>
              </a:xfrm>
              <a:prstGeom prst="rect">
                <a:avLst/>
              </a:prstGeom>
            </p:spPr>
            <p:txBody>
              <a:bodyPr vert="horz" lIns="91440" tIns="45720" rIns="91440" bIns="45720" rtlCol="0">
                <a:noAutofit/>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The probability of everything must still sum to 1</a:t>
                </a:r>
                <a:endParaRPr lang="en-US" dirty="0">
                  <a:latin typeface="Courier" pitchFamily="2" charset="0"/>
                </a:endParaRPr>
              </a:p>
              <a:p>
                <a:pPr marL="201163" lvl="1"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i="1" dirty="0">
                          <a:latin typeface="Cambria Math" panose="02040503050406030204" pitchFamily="18" charset="0"/>
                        </a:rPr>
                        <m:t>𝑃</m:t>
                      </m:r>
                      <m:r>
                        <a:rPr lang="en-US" i="1" dirty="0">
                          <a:latin typeface="Cambria Math" panose="02040503050406030204" pitchFamily="18" charset="0"/>
                        </a:rPr>
                        <m:t>(</m:t>
                      </m:r>
                      <m:r>
                        <m:rPr>
                          <m:sty m:val="p"/>
                        </m:rPr>
                        <a:rPr lang="en-US" dirty="0">
                          <a:latin typeface="Cambria Math" panose="02040503050406030204" pitchFamily="18" charset="0"/>
                        </a:rPr>
                        <m:t>positive</m:t>
                      </m:r>
                      <m:r>
                        <a:rPr lang="en-US" i="1" dirty="0">
                          <a:latin typeface="Cambria Math" panose="02040503050406030204" pitchFamily="18" charset="0"/>
                        </a:rPr>
                        <m:t>|</m:t>
                      </m:r>
                      <m:r>
                        <m:rPr>
                          <m:sty m:val="p"/>
                        </m:rPr>
                        <a:rPr lang="en-US" dirty="0">
                          <a:latin typeface="Cambria Math" panose="02040503050406030204" pitchFamily="18" charset="0"/>
                        </a:rPr>
                        <m:t>doc</m:t>
                      </m:r>
                      <m:r>
                        <a:rPr lang="en-US" i="1" dirty="0">
                          <a:latin typeface="Cambria Math" panose="02040503050406030204" pitchFamily="18" charset="0"/>
                        </a:rPr>
                        <m:t>) + </m:t>
                      </m:r>
                      <m:r>
                        <a:rPr lang="en-US" i="1" dirty="0">
                          <a:latin typeface="Cambria Math" panose="02040503050406030204" pitchFamily="18" charset="0"/>
                        </a:rPr>
                        <m:t>𝑃</m:t>
                      </m:r>
                      <m:r>
                        <a:rPr lang="en-US" i="1" dirty="0">
                          <a:latin typeface="Cambria Math" panose="02040503050406030204" pitchFamily="18" charset="0"/>
                        </a:rPr>
                        <m:t>(</m:t>
                      </m:r>
                      <m:r>
                        <m:rPr>
                          <m:sty m:val="p"/>
                        </m:rPr>
                        <a:rPr lang="en-US" dirty="0">
                          <a:latin typeface="Cambria Math" panose="02040503050406030204" pitchFamily="18" charset="0"/>
                        </a:rPr>
                        <m:t>negative</m:t>
                      </m:r>
                      <m:r>
                        <a:rPr lang="en-US" i="1" dirty="0">
                          <a:latin typeface="Cambria Math" panose="02040503050406030204" pitchFamily="18" charset="0"/>
                        </a:rPr>
                        <m:t>|</m:t>
                      </m:r>
                      <m:r>
                        <m:rPr>
                          <m:sty m:val="p"/>
                        </m:rPr>
                        <a:rPr lang="en-US" dirty="0">
                          <a:latin typeface="Cambria Math" panose="02040503050406030204" pitchFamily="18" charset="0"/>
                        </a:rPr>
                        <m:t>doc</m:t>
                      </m:r>
                      <m:r>
                        <a:rPr lang="en-US" i="1" dirty="0">
                          <a:latin typeface="Cambria Math" panose="02040503050406030204" pitchFamily="18" charset="0"/>
                        </a:rPr>
                        <m:t>) + </m:t>
                      </m:r>
                      <m:r>
                        <a:rPr lang="en-US" i="1" dirty="0">
                          <a:latin typeface="Cambria Math" panose="02040503050406030204" pitchFamily="18" charset="0"/>
                        </a:rPr>
                        <m:t>𝑃</m:t>
                      </m:r>
                      <m:r>
                        <a:rPr lang="en-US" i="1" dirty="0">
                          <a:latin typeface="Cambria Math" panose="02040503050406030204" pitchFamily="18" charset="0"/>
                        </a:rPr>
                        <m:t>(</m:t>
                      </m:r>
                      <m:r>
                        <m:rPr>
                          <m:sty m:val="p"/>
                        </m:rPr>
                        <a:rPr lang="en-US" dirty="0">
                          <a:latin typeface="Cambria Math" panose="02040503050406030204" pitchFamily="18" charset="0"/>
                        </a:rPr>
                        <m:t>neutral</m:t>
                      </m:r>
                      <m:r>
                        <a:rPr lang="en-US" i="1" dirty="0">
                          <a:latin typeface="Cambria Math" panose="02040503050406030204" pitchFamily="18" charset="0"/>
                        </a:rPr>
                        <m:t>|</m:t>
                      </m:r>
                      <m:r>
                        <m:rPr>
                          <m:sty m:val="p"/>
                        </m:rPr>
                        <a:rPr lang="en-US" dirty="0">
                          <a:latin typeface="Cambria Math" panose="02040503050406030204" pitchFamily="18" charset="0"/>
                        </a:rPr>
                        <m:t>doc</m:t>
                      </m:r>
                      <m:r>
                        <a:rPr lang="en-US" i="1" dirty="0">
                          <a:latin typeface="Cambria Math" panose="02040503050406030204" pitchFamily="18" charset="0"/>
                        </a:rPr>
                        <m:t>) = 1</m:t>
                      </m:r>
                    </m:oMath>
                  </m:oMathPara>
                </a14:m>
                <a:endParaRPr lang="en-US" sz="3733" dirty="0"/>
              </a:p>
              <a:p>
                <a:r>
                  <a:rPr lang="en-US" dirty="0"/>
                  <a:t>Need a generalization of the sigmoid called the </a:t>
                </a:r>
                <a:r>
                  <a:rPr lang="en-US" b="1" dirty="0"/>
                  <a:t>softmax</a:t>
                </a:r>
              </a:p>
              <a:p>
                <a:pPr lvl="1"/>
                <a:r>
                  <a:rPr lang="en-US" dirty="0"/>
                  <a:t>Takes a vector </a:t>
                </a:r>
                <a14:m>
                  <m:oMath xmlns:m="http://schemas.openxmlformats.org/officeDocument/2006/math">
                    <m:r>
                      <a:rPr lang="en-US" i="1">
                        <a:latin typeface="Cambria Math" panose="02040503050406030204" pitchFamily="18" charset="0"/>
                      </a:rPr>
                      <m:t>𝑧</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2</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𝑧</m:t>
                        </m:r>
                      </m:e>
                      <m:sub>
                        <m:r>
                          <a:rPr lang="en-US" i="1">
                            <a:latin typeface="Cambria Math" panose="02040503050406030204" pitchFamily="18" charset="0"/>
                          </a:rPr>
                          <m:t>𝑘</m:t>
                        </m:r>
                      </m:sub>
                    </m:sSub>
                    <m:r>
                      <a:rPr lang="en-US" i="1">
                        <a:latin typeface="Cambria Math" panose="02040503050406030204" pitchFamily="18" charset="0"/>
                      </a:rPr>
                      <m:t>]</m:t>
                    </m:r>
                  </m:oMath>
                </a14:m>
                <a:r>
                  <a:rPr lang="en-US" i="1" dirty="0"/>
                  <a:t> </a:t>
                </a:r>
                <a:r>
                  <a:rPr lang="en-US" dirty="0"/>
                  <a:t>of </a:t>
                </a:r>
                <a14:m>
                  <m:oMath xmlns:m="http://schemas.openxmlformats.org/officeDocument/2006/math">
                    <m:r>
                      <a:rPr lang="en-US" i="1" dirty="0">
                        <a:latin typeface="Cambria Math" panose="02040503050406030204" pitchFamily="18" charset="0"/>
                      </a:rPr>
                      <m:t>𝑘</m:t>
                    </m:r>
                  </m:oMath>
                </a14:m>
                <a:r>
                  <a:rPr lang="en-US" i="1" dirty="0"/>
                  <a:t> </a:t>
                </a:r>
                <a:r>
                  <a:rPr lang="en-US" dirty="0"/>
                  <a:t>arbitrary values </a:t>
                </a:r>
              </a:p>
              <a:p>
                <a:pPr lvl="1"/>
                <a:r>
                  <a:rPr lang="en-US" dirty="0"/>
                  <a:t>Outputs a probability distribution</a:t>
                </a:r>
              </a:p>
            </p:txBody>
          </p:sp>
        </mc:Choice>
        <mc:Fallback xmlns="">
          <p:sp>
            <p:nvSpPr>
              <p:cNvPr id="4" name="Content Placeholder 2">
                <a:extLst>
                  <a:ext uri="{FF2B5EF4-FFF2-40B4-BE49-F238E27FC236}">
                    <a16:creationId xmlns:a16="http://schemas.microsoft.com/office/drawing/2014/main" id="{5689B9A6-45ED-7D50-E7A9-50B66005F95F}"/>
                  </a:ext>
                </a:extLst>
              </p:cNvPr>
              <p:cNvSpPr txBox="1">
                <a:spLocks noRot="1" noChangeAspect="1" noMove="1" noResize="1" noEditPoints="1" noAdjustHandles="1" noChangeArrowheads="1" noChangeShapeType="1" noTextEdit="1"/>
              </p:cNvSpPr>
              <p:nvPr/>
            </p:nvSpPr>
            <p:spPr>
              <a:xfrm>
                <a:off x="6091238" y="1141347"/>
                <a:ext cx="5452095" cy="5061906"/>
              </a:xfrm>
              <a:prstGeom prst="rect">
                <a:avLst/>
              </a:prstGeom>
              <a:blipFill>
                <a:blip r:embed="rId2"/>
                <a:stretch>
                  <a:fillRect l="-2088" t="-1250"/>
                </a:stretch>
              </a:blipFill>
            </p:spPr>
            <p:txBody>
              <a:bodyPr/>
              <a:lstStyle/>
              <a:p>
                <a:r>
                  <a:rPr lang="en-CN">
                    <a:noFill/>
                  </a:rPr>
                  <a:t> </a:t>
                </a:r>
              </a:p>
            </p:txBody>
          </p:sp>
        </mc:Fallback>
      </mc:AlternateContent>
    </p:spTree>
    <p:extLst>
      <p:ext uri="{BB962C8B-B14F-4D97-AF65-F5344CB8AC3E}">
        <p14:creationId xmlns:p14="http://schemas.microsoft.com/office/powerpoint/2010/main" val="1457524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3C85CD-92B4-8042-8F3F-0835F0CAB644}"/>
              </a:ext>
            </a:extLst>
          </p:cNvPr>
          <p:cNvSpPr>
            <a:spLocks noGrp="1"/>
          </p:cNvSpPr>
          <p:nvPr>
            <p:ph type="title"/>
          </p:nvPr>
        </p:nvSpPr>
        <p:spPr>
          <a:xfrm>
            <a:off x="314325" y="225425"/>
            <a:ext cx="11553827" cy="626299"/>
          </a:xfrm>
        </p:spPr>
        <p:txBody>
          <a:bodyPr>
            <a:noAutofit/>
          </a:bodyPr>
          <a:lstStyle/>
          <a:p>
            <a:r>
              <a:rPr lang="en-US" altLang="zh-CN" dirty="0"/>
              <a:t>LR</a:t>
            </a:r>
            <a:r>
              <a:rPr lang="zh-CN" altLang="en-US" dirty="0"/>
              <a:t> </a:t>
            </a:r>
            <a:r>
              <a:rPr lang="en-US" altLang="zh-CN" dirty="0"/>
              <a:t>classifier</a:t>
            </a:r>
            <a:r>
              <a:rPr lang="zh-CN" altLang="en-US" dirty="0"/>
              <a:t> </a:t>
            </a:r>
            <a:r>
              <a:rPr lang="en-US" altLang="zh-CN" dirty="0"/>
              <a:t>–</a:t>
            </a:r>
            <a:r>
              <a:rPr lang="zh-CN" altLang="en-US" dirty="0"/>
              <a:t> </a:t>
            </a:r>
            <a:r>
              <a:rPr lang="en-US" dirty="0"/>
              <a:t>softma</a:t>
            </a:r>
            <a:r>
              <a:rPr lang="en-US" altLang="zh-CN" dirty="0"/>
              <a:t>x</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3BA191C-5681-E64A-B840-660DF774D47E}"/>
                  </a:ext>
                </a:extLst>
              </p:cNvPr>
              <p:cNvSpPr>
                <a:spLocks noGrp="1"/>
              </p:cNvSpPr>
              <p:nvPr>
                <p:ph idx="1"/>
              </p:nvPr>
            </p:nvSpPr>
            <p:spPr>
              <a:xfrm>
                <a:off x="479425" y="1124342"/>
                <a:ext cx="6914356" cy="5508233"/>
              </a:xfrm>
            </p:spPr>
            <p:txBody>
              <a:bodyPr>
                <a:normAutofit fontScale="77500" lnSpcReduction="20000"/>
              </a:bodyPr>
              <a:lstStyle/>
              <a:p>
                <a:pPr marL="658363" lvl="1" indent="-457200"/>
                <a:r>
                  <a:rPr lang="en-US" sz="2800" dirty="0"/>
                  <a:t>Turns </a:t>
                </a:r>
                <a14:m>
                  <m:oMath xmlns:m="http://schemas.openxmlformats.org/officeDocument/2006/math">
                    <m:r>
                      <a:rPr lang="en-US" sz="2800" b="1" i="1">
                        <a:latin typeface="Cambria Math" panose="02040503050406030204" pitchFamily="18" charset="0"/>
                      </a:rPr>
                      <m:t>𝒛</m:t>
                    </m:r>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1</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2</m:t>
                        </m:r>
                      </m:sub>
                    </m:sSub>
                    <m:r>
                      <a:rPr lang="en-US" sz="2800" i="1">
                        <a:latin typeface="Cambria Math" panose="02040503050406030204" pitchFamily="18" charset="0"/>
                      </a:rPr>
                      <m:t>,…,</m:t>
                    </m:r>
                    <m:sSub>
                      <m:sSubPr>
                        <m:ctrlPr>
                          <a:rPr lang="en-US" sz="2800" i="1">
                            <a:latin typeface="Cambria Math" panose="02040503050406030204" pitchFamily="18" charset="0"/>
                          </a:rPr>
                        </m:ctrlPr>
                      </m:sSubPr>
                      <m:e>
                        <m:r>
                          <a:rPr lang="en-US" sz="2800" i="1">
                            <a:latin typeface="Cambria Math" panose="02040503050406030204" pitchFamily="18" charset="0"/>
                          </a:rPr>
                          <m:t>𝑧</m:t>
                        </m:r>
                      </m:e>
                      <m:sub>
                        <m:r>
                          <a:rPr lang="en-US" sz="2800" i="1">
                            <a:latin typeface="Cambria Math" panose="02040503050406030204" pitchFamily="18" charset="0"/>
                          </a:rPr>
                          <m:t>𝑘</m:t>
                        </m:r>
                      </m:sub>
                    </m:sSub>
                    <m:r>
                      <a:rPr lang="en-US" sz="2800" i="1">
                        <a:latin typeface="Cambria Math" panose="02040503050406030204" pitchFamily="18" charset="0"/>
                      </a:rPr>
                      <m:t>]</m:t>
                    </m:r>
                  </m:oMath>
                </a14:m>
                <a:r>
                  <a:rPr lang="en-US" sz="2800" dirty="0"/>
                  <a:t> of </a:t>
                </a:r>
                <a14:m>
                  <m:oMath xmlns:m="http://schemas.openxmlformats.org/officeDocument/2006/math">
                    <m:r>
                      <a:rPr lang="en-US" sz="2800" i="1" dirty="0">
                        <a:latin typeface="Cambria Math" panose="02040503050406030204" pitchFamily="18" charset="0"/>
                      </a:rPr>
                      <m:t>𝑘</m:t>
                    </m:r>
                  </m:oMath>
                </a14:m>
                <a:r>
                  <a:rPr lang="en-US" sz="2800" i="1" dirty="0"/>
                  <a:t> </a:t>
                </a:r>
                <a:r>
                  <a:rPr lang="en-US" sz="2800" dirty="0"/>
                  <a:t>arbitrary values into probabilities </a:t>
                </a:r>
              </a:p>
              <a:p>
                <a:pPr marL="201163" lvl="1" indent="0">
                  <a:buNone/>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softmax</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f>
                        <m:fPr>
                          <m:ctrlPr>
                            <a:rPr lang="en-US" altLang="zh-CN" i="1">
                              <a:latin typeface="Cambria Math" panose="02040503050406030204" pitchFamily="18" charset="0"/>
                            </a:rPr>
                          </m:ctrlPr>
                        </m:fPr>
                        <m:num>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𝑖</m:t>
                                      </m:r>
                                    </m:sub>
                                  </m:sSub>
                                </m:e>
                              </m:d>
                            </m:e>
                          </m:func>
                        </m:num>
                        <m:den>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𝑘</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e>
                                  </m:d>
                                </m:e>
                              </m:func>
                            </m:e>
                          </m:nary>
                        </m:den>
                      </m:f>
                      <m:r>
                        <a:rPr lang="en-US" altLang="zh-CN" i="1">
                          <a:latin typeface="Cambria Math" panose="02040503050406030204" pitchFamily="18" charset="0"/>
                        </a:rPr>
                        <m:t>, 1≤</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𝑘</m:t>
                      </m:r>
                    </m:oMath>
                  </m:oMathPara>
                </a14:m>
                <a:endParaRPr lang="en-US" dirty="0"/>
              </a:p>
              <a:p>
                <a:pPr marL="658363" lvl="1" indent="-457200"/>
                <a14:m>
                  <m:oMath xmlns:m="http://schemas.openxmlformats.org/officeDocument/2006/math">
                    <m:nary>
                      <m:naryPr>
                        <m:chr m:val="∑"/>
                        <m:ctrlPr>
                          <a:rPr lang="en-US" altLang="zh-CN" i="1">
                            <a:latin typeface="Cambria Math" panose="02040503050406030204" pitchFamily="18" charset="0"/>
                          </a:rPr>
                        </m:ctrlPr>
                      </m:naryPr>
                      <m:sub>
                        <m:r>
                          <m:rPr>
                            <m:brk m:alnAt="23"/>
                          </m:rPr>
                          <a:rPr lang="en-US" altLang="zh-CN" i="1">
                            <a:latin typeface="Cambria Math" panose="02040503050406030204" pitchFamily="18" charset="0"/>
                          </a:rPr>
                          <m:t>𝑗</m:t>
                        </m:r>
                        <m:r>
                          <a:rPr lang="en-US" altLang="zh-CN" i="1">
                            <a:latin typeface="Cambria Math" panose="02040503050406030204" pitchFamily="18" charset="0"/>
                          </a:rPr>
                          <m:t>=1</m:t>
                        </m:r>
                      </m:sub>
                      <m:sup>
                        <m:r>
                          <a:rPr lang="en-US" altLang="zh-CN" i="1">
                            <a:latin typeface="Cambria Math" panose="02040503050406030204" pitchFamily="18" charset="0"/>
                          </a:rPr>
                          <m:t>𝑘</m:t>
                        </m:r>
                      </m:sup>
                      <m:e>
                        <m:func>
                          <m:funcPr>
                            <m:ctrlPr>
                              <a:rPr lang="en-US" altLang="zh-CN" i="1">
                                <a:latin typeface="Cambria Math" panose="02040503050406030204" pitchFamily="18" charset="0"/>
                              </a:rPr>
                            </m:ctrlPr>
                          </m:funcPr>
                          <m:fName>
                            <m:r>
                              <m:rPr>
                                <m:sty m:val="p"/>
                              </m:rPr>
                              <a:rPr lang="en-US" altLang="zh-CN">
                                <a:latin typeface="Cambria Math" panose="02040503050406030204" pitchFamily="18" charset="0"/>
                              </a:rPr>
                              <m:t>exp</m:t>
                            </m:r>
                          </m:fName>
                          <m:e>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𝑧</m:t>
                                    </m:r>
                                  </m:e>
                                  <m:sub>
                                    <m:r>
                                      <a:rPr lang="en-US" altLang="zh-CN" i="1">
                                        <a:latin typeface="Cambria Math" panose="02040503050406030204" pitchFamily="18" charset="0"/>
                                      </a:rPr>
                                      <m:t>𝑗</m:t>
                                    </m:r>
                                  </m:sub>
                                </m:sSub>
                              </m:e>
                            </m:d>
                          </m:e>
                        </m:func>
                      </m:e>
                    </m:nary>
                  </m:oMath>
                </a14:m>
                <a:r>
                  <a:rPr lang="en-US" altLang="zh-CN" dirty="0"/>
                  <a:t> is used to normalize </a:t>
                </a:r>
                <a14:m>
                  <m:oMath xmlns:m="http://schemas.openxmlformats.org/officeDocument/2006/math">
                    <m:r>
                      <a:rPr lang="en-US" b="1" i="1">
                        <a:latin typeface="Cambria Math" panose="02040503050406030204" pitchFamily="18" charset="0"/>
                      </a:rPr>
                      <m:t>𝒛</m:t>
                    </m:r>
                  </m:oMath>
                </a14:m>
                <a:r>
                  <a:rPr lang="en-US" altLang="zh-CN" dirty="0"/>
                  <a:t> into probabilities</a:t>
                </a:r>
              </a:p>
              <a:p>
                <a:pPr marL="201163" lvl="1" indent="0">
                  <a:buNone/>
                </a:pPr>
                <a14:m>
                  <m:oMathPara xmlns:m="http://schemas.openxmlformats.org/officeDocument/2006/math">
                    <m:oMathParaPr>
                      <m:jc m:val="centerGroup"/>
                    </m:oMathParaPr>
                    <m:oMath xmlns:m="http://schemas.openxmlformats.org/officeDocument/2006/math">
                      <m:r>
                        <m:rPr>
                          <m:sty m:val="p"/>
                        </m:rPr>
                        <a:rPr lang="en-US" altLang="zh-CN" sz="2400" smtClean="0">
                          <a:latin typeface="Cambria Math" panose="02040503050406030204" pitchFamily="18" charset="0"/>
                        </a:rPr>
                        <m:t>softmax</m:t>
                      </m:r>
                      <m:d>
                        <m:dPr>
                          <m:ctrlPr>
                            <a:rPr lang="en-US" altLang="zh-CN" sz="2400" i="1">
                              <a:latin typeface="Cambria Math" panose="02040503050406030204" pitchFamily="18" charset="0"/>
                            </a:rPr>
                          </m:ctrlPr>
                        </m:dPr>
                        <m:e>
                          <m:r>
                            <a:rPr lang="en-US" altLang="zh-CN" sz="2400" b="1" i="1">
                              <a:latin typeface="Cambria Math" panose="02040503050406030204" pitchFamily="18" charset="0"/>
                            </a:rPr>
                            <m:t>𝒛</m:t>
                          </m:r>
                        </m:e>
                      </m:d>
                      <m:r>
                        <a:rPr lang="en-US" altLang="zh-CN" sz="2400" i="1">
                          <a:latin typeface="Cambria Math" panose="02040503050406030204" pitchFamily="18" charset="0"/>
                        </a:rPr>
                        <m:t>=</m:t>
                      </m:r>
                      <m:d>
                        <m:dPr>
                          <m:begChr m:val="["/>
                          <m:endChr m:val="]"/>
                          <m:ctrlPr>
                            <a:rPr lang="en-US" altLang="zh-CN" sz="2400" i="1">
                              <a:latin typeface="Cambria Math" panose="02040503050406030204" pitchFamily="18" charset="0"/>
                            </a:rPr>
                          </m:ctrlPr>
                        </m:dPr>
                        <m:e>
                          <m:f>
                            <m:fPr>
                              <m:ctrlPr>
                                <a:rPr lang="en-US" altLang="zh-CN" sz="2400" i="1">
                                  <a:latin typeface="Cambria Math" panose="02040503050406030204" pitchFamily="18" charset="0"/>
                                </a:rPr>
                              </m:ctrlPr>
                            </m:fPr>
                            <m:num>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exp</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1</m:t>
                                          </m:r>
                                        </m:sub>
                                      </m:sSub>
                                    </m:e>
                                  </m:d>
                                </m:e>
                              </m:func>
                            </m:num>
                            <m:den>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exp</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𝑗</m:t>
                                              </m:r>
                                            </m:sub>
                                          </m:sSub>
                                        </m:e>
                                      </m:d>
                                    </m:e>
                                  </m:func>
                                </m:e>
                              </m:nary>
                            </m:den>
                          </m:f>
                          <m:r>
                            <m:rPr>
                              <m:nor/>
                            </m:rPr>
                            <a:rPr lang="en-US" altLang="zh-CN" sz="2400" dirty="0"/>
                            <m:t> </m:t>
                          </m:r>
                          <m:r>
                            <a:rPr lang="en-US" altLang="zh-CN" sz="2400" i="1" dirty="0">
                              <a:latin typeface="Cambria Math" panose="02040503050406030204" pitchFamily="18" charset="0"/>
                            </a:rPr>
                            <m:t>,</m:t>
                          </m:r>
                          <m:f>
                            <m:fPr>
                              <m:ctrlPr>
                                <a:rPr lang="en-US" altLang="zh-CN" sz="2400" i="1">
                                  <a:latin typeface="Cambria Math" panose="02040503050406030204" pitchFamily="18" charset="0"/>
                                </a:rPr>
                              </m:ctrlPr>
                            </m:fPr>
                            <m:num>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exp</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2</m:t>
                                          </m:r>
                                        </m:sub>
                                      </m:sSub>
                                    </m:e>
                                  </m:d>
                                </m:e>
                              </m:func>
                            </m:num>
                            <m:den>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exp</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𝑗</m:t>
                                              </m:r>
                                            </m:sub>
                                          </m:sSub>
                                        </m:e>
                                      </m:d>
                                    </m:e>
                                  </m:func>
                                </m:e>
                              </m:nary>
                            </m:den>
                          </m:f>
                          <m:r>
                            <m:rPr>
                              <m:nor/>
                            </m:rPr>
                            <a:rPr lang="en-US" altLang="zh-CN" sz="2400" dirty="0"/>
                            <m:t> </m:t>
                          </m:r>
                          <m:r>
                            <a:rPr lang="en-US" altLang="zh-CN" sz="2400" i="1" dirty="0">
                              <a:latin typeface="Cambria Math" panose="02040503050406030204" pitchFamily="18" charset="0"/>
                            </a:rPr>
                            <m:t>,…, </m:t>
                          </m:r>
                          <m:f>
                            <m:fPr>
                              <m:ctrlPr>
                                <a:rPr lang="en-US" altLang="zh-CN" sz="2400" i="1">
                                  <a:latin typeface="Cambria Math" panose="02040503050406030204" pitchFamily="18" charset="0"/>
                                </a:rPr>
                              </m:ctrlPr>
                            </m:fPr>
                            <m:num>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exp</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𝑘</m:t>
                                          </m:r>
                                        </m:sub>
                                      </m:sSub>
                                    </m:e>
                                  </m:d>
                                </m:e>
                              </m:func>
                            </m:num>
                            <m:den>
                              <m:nary>
                                <m:naryPr>
                                  <m:chr m:val="∑"/>
                                  <m:ctrlPr>
                                    <a:rPr lang="en-US" altLang="zh-CN" sz="2400" i="1">
                                      <a:latin typeface="Cambria Math" panose="02040503050406030204" pitchFamily="18" charset="0"/>
                                    </a:rPr>
                                  </m:ctrlPr>
                                </m:naryPr>
                                <m:sub>
                                  <m:r>
                                    <m:rPr>
                                      <m:brk m:alnAt="23"/>
                                    </m:rPr>
                                    <a:rPr lang="en-US" altLang="zh-CN" sz="2400" i="1">
                                      <a:latin typeface="Cambria Math" panose="02040503050406030204" pitchFamily="18" charset="0"/>
                                    </a:rPr>
                                    <m:t>𝑗</m:t>
                                  </m:r>
                                  <m:r>
                                    <a:rPr lang="en-US" altLang="zh-CN" sz="2400" i="1">
                                      <a:latin typeface="Cambria Math" panose="02040503050406030204" pitchFamily="18" charset="0"/>
                                    </a:rPr>
                                    <m:t>=1</m:t>
                                  </m:r>
                                </m:sub>
                                <m:sup>
                                  <m:r>
                                    <a:rPr lang="en-US" altLang="zh-CN" sz="2400" i="1">
                                      <a:latin typeface="Cambria Math" panose="02040503050406030204" pitchFamily="18" charset="0"/>
                                    </a:rPr>
                                    <m:t>𝑘</m:t>
                                  </m:r>
                                </m:sup>
                                <m:e>
                                  <m:func>
                                    <m:funcPr>
                                      <m:ctrlPr>
                                        <a:rPr lang="en-US" altLang="zh-CN" sz="2400" i="1">
                                          <a:latin typeface="Cambria Math" panose="02040503050406030204" pitchFamily="18" charset="0"/>
                                        </a:rPr>
                                      </m:ctrlPr>
                                    </m:funcPr>
                                    <m:fName>
                                      <m:r>
                                        <m:rPr>
                                          <m:sty m:val="p"/>
                                        </m:rPr>
                                        <a:rPr lang="en-US" altLang="zh-CN" sz="2400">
                                          <a:latin typeface="Cambria Math" panose="02040503050406030204" pitchFamily="18" charset="0"/>
                                        </a:rPr>
                                        <m:t>exp</m:t>
                                      </m:r>
                                    </m:fName>
                                    <m:e>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𝑧</m:t>
                                              </m:r>
                                            </m:e>
                                            <m:sub>
                                              <m:r>
                                                <a:rPr lang="en-US" altLang="zh-CN" sz="2400" i="1">
                                                  <a:latin typeface="Cambria Math" panose="02040503050406030204" pitchFamily="18" charset="0"/>
                                                </a:rPr>
                                                <m:t>𝑗</m:t>
                                              </m:r>
                                            </m:sub>
                                          </m:sSub>
                                        </m:e>
                                      </m:d>
                                    </m:e>
                                  </m:func>
                                </m:e>
                              </m:nary>
                            </m:den>
                          </m:f>
                        </m:e>
                      </m:d>
                    </m:oMath>
                  </m:oMathPara>
                </a14:m>
                <a:endParaRPr lang="en-US" sz="2800" dirty="0"/>
              </a:p>
              <a:p>
                <a:pPr marL="658363" lvl="1" indent="-457200"/>
                <a:r>
                  <a:rPr lang="en-US" altLang="zh-CN" dirty="0"/>
                  <a:t>Example</a:t>
                </a:r>
                <a:r>
                  <a:rPr lang="zh-CN" altLang="en-US" dirty="0"/>
                  <a:t>：</a:t>
                </a:r>
                <a14:m>
                  <m:oMath xmlns:m="http://schemas.openxmlformats.org/officeDocument/2006/math">
                    <m:r>
                      <a:rPr lang="en-US" sz="2400" i="1" smtClean="0">
                        <a:latin typeface="Cambria Math" panose="02040503050406030204" pitchFamily="18" charset="0"/>
                      </a:rPr>
                      <m:t>𝑧</m:t>
                    </m:r>
                    <m:r>
                      <a:rPr lang="en-US" sz="2400" i="1" smtClean="0">
                        <a:latin typeface="Cambria Math" panose="02040503050406030204" pitchFamily="18" charset="0"/>
                      </a:rPr>
                      <m:t>=</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0.6, 1.1, −1.5, 1.2, 3.2,−1.1</m:t>
                        </m:r>
                      </m:e>
                    </m:d>
                  </m:oMath>
                </a14:m>
                <a:r>
                  <a:rPr lang="en-US" altLang="zh-CN" sz="2400" dirty="0">
                    <a:solidFill>
                      <a:prstClr val="black"/>
                    </a:solidFill>
                  </a:rPr>
                  <a:t> </a:t>
                </a:r>
              </a:p>
              <a:p>
                <a:pPr marL="201163" lvl="1" indent="0">
                  <a:buNone/>
                </a:pPr>
                <a14:m>
                  <m:oMathPara xmlns:m="http://schemas.openxmlformats.org/officeDocument/2006/math">
                    <m:oMathParaPr>
                      <m:jc m:val="centerGroup"/>
                    </m:oMathParaPr>
                    <m:oMath xmlns:m="http://schemas.openxmlformats.org/officeDocument/2006/math">
                      <m:r>
                        <m:rPr>
                          <m:sty m:val="p"/>
                        </m:rPr>
                        <a:rPr lang="en-US" altLang="zh-CN" sz="2400">
                          <a:solidFill>
                            <a:prstClr val="black"/>
                          </a:solidFill>
                          <a:latin typeface="Cambria Math" panose="02040503050406030204" pitchFamily="18" charset="0"/>
                        </a:rPr>
                        <m:t>softmax</m:t>
                      </m:r>
                      <m:d>
                        <m:dPr>
                          <m:ctrlPr>
                            <a:rPr lang="en-US" altLang="zh-CN" sz="2400" i="1">
                              <a:solidFill>
                                <a:prstClr val="black"/>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𝒛</m:t>
                          </m:r>
                        </m:e>
                      </m:d>
                      <m:r>
                        <a:rPr lang="en-US" altLang="zh-CN" sz="2400" i="1">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f>
                            <m:fPr>
                              <m:ctrlPr>
                                <a:rPr lang="en-US" altLang="zh-CN" sz="2400" i="1">
                                  <a:solidFill>
                                    <a:prstClr val="black"/>
                                  </a:solidFill>
                                  <a:latin typeface="Cambria Math" panose="02040503050406030204" pitchFamily="18" charset="0"/>
                                </a:rPr>
                              </m:ctrlPr>
                            </m:fPr>
                            <m:num>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exp</m:t>
                                  </m:r>
                                </m:fName>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1</m:t>
                                          </m:r>
                                        </m:sub>
                                      </m:sSub>
                                    </m:e>
                                  </m:d>
                                </m:e>
                              </m:func>
                            </m:num>
                            <m:den>
                              <m:nary>
                                <m:naryPr>
                                  <m:chr m:val="∑"/>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𝑗</m:t>
                                  </m:r>
                                  <m:r>
                                    <a:rPr lang="en-US" altLang="zh-CN" sz="2400" i="1">
                                      <a:solidFill>
                                        <a:prstClr val="black"/>
                                      </a:solidFill>
                                      <a:latin typeface="Cambria Math" panose="02040503050406030204" pitchFamily="18" charset="0"/>
                                    </a:rPr>
                                    <m:t>=1</m:t>
                                  </m:r>
                                </m:sub>
                                <m:sup>
                                  <m:r>
                                    <a:rPr lang="en-US" altLang="zh-CN" sz="2400" i="1">
                                      <a:solidFill>
                                        <a:prstClr val="black"/>
                                      </a:solidFill>
                                      <a:latin typeface="Cambria Math" panose="02040503050406030204" pitchFamily="18" charset="0"/>
                                    </a:rPr>
                                    <m:t>6</m:t>
                                  </m:r>
                                </m:sup>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exp</m:t>
                                      </m:r>
                                    </m:fName>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𝑗</m:t>
                                              </m:r>
                                            </m:sub>
                                          </m:sSub>
                                        </m:e>
                                      </m:d>
                                    </m:e>
                                  </m:func>
                                </m:e>
                              </m:nary>
                            </m:den>
                          </m:f>
                          <m:r>
                            <m:rPr>
                              <m:nor/>
                            </m:rPr>
                            <a:rPr lang="en-US" altLang="zh-CN" sz="2400" dirty="0">
                              <a:solidFill>
                                <a:prstClr val="black"/>
                              </a:solidFill>
                              <a:latin typeface="Lucida Sans" charset="0"/>
                              <a:ea typeface="ＭＳ Ｐゴシック" charset="0"/>
                            </a:rPr>
                            <m:t> </m:t>
                          </m:r>
                          <m:r>
                            <a:rPr lang="en-US" altLang="zh-CN" sz="2400" i="1" dirty="0">
                              <a:solidFill>
                                <a:prstClr val="black"/>
                              </a:solidFill>
                              <a:latin typeface="Cambria Math" panose="02040503050406030204" pitchFamily="18" charset="0"/>
                            </a:rPr>
                            <m:t>,</m:t>
                          </m:r>
                          <m:f>
                            <m:fPr>
                              <m:ctrlPr>
                                <a:rPr lang="en-US" altLang="zh-CN" sz="2400" i="1">
                                  <a:solidFill>
                                    <a:prstClr val="black"/>
                                  </a:solidFill>
                                  <a:latin typeface="Cambria Math" panose="02040503050406030204" pitchFamily="18" charset="0"/>
                                </a:rPr>
                              </m:ctrlPr>
                            </m:fPr>
                            <m:num>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exp</m:t>
                                  </m:r>
                                </m:fName>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2</m:t>
                                          </m:r>
                                        </m:sub>
                                      </m:sSub>
                                    </m:e>
                                  </m:d>
                                </m:e>
                              </m:func>
                            </m:num>
                            <m:den>
                              <m:nary>
                                <m:naryPr>
                                  <m:chr m:val="∑"/>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𝑗</m:t>
                                  </m:r>
                                  <m:r>
                                    <a:rPr lang="en-US" altLang="zh-CN" sz="2400" i="1">
                                      <a:solidFill>
                                        <a:prstClr val="black"/>
                                      </a:solidFill>
                                      <a:latin typeface="Cambria Math" panose="02040503050406030204" pitchFamily="18" charset="0"/>
                                    </a:rPr>
                                    <m:t>=1</m:t>
                                  </m:r>
                                </m:sub>
                                <m:sup>
                                  <m:r>
                                    <a:rPr lang="en-US" altLang="zh-CN" sz="2400" i="1">
                                      <a:solidFill>
                                        <a:prstClr val="black"/>
                                      </a:solidFill>
                                      <a:latin typeface="Cambria Math" panose="02040503050406030204" pitchFamily="18" charset="0"/>
                                    </a:rPr>
                                    <m:t>6</m:t>
                                  </m:r>
                                </m:sup>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exp</m:t>
                                      </m:r>
                                    </m:fName>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𝑗</m:t>
                                              </m:r>
                                            </m:sub>
                                          </m:sSub>
                                        </m:e>
                                      </m:d>
                                    </m:e>
                                  </m:func>
                                </m:e>
                              </m:nary>
                            </m:den>
                          </m:f>
                          <m:r>
                            <m:rPr>
                              <m:nor/>
                            </m:rPr>
                            <a:rPr lang="en-US" altLang="zh-CN" sz="2400" dirty="0">
                              <a:solidFill>
                                <a:prstClr val="black"/>
                              </a:solidFill>
                              <a:latin typeface="Lucida Sans" charset="0"/>
                              <a:ea typeface="ＭＳ Ｐゴシック" charset="0"/>
                            </a:rPr>
                            <m:t> </m:t>
                          </m:r>
                          <m:r>
                            <a:rPr lang="en-US" altLang="zh-CN" sz="2400" i="1" dirty="0">
                              <a:solidFill>
                                <a:prstClr val="black"/>
                              </a:solidFill>
                              <a:latin typeface="Cambria Math" panose="02040503050406030204" pitchFamily="18" charset="0"/>
                            </a:rPr>
                            <m:t>,…, </m:t>
                          </m:r>
                          <m:f>
                            <m:fPr>
                              <m:ctrlPr>
                                <a:rPr lang="en-US" altLang="zh-CN" sz="2400" i="1">
                                  <a:solidFill>
                                    <a:prstClr val="black"/>
                                  </a:solidFill>
                                  <a:latin typeface="Cambria Math" panose="02040503050406030204" pitchFamily="18" charset="0"/>
                                </a:rPr>
                              </m:ctrlPr>
                            </m:fPr>
                            <m:num>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exp</m:t>
                                  </m:r>
                                </m:fName>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6</m:t>
                                          </m:r>
                                        </m:sub>
                                      </m:sSub>
                                    </m:e>
                                  </m:d>
                                </m:e>
                              </m:func>
                            </m:num>
                            <m:den>
                              <m:nary>
                                <m:naryPr>
                                  <m:chr m:val="∑"/>
                                  <m:ctrlPr>
                                    <a:rPr lang="en-US" altLang="zh-CN" sz="2400" i="1">
                                      <a:solidFill>
                                        <a:prstClr val="black"/>
                                      </a:solidFill>
                                      <a:latin typeface="Cambria Math" panose="02040503050406030204" pitchFamily="18" charset="0"/>
                                    </a:rPr>
                                  </m:ctrlPr>
                                </m:naryPr>
                                <m:sub>
                                  <m:r>
                                    <m:rPr>
                                      <m:brk m:alnAt="23"/>
                                    </m:rPr>
                                    <a:rPr lang="en-US" altLang="zh-CN" sz="2400" i="1">
                                      <a:solidFill>
                                        <a:prstClr val="black"/>
                                      </a:solidFill>
                                      <a:latin typeface="Cambria Math" panose="02040503050406030204" pitchFamily="18" charset="0"/>
                                    </a:rPr>
                                    <m:t>𝑗</m:t>
                                  </m:r>
                                  <m:r>
                                    <a:rPr lang="en-US" altLang="zh-CN" sz="2400" i="1">
                                      <a:solidFill>
                                        <a:prstClr val="black"/>
                                      </a:solidFill>
                                      <a:latin typeface="Cambria Math" panose="02040503050406030204" pitchFamily="18" charset="0"/>
                                    </a:rPr>
                                    <m:t>=1</m:t>
                                  </m:r>
                                </m:sub>
                                <m:sup>
                                  <m:r>
                                    <a:rPr lang="en-US" altLang="zh-CN" sz="2400" i="1">
                                      <a:solidFill>
                                        <a:prstClr val="black"/>
                                      </a:solidFill>
                                      <a:latin typeface="Cambria Math" panose="02040503050406030204" pitchFamily="18" charset="0"/>
                                    </a:rPr>
                                    <m:t>6</m:t>
                                  </m:r>
                                </m:sup>
                                <m:e>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exp</m:t>
                                      </m:r>
                                    </m:fName>
                                    <m:e>
                                      <m:d>
                                        <m:dPr>
                                          <m:ctrlPr>
                                            <a:rPr lang="en-US" altLang="zh-CN" sz="2400" i="1">
                                              <a:solidFill>
                                                <a:prstClr val="black"/>
                                              </a:solidFill>
                                              <a:latin typeface="Cambria Math" panose="02040503050406030204" pitchFamily="18" charset="0"/>
                                            </a:rPr>
                                          </m:ctrlPr>
                                        </m:dPr>
                                        <m:e>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𝑧</m:t>
                                              </m:r>
                                            </m:e>
                                            <m:sub>
                                              <m:r>
                                                <a:rPr lang="en-US" altLang="zh-CN" sz="2400" i="1">
                                                  <a:solidFill>
                                                    <a:prstClr val="black"/>
                                                  </a:solidFill>
                                                  <a:latin typeface="Cambria Math" panose="02040503050406030204" pitchFamily="18" charset="0"/>
                                                </a:rPr>
                                                <m:t>𝑗</m:t>
                                              </m:r>
                                            </m:sub>
                                          </m:sSub>
                                        </m:e>
                                      </m:d>
                                    </m:e>
                                  </m:func>
                                </m:e>
                              </m:nary>
                            </m:den>
                          </m:f>
                        </m:e>
                      </m:d>
                    </m:oMath>
                  </m:oMathPara>
                </a14:m>
                <a:endParaRPr lang="en-US" altLang="zh-CN" sz="2400" dirty="0">
                  <a:solidFill>
                    <a:prstClr val="black"/>
                  </a:solidFill>
                  <a:latin typeface="Lucida Sans" charset="0"/>
                  <a:ea typeface="ＭＳ Ｐゴシック" charset="0"/>
                </a:endParaRPr>
              </a:p>
              <a:p>
                <a:pPr marL="0" indent="0" defTabSz="1219170" fontAlgn="base">
                  <a:lnSpc>
                    <a:spcPct val="150000"/>
                  </a:lnSpc>
                  <a:spcBef>
                    <a:spcPct val="0"/>
                  </a:spcBef>
                  <a:spcAft>
                    <a:spcPct val="0"/>
                  </a:spcAft>
                  <a:buNone/>
                </a:pPr>
                <a14:m>
                  <m:oMathPara xmlns:m="http://schemas.openxmlformats.org/officeDocument/2006/math">
                    <m:oMathParaPr>
                      <m:jc m:val="centerGroup"/>
                    </m:oMathParaPr>
                    <m:oMath xmlns:m="http://schemas.openxmlformats.org/officeDocument/2006/math">
                      <m:r>
                        <a:rPr lang="en-US" altLang="zh-CN" sz="2800" i="1" dirty="0">
                          <a:solidFill>
                            <a:prstClr val="black"/>
                          </a:solidFill>
                          <a:latin typeface="Cambria Math" panose="02040503050406030204" pitchFamily="18" charset="0"/>
                        </a:rPr>
                        <m:t>=</m:t>
                      </m:r>
                      <m:d>
                        <m:dPr>
                          <m:begChr m:val="["/>
                          <m:endChr m:val="]"/>
                          <m:ctrlPr>
                            <a:rPr lang="en-US" altLang="zh-CN" sz="2800" i="1" dirty="0">
                              <a:solidFill>
                                <a:prstClr val="black"/>
                              </a:solidFill>
                              <a:latin typeface="Cambria Math" panose="02040503050406030204" pitchFamily="18" charset="0"/>
                            </a:rPr>
                          </m:ctrlPr>
                        </m:dPr>
                        <m:e>
                          <m:r>
                            <a:rPr lang="en-US" altLang="zh-CN" sz="2800" i="1" dirty="0">
                              <a:solidFill>
                                <a:prstClr val="black"/>
                              </a:solidFill>
                              <a:latin typeface="Cambria Math" panose="02040503050406030204" pitchFamily="18" charset="0"/>
                            </a:rPr>
                            <m:t>0.055</m:t>
                          </m:r>
                          <m:r>
                            <a:rPr lang="en-US" altLang="zh-CN" sz="2800" b="0" i="1" dirty="0" smtClean="0">
                              <a:solidFill>
                                <a:prstClr val="black"/>
                              </a:solidFill>
                              <a:latin typeface="Cambria Math" panose="02040503050406030204" pitchFamily="18" charset="0"/>
                            </a:rPr>
                            <m:t>,</m:t>
                          </m:r>
                          <m:r>
                            <a:rPr lang="zh-CN" altLang="en-US" sz="2800" b="0" i="1" dirty="0" smtClean="0">
                              <a:solidFill>
                                <a:prstClr val="black"/>
                              </a:solidFill>
                              <a:latin typeface="Cambria Math" panose="02040503050406030204" pitchFamily="18" charset="0"/>
                            </a:rPr>
                            <m:t> </m:t>
                          </m:r>
                          <m:r>
                            <a:rPr lang="en-US" altLang="zh-CN" sz="2800" i="1" dirty="0">
                              <a:solidFill>
                                <a:prstClr val="black"/>
                              </a:solidFill>
                              <a:latin typeface="Cambria Math" panose="02040503050406030204" pitchFamily="18" charset="0"/>
                            </a:rPr>
                            <m:t>0.090</m:t>
                          </m:r>
                          <m:r>
                            <a:rPr lang="en-US" altLang="zh-CN" sz="2800" b="0" i="1" dirty="0" smtClean="0">
                              <a:solidFill>
                                <a:prstClr val="black"/>
                              </a:solidFill>
                              <a:latin typeface="Cambria Math" panose="02040503050406030204" pitchFamily="18" charset="0"/>
                            </a:rPr>
                            <m:t>,</m:t>
                          </m:r>
                          <m:r>
                            <a:rPr lang="zh-CN" altLang="en-US" sz="2800" b="0" i="1" dirty="0" smtClean="0">
                              <a:solidFill>
                                <a:prstClr val="black"/>
                              </a:solidFill>
                              <a:latin typeface="Cambria Math" panose="02040503050406030204" pitchFamily="18" charset="0"/>
                            </a:rPr>
                            <m:t> </m:t>
                          </m:r>
                          <m:r>
                            <a:rPr lang="en-US" altLang="zh-CN" sz="2800" i="1" dirty="0">
                              <a:solidFill>
                                <a:prstClr val="black"/>
                              </a:solidFill>
                              <a:latin typeface="Cambria Math" panose="02040503050406030204" pitchFamily="18" charset="0"/>
                            </a:rPr>
                            <m:t>0.006</m:t>
                          </m:r>
                          <m:r>
                            <a:rPr lang="en-US" altLang="zh-CN" sz="2800" b="0" i="1" dirty="0" smtClean="0">
                              <a:solidFill>
                                <a:prstClr val="black"/>
                              </a:solidFill>
                              <a:latin typeface="Cambria Math" panose="02040503050406030204" pitchFamily="18" charset="0"/>
                            </a:rPr>
                            <m:t>,</m:t>
                          </m:r>
                          <m:r>
                            <a:rPr lang="zh-CN" altLang="en-US" sz="2800" b="0" i="1" dirty="0" smtClean="0">
                              <a:solidFill>
                                <a:prstClr val="black"/>
                              </a:solidFill>
                              <a:latin typeface="Cambria Math" panose="02040503050406030204" pitchFamily="18" charset="0"/>
                            </a:rPr>
                            <m:t> </m:t>
                          </m:r>
                          <m:r>
                            <a:rPr lang="en-US" altLang="zh-CN" sz="2800" i="1" dirty="0">
                              <a:solidFill>
                                <a:prstClr val="black"/>
                              </a:solidFill>
                              <a:latin typeface="Cambria Math" panose="02040503050406030204" pitchFamily="18" charset="0"/>
                            </a:rPr>
                            <m:t>0.099</m:t>
                          </m:r>
                          <m:r>
                            <a:rPr lang="en-US" altLang="zh-CN" sz="2800" b="0" i="1" dirty="0" smtClean="0">
                              <a:solidFill>
                                <a:prstClr val="black"/>
                              </a:solidFill>
                              <a:latin typeface="Cambria Math" panose="02040503050406030204" pitchFamily="18" charset="0"/>
                            </a:rPr>
                            <m:t>,</m:t>
                          </m:r>
                          <m:r>
                            <a:rPr lang="zh-CN" altLang="en-US" sz="2800" b="0" i="1" dirty="0" smtClean="0">
                              <a:solidFill>
                                <a:prstClr val="black"/>
                              </a:solidFill>
                              <a:latin typeface="Cambria Math" panose="02040503050406030204" pitchFamily="18" charset="0"/>
                            </a:rPr>
                            <m:t> </m:t>
                          </m:r>
                          <m:r>
                            <a:rPr lang="en-US" altLang="zh-CN" sz="2800" i="1" dirty="0">
                              <a:solidFill>
                                <a:prstClr val="black"/>
                              </a:solidFill>
                              <a:latin typeface="Cambria Math" panose="02040503050406030204" pitchFamily="18" charset="0"/>
                            </a:rPr>
                            <m:t>0.74</m:t>
                          </m:r>
                          <m:r>
                            <a:rPr lang="en-US" altLang="zh-CN" sz="2800" b="0" i="1" dirty="0" smtClean="0">
                              <a:solidFill>
                                <a:prstClr val="black"/>
                              </a:solidFill>
                              <a:latin typeface="Cambria Math" panose="02040503050406030204" pitchFamily="18" charset="0"/>
                            </a:rPr>
                            <m:t>,</m:t>
                          </m:r>
                          <m:r>
                            <a:rPr lang="zh-CN" altLang="en-US" sz="2800" b="0" i="1" dirty="0" smtClean="0">
                              <a:solidFill>
                                <a:prstClr val="black"/>
                              </a:solidFill>
                              <a:latin typeface="Cambria Math" panose="02040503050406030204" pitchFamily="18" charset="0"/>
                            </a:rPr>
                            <m:t> </m:t>
                          </m:r>
                          <m:r>
                            <a:rPr lang="en-US" altLang="zh-CN" sz="2800" i="1" dirty="0">
                              <a:solidFill>
                                <a:prstClr val="black"/>
                              </a:solidFill>
                              <a:latin typeface="Cambria Math" panose="02040503050406030204" pitchFamily="18" charset="0"/>
                            </a:rPr>
                            <m:t>0.01</m:t>
                          </m:r>
                        </m:e>
                      </m:d>
                    </m:oMath>
                  </m:oMathPara>
                </a14:m>
                <a:endParaRPr lang="en-US" dirty="0"/>
              </a:p>
              <a:p>
                <a:pPr marL="658363" lvl="1" indent="-457200"/>
                <a:endParaRPr lang="en-US" dirty="0"/>
              </a:p>
            </p:txBody>
          </p:sp>
        </mc:Choice>
        <mc:Fallback xmlns="">
          <p:sp>
            <p:nvSpPr>
              <p:cNvPr id="3" name="Content Placeholder 2">
                <a:extLst>
                  <a:ext uri="{FF2B5EF4-FFF2-40B4-BE49-F238E27FC236}">
                    <a16:creationId xmlns:a16="http://schemas.microsoft.com/office/drawing/2014/main" id="{43BA191C-5681-E64A-B840-660DF774D47E}"/>
                  </a:ext>
                </a:extLst>
              </p:cNvPr>
              <p:cNvSpPr>
                <a:spLocks noGrp="1" noRot="1" noChangeAspect="1" noMove="1" noResize="1" noEditPoints="1" noAdjustHandles="1" noChangeArrowheads="1" noChangeShapeType="1" noTextEdit="1"/>
              </p:cNvSpPr>
              <p:nvPr>
                <p:ph idx="1"/>
              </p:nvPr>
            </p:nvSpPr>
            <p:spPr>
              <a:xfrm>
                <a:off x="479425" y="1124342"/>
                <a:ext cx="6914356" cy="5508233"/>
              </a:xfrm>
              <a:blipFill>
                <a:blip r:embed="rId2"/>
                <a:stretch>
                  <a:fillRect t="-2069" r="-183"/>
                </a:stretch>
              </a:blipFill>
            </p:spPr>
            <p:txBody>
              <a:bodyPr/>
              <a:lstStyle/>
              <a:p>
                <a:r>
                  <a:rPr lang="en-CN">
                    <a:noFill/>
                  </a:rPr>
                  <a:t> </a:t>
                </a:r>
              </a:p>
            </p:txBody>
          </p:sp>
        </mc:Fallback>
      </mc:AlternateContent>
      <p:sp>
        <p:nvSpPr>
          <p:cNvPr id="8" name="灯片编号占位符 7">
            <a:extLst>
              <a:ext uri="{FF2B5EF4-FFF2-40B4-BE49-F238E27FC236}">
                <a16:creationId xmlns:a16="http://schemas.microsoft.com/office/drawing/2014/main" id="{0DD97B82-9D9C-47A7-848C-8573B9EC12D5}"/>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24</a:t>
            </a:fld>
            <a:endParaRPr lang="en-US">
              <a:solidFill>
                <a:prstClr val="black">
                  <a:tint val="75000"/>
                </a:prstClr>
              </a:solidFill>
              <a:latin typeface="Lucida Sans" charset="0"/>
              <a:ea typeface="ＭＳ Ｐゴシック" charset="0"/>
            </a:endParaRPr>
          </a:p>
        </p:txBody>
      </p:sp>
      <p:sp>
        <p:nvSpPr>
          <p:cNvPr id="5" name="TextBox 4">
            <a:extLst>
              <a:ext uri="{FF2B5EF4-FFF2-40B4-BE49-F238E27FC236}">
                <a16:creationId xmlns:a16="http://schemas.microsoft.com/office/drawing/2014/main" id="{95ACFCE0-4497-C49C-A8AB-ACAF142C6AB4}"/>
              </a:ext>
            </a:extLst>
          </p:cNvPr>
          <p:cNvSpPr txBox="1"/>
          <p:nvPr/>
        </p:nvSpPr>
        <p:spPr>
          <a:xfrm>
            <a:off x="7733372" y="1772605"/>
            <a:ext cx="3849029" cy="400110"/>
          </a:xfrm>
          <a:prstGeom prst="rect">
            <a:avLst/>
          </a:prstGeom>
          <a:noFill/>
        </p:spPr>
        <p:txBody>
          <a:bodyPr wrap="square">
            <a:spAutoFit/>
          </a:bodyPr>
          <a:lstStyle/>
          <a:p>
            <a:r>
              <a:rPr lang="en-US" sz="2000" b="1" dirty="0"/>
              <a:t>Softmax in multinomial LR</a:t>
            </a:r>
            <a:endParaRPr lang="en-CN" sz="2000" b="1" dirty="0"/>
          </a:p>
        </p:txBody>
      </p:sp>
      <mc:AlternateContent xmlns:mc="http://schemas.openxmlformats.org/markup-compatibility/2006" xmlns:a14="http://schemas.microsoft.com/office/drawing/2010/main">
        <mc:Choice Requires="a14">
          <p:sp>
            <p:nvSpPr>
              <p:cNvPr id="6" name="内容占位符 9">
                <a:extLst>
                  <a:ext uri="{FF2B5EF4-FFF2-40B4-BE49-F238E27FC236}">
                    <a16:creationId xmlns:a16="http://schemas.microsoft.com/office/drawing/2014/main" id="{1834A306-8C7D-BF7D-EC4B-D48D29218D74}"/>
                  </a:ext>
                </a:extLst>
              </p:cNvPr>
              <p:cNvSpPr txBox="1">
                <a:spLocks/>
              </p:cNvSpPr>
              <p:nvPr/>
            </p:nvSpPr>
            <p:spPr>
              <a:xfrm>
                <a:off x="7733372" y="2490026"/>
                <a:ext cx="4032172" cy="3433829"/>
              </a:xfrm>
              <a:prstGeom prst="rect">
                <a:avLst/>
              </a:prstGeom>
            </p:spPr>
            <p:txBody>
              <a:bodyPr vert="horz" lIns="91440" tIns="45720" rIns="91440" bIns="45720" rtlCol="0">
                <a:noAutofit/>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Probability of each</a:t>
                </a:r>
                <a:r>
                  <a:rPr lang="zh-CN" altLang="en-US" sz="2400" dirty="0"/>
                  <a:t> </a:t>
                </a:r>
                <a:r>
                  <a:rPr lang="en-US" altLang="zh-CN" sz="2400" dirty="0"/>
                  <a:t>class</a:t>
                </a:r>
                <a:r>
                  <a:rPr lang="zh-CN" altLang="en-US" sz="2400" dirty="0"/>
                  <a:t> </a:t>
                </a:r>
                <a:r>
                  <a:rPr lang="en-US" altLang="zh-CN" sz="2400" dirty="0"/>
                  <a:t>can thus be computed as</a:t>
                </a:r>
                <a:r>
                  <a:rPr lang="en-US" altLang="zh-CN" sz="2400" dirty="0">
                    <a:solidFill>
                      <a:prstClr val="black"/>
                    </a:solidFill>
                  </a:rPr>
                  <a:t> </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US" altLang="zh-CN" sz="2000" i="1" smtClean="0">
                          <a:solidFill>
                            <a:prstClr val="black"/>
                          </a:solidFill>
                          <a:latin typeface="Cambria Math" panose="02040503050406030204" pitchFamily="18" charset="0"/>
                        </a:rPr>
                        <m:t>𝑝</m:t>
                      </m:r>
                      <m:d>
                        <m:dPr>
                          <m:ctrlPr>
                            <a:rPr lang="en-US" altLang="zh-CN" sz="2000" i="1">
                              <a:solidFill>
                                <a:prstClr val="black"/>
                              </a:solidFill>
                              <a:latin typeface="Cambria Math" panose="02040503050406030204" pitchFamily="18" charset="0"/>
                            </a:rPr>
                          </m:ctrlPr>
                        </m:dPr>
                        <m:e>
                          <m:r>
                            <a:rPr lang="en-US" altLang="zh-CN" sz="2000" i="1">
                              <a:solidFill>
                                <a:prstClr val="black"/>
                              </a:solidFill>
                              <a:latin typeface="Cambria Math" panose="02040503050406030204" pitchFamily="18" charset="0"/>
                            </a:rPr>
                            <m:t>𝑦</m:t>
                          </m:r>
                          <m:r>
                            <a:rPr lang="en-US" altLang="zh-CN" sz="2000" i="1">
                              <a:solidFill>
                                <a:prstClr val="black"/>
                              </a:solidFill>
                              <a:latin typeface="Cambria Math" panose="02040503050406030204" pitchFamily="18" charset="0"/>
                            </a:rPr>
                            <m:t>=</m:t>
                          </m:r>
                          <m:r>
                            <a:rPr lang="en-US" altLang="zh-CN" sz="2000" i="1">
                              <a:solidFill>
                                <a:prstClr val="black"/>
                              </a:solidFill>
                              <a:latin typeface="Cambria Math" panose="02040503050406030204" pitchFamily="18" charset="0"/>
                            </a:rPr>
                            <m:t>𝑐</m:t>
                          </m:r>
                        </m:e>
                        <m:e>
                          <m:r>
                            <a:rPr lang="en-US" altLang="zh-CN" sz="2000" b="1" i="1">
                              <a:solidFill>
                                <a:prstClr val="black"/>
                              </a:solidFill>
                              <a:latin typeface="Cambria Math" panose="02040503050406030204" pitchFamily="18" charset="0"/>
                            </a:rPr>
                            <m:t>𝒙</m:t>
                          </m:r>
                        </m:e>
                      </m:d>
                      <m:r>
                        <a:rPr lang="en-US" altLang="zh-CN" sz="2000" i="1">
                          <a:solidFill>
                            <a:prstClr val="black"/>
                          </a:solidFill>
                          <a:latin typeface="Cambria Math" panose="02040503050406030204" pitchFamily="18" charset="0"/>
                        </a:rPr>
                        <m:t>=</m:t>
                      </m:r>
                      <m:f>
                        <m:fPr>
                          <m:ctrlPr>
                            <a:rPr lang="en-US" altLang="zh-CN" sz="2000" i="1">
                              <a:solidFill>
                                <a:prstClr val="black"/>
                              </a:solidFill>
                              <a:latin typeface="Cambria Math" panose="02040503050406030204" pitchFamily="18" charset="0"/>
                            </a:rPr>
                          </m:ctrlPr>
                        </m:fPr>
                        <m:num>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exp</m:t>
                              </m:r>
                            </m:fName>
                            <m:e>
                              <m:d>
                                <m:dPr>
                                  <m:ctrlPr>
                                    <a:rPr lang="en-US" altLang="zh-CN" sz="2000" i="1">
                                      <a:solidFill>
                                        <a:prstClr val="black"/>
                                      </a:solidFill>
                                      <a:latin typeface="Cambria Math" panose="02040503050406030204" pitchFamily="18" charset="0"/>
                                    </a:rPr>
                                  </m:ctrlPr>
                                </m:dPr>
                                <m:e>
                                  <m:sSub>
                                    <m:sSubPr>
                                      <m:ctrlPr>
                                        <a:rPr lang="en-US" altLang="zh-CN" sz="2000" i="1">
                                          <a:solidFill>
                                            <a:prstClr val="black"/>
                                          </a:solidFill>
                                          <a:latin typeface="Cambria Math" panose="02040503050406030204" pitchFamily="18" charset="0"/>
                                        </a:rPr>
                                      </m:ctrlPr>
                                    </m:sSubPr>
                                    <m:e>
                                      <m:r>
                                        <a:rPr lang="en-US" altLang="zh-CN" sz="2000" b="1" i="1">
                                          <a:solidFill>
                                            <a:prstClr val="black"/>
                                          </a:solidFill>
                                          <a:latin typeface="Cambria Math" panose="02040503050406030204" pitchFamily="18" charset="0"/>
                                        </a:rPr>
                                        <m:t>𝒘</m:t>
                                      </m:r>
                                    </m:e>
                                    <m:sub>
                                      <m:r>
                                        <a:rPr lang="en-US" altLang="zh-CN" sz="2000" i="1">
                                          <a:solidFill>
                                            <a:prstClr val="black"/>
                                          </a:solidFill>
                                          <a:latin typeface="Cambria Math" panose="02040503050406030204" pitchFamily="18" charset="0"/>
                                        </a:rPr>
                                        <m:t>𝑐</m:t>
                                      </m:r>
                                    </m:sub>
                                  </m:sSub>
                                  <m:r>
                                    <a:rPr lang="en-US" altLang="zh-CN" sz="2000" i="1">
                                      <a:solidFill>
                                        <a:prstClr val="black"/>
                                      </a:solidFill>
                                      <a:latin typeface="Cambria Math" panose="02040503050406030204" pitchFamily="18" charset="0"/>
                                    </a:rPr>
                                    <m:t>⋅</m:t>
                                  </m:r>
                                  <m:r>
                                    <a:rPr lang="en-US" altLang="zh-CN" sz="2000" b="1" i="1">
                                      <a:solidFill>
                                        <a:prstClr val="black"/>
                                      </a:solidFill>
                                      <a:latin typeface="Cambria Math" panose="02040503050406030204" pitchFamily="18" charset="0"/>
                                    </a:rPr>
                                    <m:t>𝒙</m:t>
                                  </m:r>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𝑏</m:t>
                                      </m:r>
                                    </m:e>
                                    <m:sub>
                                      <m:r>
                                        <a:rPr lang="en-US" altLang="zh-CN" sz="2000" i="1">
                                          <a:solidFill>
                                            <a:prstClr val="black"/>
                                          </a:solidFill>
                                          <a:latin typeface="Cambria Math" panose="02040503050406030204" pitchFamily="18" charset="0"/>
                                        </a:rPr>
                                        <m:t>𝑐</m:t>
                                      </m:r>
                                    </m:sub>
                                  </m:sSub>
                                </m:e>
                              </m:d>
                            </m:e>
                          </m:func>
                        </m:num>
                        <m:den>
                          <m:nary>
                            <m:naryPr>
                              <m:chr m:val="∑"/>
                              <m:ctrlPr>
                                <a:rPr lang="en-US" altLang="zh-CN" sz="2000" i="1">
                                  <a:solidFill>
                                    <a:prstClr val="black"/>
                                  </a:solidFill>
                                  <a:latin typeface="Cambria Math" panose="02040503050406030204" pitchFamily="18" charset="0"/>
                                </a:rPr>
                              </m:ctrlPr>
                            </m:naryPr>
                            <m:sub>
                              <m:r>
                                <m:rPr>
                                  <m:brk m:alnAt="23"/>
                                </m:rPr>
                                <a:rPr lang="en-US" altLang="zh-CN" sz="2000" i="1">
                                  <a:solidFill>
                                    <a:prstClr val="black"/>
                                  </a:solidFill>
                                  <a:latin typeface="Cambria Math" panose="02040503050406030204" pitchFamily="18" charset="0"/>
                                </a:rPr>
                                <m:t>𝑗</m:t>
                              </m:r>
                              <m:r>
                                <a:rPr lang="en-US" altLang="zh-CN" sz="2000" i="1">
                                  <a:solidFill>
                                    <a:prstClr val="black"/>
                                  </a:solidFill>
                                  <a:latin typeface="Cambria Math" panose="02040503050406030204" pitchFamily="18" charset="0"/>
                                </a:rPr>
                                <m:t>=1</m:t>
                              </m:r>
                            </m:sub>
                            <m:sup>
                              <m:r>
                                <a:rPr lang="en-US" altLang="zh-CN" sz="2000" i="1">
                                  <a:solidFill>
                                    <a:prstClr val="black"/>
                                  </a:solidFill>
                                  <a:latin typeface="Cambria Math" panose="02040503050406030204" pitchFamily="18" charset="0"/>
                                </a:rPr>
                                <m:t>𝑘</m:t>
                              </m:r>
                            </m:sup>
                            <m:e>
                              <m:func>
                                <m:funcPr>
                                  <m:ctrlPr>
                                    <a:rPr lang="en-US" altLang="zh-CN" sz="2000" i="1">
                                      <a:solidFill>
                                        <a:prstClr val="black"/>
                                      </a:solidFill>
                                      <a:latin typeface="Cambria Math" panose="02040503050406030204" pitchFamily="18" charset="0"/>
                                    </a:rPr>
                                  </m:ctrlPr>
                                </m:funcPr>
                                <m:fName>
                                  <m:r>
                                    <m:rPr>
                                      <m:sty m:val="p"/>
                                    </m:rPr>
                                    <a:rPr lang="en-US" altLang="zh-CN" sz="2000">
                                      <a:solidFill>
                                        <a:prstClr val="black"/>
                                      </a:solidFill>
                                      <a:latin typeface="Cambria Math" panose="02040503050406030204" pitchFamily="18" charset="0"/>
                                    </a:rPr>
                                    <m:t>exp</m:t>
                                  </m:r>
                                </m:fName>
                                <m:e>
                                  <m:d>
                                    <m:dPr>
                                      <m:ctrlPr>
                                        <a:rPr lang="en-US" altLang="zh-CN" sz="2000" i="1">
                                          <a:solidFill>
                                            <a:prstClr val="black"/>
                                          </a:solidFill>
                                          <a:latin typeface="Cambria Math" panose="02040503050406030204" pitchFamily="18" charset="0"/>
                                        </a:rPr>
                                      </m:ctrlPr>
                                    </m:dPr>
                                    <m:e>
                                      <m:sSub>
                                        <m:sSubPr>
                                          <m:ctrlPr>
                                            <a:rPr lang="en-US" altLang="zh-CN" sz="2000" i="1">
                                              <a:solidFill>
                                                <a:prstClr val="black"/>
                                              </a:solidFill>
                                              <a:latin typeface="Cambria Math" panose="02040503050406030204" pitchFamily="18" charset="0"/>
                                            </a:rPr>
                                          </m:ctrlPr>
                                        </m:sSubPr>
                                        <m:e>
                                          <m:r>
                                            <a:rPr lang="en-US" altLang="zh-CN" sz="2000" b="1" i="1">
                                              <a:solidFill>
                                                <a:prstClr val="black"/>
                                              </a:solidFill>
                                              <a:latin typeface="Cambria Math" panose="02040503050406030204" pitchFamily="18" charset="0"/>
                                            </a:rPr>
                                            <m:t>𝒘</m:t>
                                          </m:r>
                                        </m:e>
                                        <m:sub>
                                          <m:r>
                                            <a:rPr lang="en-US" altLang="zh-CN" sz="2000" i="1">
                                              <a:solidFill>
                                                <a:prstClr val="black"/>
                                              </a:solidFill>
                                              <a:latin typeface="Cambria Math" panose="02040503050406030204" pitchFamily="18" charset="0"/>
                                            </a:rPr>
                                            <m:t>𝑗</m:t>
                                          </m:r>
                                        </m:sub>
                                      </m:sSub>
                                      <m:r>
                                        <a:rPr lang="en-US" altLang="zh-CN" sz="2000" i="1">
                                          <a:solidFill>
                                            <a:prstClr val="black"/>
                                          </a:solidFill>
                                          <a:latin typeface="Cambria Math" panose="02040503050406030204" pitchFamily="18" charset="0"/>
                                        </a:rPr>
                                        <m:t>⋅</m:t>
                                      </m:r>
                                      <m:r>
                                        <a:rPr lang="en-US" altLang="zh-CN" sz="2000" b="1" i="1">
                                          <a:solidFill>
                                            <a:prstClr val="black"/>
                                          </a:solidFill>
                                          <a:latin typeface="Cambria Math" panose="02040503050406030204" pitchFamily="18" charset="0"/>
                                        </a:rPr>
                                        <m:t>𝒙</m:t>
                                      </m:r>
                                      <m:r>
                                        <a:rPr lang="en-US" altLang="zh-CN" sz="2000" i="1">
                                          <a:solidFill>
                                            <a:prstClr val="black"/>
                                          </a:solidFill>
                                          <a:latin typeface="Cambria Math" panose="02040503050406030204" pitchFamily="18" charset="0"/>
                                        </a:rPr>
                                        <m:t>+</m:t>
                                      </m:r>
                                      <m:sSub>
                                        <m:sSubPr>
                                          <m:ctrlPr>
                                            <a:rPr lang="en-US" altLang="zh-CN" sz="2000" i="1">
                                              <a:solidFill>
                                                <a:prstClr val="black"/>
                                              </a:solidFill>
                                              <a:latin typeface="Cambria Math" panose="02040503050406030204" pitchFamily="18" charset="0"/>
                                            </a:rPr>
                                          </m:ctrlPr>
                                        </m:sSubPr>
                                        <m:e>
                                          <m:r>
                                            <a:rPr lang="en-US" altLang="zh-CN" sz="2000" i="1">
                                              <a:solidFill>
                                                <a:prstClr val="black"/>
                                              </a:solidFill>
                                              <a:latin typeface="Cambria Math" panose="02040503050406030204" pitchFamily="18" charset="0"/>
                                            </a:rPr>
                                            <m:t>𝑏</m:t>
                                          </m:r>
                                        </m:e>
                                        <m:sub>
                                          <m:r>
                                            <a:rPr lang="en-US" altLang="zh-CN" sz="2000" i="1">
                                              <a:solidFill>
                                                <a:prstClr val="black"/>
                                              </a:solidFill>
                                              <a:latin typeface="Cambria Math" panose="02040503050406030204" pitchFamily="18" charset="0"/>
                                            </a:rPr>
                                            <m:t>𝑗</m:t>
                                          </m:r>
                                        </m:sub>
                                      </m:sSub>
                                    </m:e>
                                  </m:d>
                                </m:e>
                              </m:func>
                            </m:e>
                          </m:nary>
                        </m:den>
                      </m:f>
                    </m:oMath>
                  </m:oMathPara>
                </a14:m>
                <a:endParaRPr lang="en-US" altLang="zh-CN" sz="4000" dirty="0">
                  <a:solidFill>
                    <a:prstClr val="black"/>
                  </a:solidFill>
                </a:endParaRPr>
              </a:p>
              <a:p>
                <a:r>
                  <a:rPr lang="en-US" altLang="zh-CN" sz="2400" dirty="0">
                    <a:solidFill>
                      <a:prstClr val="black"/>
                    </a:solidFill>
                    <a:latin typeface="Tahoma"/>
                    <a:ea typeface="ＭＳ Ｐゴシック" charset="0"/>
                  </a:rPr>
                  <a:t>F</a:t>
                </a:r>
                <a:r>
                  <a:rPr lang="en-US" sz="2400" dirty="0">
                    <a:solidFill>
                      <a:prstClr val="black"/>
                    </a:solidFill>
                    <a:latin typeface="Tahoma"/>
                    <a:ea typeface="ＭＳ Ｐゴシック" charset="0"/>
                  </a:rPr>
                  <a:t>or each</a:t>
                </a:r>
                <a:r>
                  <a:rPr lang="zh-CN" altLang="en-US" sz="2400" dirty="0">
                    <a:solidFill>
                      <a:prstClr val="black"/>
                    </a:solidFill>
                    <a:latin typeface="Tahoma"/>
                    <a:ea typeface="ＭＳ Ｐゴシック" charset="0"/>
                  </a:rPr>
                  <a:t> </a:t>
                </a:r>
                <a:r>
                  <a:rPr lang="en-US" sz="2400" dirty="0">
                    <a:solidFill>
                      <a:prstClr val="black"/>
                    </a:solidFill>
                    <a:latin typeface="Tahoma"/>
                    <a:ea typeface="ＭＳ Ｐゴシック" charset="0"/>
                  </a:rPr>
                  <a:t>class</a:t>
                </a:r>
                <a:r>
                  <a:rPr lang="zh-CN" altLang="en-US" sz="2400" dirty="0">
                    <a:solidFill>
                      <a:prstClr val="black"/>
                    </a:solidFill>
                    <a:latin typeface="Tahoma"/>
                    <a:ea typeface="ＭＳ Ｐゴシック" charset="0"/>
                  </a:rPr>
                  <a:t> </a:t>
                </a:r>
                <a14:m>
                  <m:oMath xmlns:m="http://schemas.openxmlformats.org/officeDocument/2006/math">
                    <m:r>
                      <a:rPr lang="en-US" altLang="zh-CN" sz="2400" i="1" smtClean="0">
                        <a:solidFill>
                          <a:prstClr val="black"/>
                        </a:solidFill>
                        <a:latin typeface="Cambria Math" panose="02040503050406030204" pitchFamily="18" charset="0"/>
                        <a:ea typeface="ＭＳ Ｐゴシック" charset="0"/>
                      </a:rPr>
                      <m:t>𝑐</m:t>
                    </m:r>
                  </m:oMath>
                </a14:m>
                <a:r>
                  <a:rPr lang="en-US" altLang="zh-CN" sz="2400" dirty="0">
                    <a:solidFill>
                      <a:prstClr val="black"/>
                    </a:solidFill>
                    <a:latin typeface="Tahoma"/>
                    <a:ea typeface="ＭＳ Ｐゴシック" charset="0"/>
                  </a:rPr>
                  <a:t>,</a:t>
                </a:r>
                <a:r>
                  <a:rPr lang="zh-CN" altLang="en-US" sz="2400" dirty="0">
                    <a:solidFill>
                      <a:prstClr val="black"/>
                    </a:solidFill>
                    <a:latin typeface="Tahoma"/>
                    <a:ea typeface="ＭＳ Ｐゴシック" charset="0"/>
                  </a:rPr>
                  <a:t> </a:t>
                </a:r>
                <a:r>
                  <a:rPr lang="en-US" altLang="zh-CN" sz="2400" dirty="0">
                    <a:solidFill>
                      <a:prstClr val="black"/>
                    </a:solidFill>
                    <a:latin typeface="Tahoma"/>
                    <a:ea typeface="ＭＳ Ｐゴシック" charset="0"/>
                  </a:rPr>
                  <a:t>there</a:t>
                </a:r>
                <a:r>
                  <a:rPr lang="zh-CN" altLang="en-US" sz="2400" dirty="0">
                    <a:solidFill>
                      <a:prstClr val="black"/>
                    </a:solidFill>
                    <a:latin typeface="Tahoma"/>
                    <a:ea typeface="ＭＳ Ｐゴシック" charset="0"/>
                  </a:rPr>
                  <a:t> </a:t>
                </a:r>
                <a:r>
                  <a:rPr lang="en-US" altLang="zh-CN" sz="2400" dirty="0">
                    <a:solidFill>
                      <a:prstClr val="black"/>
                    </a:solidFill>
                    <a:latin typeface="Tahoma"/>
                    <a:ea typeface="ＭＳ Ｐゴシック" charset="0"/>
                  </a:rPr>
                  <a:t>is</a:t>
                </a:r>
                <a:r>
                  <a:rPr lang="zh-CN" altLang="en-US" sz="2400" dirty="0">
                    <a:solidFill>
                      <a:prstClr val="black"/>
                    </a:solidFill>
                    <a:latin typeface="Tahoma"/>
                    <a:ea typeface="ＭＳ Ｐゴシック" charset="0"/>
                  </a:rPr>
                  <a:t> </a:t>
                </a:r>
                <a:r>
                  <a:rPr lang="en-US" altLang="zh-CN" sz="2400" dirty="0">
                    <a:solidFill>
                      <a:prstClr val="black"/>
                    </a:solidFill>
                    <a:latin typeface="Tahoma"/>
                    <a:ea typeface="ＭＳ Ｐゴシック" charset="0"/>
                  </a:rPr>
                  <a:t>a</a:t>
                </a:r>
                <a:r>
                  <a:rPr lang="zh-CN" altLang="en-US" sz="2400" dirty="0">
                    <a:solidFill>
                      <a:prstClr val="black"/>
                    </a:solidFill>
                    <a:latin typeface="Tahoma"/>
                    <a:ea typeface="ＭＳ Ｐゴシック" charset="0"/>
                  </a:rPr>
                  <a:t> </a:t>
                </a:r>
                <a:r>
                  <a:rPr lang="en-US" sz="2400" dirty="0">
                    <a:solidFill>
                      <a:prstClr val="black"/>
                    </a:solidFill>
                    <a:ea typeface="ＭＳ Ｐゴシック" charset="0"/>
                  </a:rPr>
                  <a:t>weight</a:t>
                </a:r>
                <a:r>
                  <a:rPr lang="zh-CN" altLang="en-US" sz="2400" dirty="0">
                    <a:solidFill>
                      <a:prstClr val="black"/>
                    </a:solidFill>
                    <a:ea typeface="ＭＳ Ｐゴシック" charset="0"/>
                  </a:rPr>
                  <a:t> </a:t>
                </a:r>
                <a:r>
                  <a:rPr lang="en-US" altLang="zh-CN" sz="2400" dirty="0">
                    <a:solidFill>
                      <a:prstClr val="black"/>
                    </a:solidFill>
                    <a:ea typeface="ＭＳ Ｐゴシック" charset="0"/>
                  </a:rPr>
                  <a:t>vector</a:t>
                </a:r>
                <a:r>
                  <a:rPr lang="en-US" sz="2400" dirty="0">
                    <a:solidFill>
                      <a:prstClr val="black"/>
                    </a:solidFill>
                    <a:ea typeface="ＭＳ Ｐゴシック" charset="0"/>
                  </a:rPr>
                  <a:t> </a:t>
                </a:r>
                <a14:m>
                  <m:oMath xmlns:m="http://schemas.openxmlformats.org/officeDocument/2006/math">
                    <m:sSub>
                      <m:sSubPr>
                        <m:ctrlPr>
                          <a:rPr lang="en-US" altLang="zh-CN" sz="2400" b="1" i="1" dirty="0" smtClean="0">
                            <a:solidFill>
                              <a:prstClr val="black"/>
                            </a:solidFill>
                            <a:latin typeface="Cambria Math" panose="02040503050406030204" pitchFamily="18" charset="0"/>
                          </a:rPr>
                        </m:ctrlPr>
                      </m:sSubPr>
                      <m:e>
                        <m:r>
                          <a:rPr lang="en-US" sz="2400" b="1" i="1" dirty="0">
                            <a:solidFill>
                              <a:prstClr val="black"/>
                            </a:solidFill>
                            <a:latin typeface="Cambria Math" panose="02040503050406030204" pitchFamily="18" charset="0"/>
                          </a:rPr>
                          <m:t>𝒘</m:t>
                        </m:r>
                      </m:e>
                      <m:sub>
                        <m:r>
                          <a:rPr lang="en-US" altLang="zh-CN" sz="2400" i="1" dirty="0" smtClean="0">
                            <a:solidFill>
                              <a:prstClr val="black"/>
                            </a:solidFill>
                            <a:latin typeface="Cambria Math" panose="02040503050406030204" pitchFamily="18" charset="0"/>
                          </a:rPr>
                          <m:t>𝑐</m:t>
                        </m:r>
                      </m:sub>
                    </m:sSub>
                  </m:oMath>
                </a14:m>
                <a:endParaRPr lang="en-US" altLang="zh-CN" sz="2400" dirty="0">
                  <a:solidFill>
                    <a:prstClr val="black"/>
                  </a:solidFill>
                </a:endParaRPr>
              </a:p>
              <a:p>
                <a:endParaRPr lang="en-US" altLang="zh-CN" sz="4000" dirty="0">
                  <a:solidFill>
                    <a:prstClr val="black"/>
                  </a:solidFill>
                </a:endParaRPr>
              </a:p>
            </p:txBody>
          </p:sp>
        </mc:Choice>
        <mc:Fallback xmlns="">
          <p:sp>
            <p:nvSpPr>
              <p:cNvPr id="6" name="内容占位符 9">
                <a:extLst>
                  <a:ext uri="{FF2B5EF4-FFF2-40B4-BE49-F238E27FC236}">
                    <a16:creationId xmlns:a16="http://schemas.microsoft.com/office/drawing/2014/main" id="{1834A306-8C7D-BF7D-EC4B-D48D29218D74}"/>
                  </a:ext>
                </a:extLst>
              </p:cNvPr>
              <p:cNvSpPr txBox="1">
                <a:spLocks noRot="1" noChangeAspect="1" noMove="1" noResize="1" noEditPoints="1" noAdjustHandles="1" noChangeArrowheads="1" noChangeShapeType="1" noTextEdit="1"/>
              </p:cNvSpPr>
              <p:nvPr/>
            </p:nvSpPr>
            <p:spPr>
              <a:xfrm>
                <a:off x="7733372" y="2490026"/>
                <a:ext cx="4032172" cy="3433829"/>
              </a:xfrm>
              <a:prstGeom prst="rect">
                <a:avLst/>
              </a:prstGeom>
              <a:blipFill>
                <a:blip r:embed="rId3"/>
                <a:stretch>
                  <a:fillRect l="-2201" t="-1103" r="-1572"/>
                </a:stretch>
              </a:blipFill>
            </p:spPr>
            <p:txBody>
              <a:bodyPr/>
              <a:lstStyle/>
              <a:p>
                <a:r>
                  <a:rPr lang="en-CN">
                    <a:noFill/>
                  </a:rPr>
                  <a:t> </a:t>
                </a:r>
              </a:p>
            </p:txBody>
          </p:sp>
        </mc:Fallback>
      </mc:AlternateContent>
    </p:spTree>
    <p:extLst>
      <p:ext uri="{BB962C8B-B14F-4D97-AF65-F5344CB8AC3E}">
        <p14:creationId xmlns:p14="http://schemas.microsoft.com/office/powerpoint/2010/main" val="414762245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9B419BD-5025-48F3-9DE0-9E0449FCB013}"/>
              </a:ext>
            </a:extLst>
          </p:cNvPr>
          <p:cNvSpPr>
            <a:spLocks noGrp="1"/>
          </p:cNvSpPr>
          <p:nvPr>
            <p:ph type="title"/>
          </p:nvPr>
        </p:nvSpPr>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t>general</a:t>
            </a:r>
            <a:r>
              <a:rPr lang="zh-CN" altLang="en-US" dirty="0"/>
              <a:t> </a:t>
            </a:r>
            <a:r>
              <a:rPr lang="en-US" altLang="zh-CN" dirty="0"/>
              <a:t>paradigm</a:t>
            </a:r>
            <a:endParaRPr lang="zh-CN"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A76F445C-3A50-48AD-8F59-5A97BC3300E5}"/>
                  </a:ext>
                </a:extLst>
              </p:cNvPr>
              <p:cNvSpPr txBox="1">
                <a:spLocks/>
              </p:cNvSpPr>
              <p:nvPr/>
            </p:nvSpPr>
            <p:spPr>
              <a:xfrm>
                <a:off x="314325" y="1544473"/>
                <a:ext cx="6407944" cy="4142648"/>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1219170" fontAlgn="base">
                  <a:spcBef>
                    <a:spcPts val="0"/>
                  </a:spcBef>
                  <a:spcAft>
                    <a:spcPts val="800"/>
                  </a:spcAft>
                  <a:buNone/>
                </a:pPr>
                <a:r>
                  <a:rPr lang="en-US" altLang="zh-CN" dirty="0">
                    <a:solidFill>
                      <a:prstClr val="black"/>
                    </a:solidFill>
                    <a:latin typeface="Tahoma"/>
                    <a:ea typeface="Tahoma"/>
                  </a:rPr>
                  <a:t>Given </a:t>
                </a:r>
                <a14:m>
                  <m:oMath xmlns:m="http://schemas.openxmlformats.org/officeDocument/2006/math">
                    <m:r>
                      <a:rPr lang="en-US" altLang="zh-CN" b="0" i="1" smtClean="0">
                        <a:solidFill>
                          <a:prstClr val="black"/>
                        </a:solidFill>
                        <a:latin typeface="Cambria Math" panose="02040503050406030204" pitchFamily="18" charset="0"/>
                        <a:ea typeface="Tahoma"/>
                      </a:rPr>
                      <m:t>𝑛</m:t>
                    </m:r>
                  </m:oMath>
                </a14:m>
                <a:r>
                  <a:rPr lang="en-US" altLang="zh-CN" dirty="0">
                    <a:solidFill>
                      <a:prstClr val="black"/>
                    </a:solidFill>
                    <a:latin typeface="Tahoma"/>
                    <a:ea typeface="Tahoma"/>
                  </a:rPr>
                  <a:t> input/output pairs </a:t>
                </a:r>
                <a14:m>
                  <m:oMath xmlns:m="http://schemas.openxmlformats.org/officeDocument/2006/math">
                    <m:d>
                      <m:dPr>
                        <m:ctrlPr>
                          <a:rPr lang="en-US" altLang="zh-CN" i="1">
                            <a:solidFill>
                              <a:prstClr val="black"/>
                            </a:solidFill>
                            <a:latin typeface="Cambria Math" panose="02040503050406030204" pitchFamily="18" charset="0"/>
                          </a:rPr>
                        </m:ctrlPr>
                      </m:dPr>
                      <m:e>
                        <m:sSup>
                          <m:sSupPr>
                            <m:ctrlPr>
                              <a:rPr lang="en-US" altLang="zh-CN"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𝑖</m:t>
                                </m:r>
                              </m:e>
                            </m:d>
                          </m:sup>
                        </m:sSup>
                        <m:r>
                          <a:rPr lang="en-US" altLang="zh-CN" i="1">
                            <a:solidFill>
                              <a:prstClr val="black"/>
                            </a:solidFill>
                            <a:latin typeface="Cambria Math" panose="02040503050406030204" pitchFamily="18" charset="0"/>
                          </a:rPr>
                          <m:t>,</m:t>
                        </m:r>
                        <m:sSup>
                          <m:sSupPr>
                            <m:ctrlPr>
                              <a:rPr lang="en-US" altLang="zh-CN" i="1">
                                <a:solidFill>
                                  <a:prstClr val="black"/>
                                </a:solidFill>
                                <a:latin typeface="Cambria Math" panose="02040503050406030204" pitchFamily="18" charset="0"/>
                              </a:rPr>
                            </m:ctrlPr>
                          </m:sSupPr>
                          <m:e>
                            <m:r>
                              <a:rPr lang="en-US" altLang="zh-CN" i="1">
                                <a:solidFill>
                                  <a:prstClr val="black"/>
                                </a:solidFill>
                                <a:latin typeface="Cambria Math" panose="02040503050406030204" pitchFamily="18" charset="0"/>
                              </a:rPr>
                              <m:t>𝑦</m:t>
                            </m:r>
                          </m:e>
                          <m:sup>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𝑖</m:t>
                                </m:r>
                              </m:e>
                            </m:d>
                          </m:sup>
                        </m:sSup>
                      </m:e>
                    </m:d>
                  </m:oMath>
                </a14:m>
                <a:endParaRPr lang="en-US" dirty="0">
                  <a:solidFill>
                    <a:prstClr val="black"/>
                  </a:solidFill>
                  <a:latin typeface="Tahoma"/>
                  <a:ea typeface="Tahoma"/>
                </a:endParaRPr>
              </a:p>
              <a:p>
                <a:pPr marL="514338" indent="-514338" defTabSz="1219170" fontAlgn="base">
                  <a:spcBef>
                    <a:spcPts val="0"/>
                  </a:spcBef>
                  <a:spcAft>
                    <a:spcPts val="800"/>
                  </a:spcAft>
                  <a:buFont typeface="+mj-lt"/>
                  <a:buAutoNum type="arabicPeriod"/>
                </a:pPr>
                <a:r>
                  <a:rPr lang="en-US" b="1" dirty="0">
                    <a:solidFill>
                      <a:prstClr val="black"/>
                    </a:solidFill>
                    <a:latin typeface="Tahoma"/>
                    <a:ea typeface="Tahoma"/>
                  </a:rPr>
                  <a:t>Feature</a:t>
                </a:r>
                <a:r>
                  <a:rPr lang="en-US" altLang="zh-CN" b="1" dirty="0">
                    <a:solidFill>
                      <a:prstClr val="black"/>
                    </a:solidFill>
                    <a:latin typeface="Tahoma"/>
                    <a:ea typeface="Tahoma"/>
                  </a:rPr>
                  <a:t>s</a:t>
                </a:r>
                <a:r>
                  <a:rPr lang="en-US" b="1" dirty="0">
                    <a:solidFill>
                      <a:prstClr val="black"/>
                    </a:solidFill>
                    <a:latin typeface="Tahoma"/>
                    <a:ea typeface="Tahoma"/>
                  </a:rPr>
                  <a:t>: </a:t>
                </a:r>
                <a:r>
                  <a:rPr lang="en-US" dirty="0">
                    <a:solidFill>
                      <a:prstClr val="black"/>
                    </a:solidFill>
                    <a:latin typeface="Tahoma"/>
                    <a:ea typeface="Tahoma"/>
                  </a:rPr>
                  <a:t>For each</a:t>
                </a:r>
                <a:r>
                  <a:rPr lang="zh-CN" altLang="en-US" dirty="0">
                    <a:solidFill>
                      <a:prstClr val="black"/>
                    </a:solidFill>
                    <a:latin typeface="Tahoma"/>
                    <a:ea typeface="Tahoma"/>
                  </a:rPr>
                  <a:t> </a:t>
                </a:r>
                <a:r>
                  <a:rPr lang="en-US" altLang="zh-CN" dirty="0">
                    <a:solidFill>
                      <a:prstClr val="black"/>
                    </a:solidFill>
                    <a:latin typeface="Tahoma"/>
                    <a:ea typeface="Tahoma"/>
                  </a:rPr>
                  <a:t>doc,</a:t>
                </a:r>
                <a:r>
                  <a:rPr lang="zh-CN" altLang="en-US" dirty="0">
                    <a:solidFill>
                      <a:prstClr val="black"/>
                    </a:solidFill>
                    <a:latin typeface="Tahoma"/>
                    <a:ea typeface="Tahoma"/>
                  </a:rPr>
                  <a:t> </a:t>
                </a:r>
                <a:r>
                  <a:rPr lang="en-US" altLang="zh-CN" dirty="0">
                    <a:solidFill>
                      <a:prstClr val="black"/>
                    </a:solidFill>
                    <a:latin typeface="Tahoma"/>
                    <a:ea typeface="Tahoma"/>
                  </a:rPr>
                  <a:t>we</a:t>
                </a:r>
                <a:r>
                  <a:rPr lang="zh-CN" altLang="en-US" dirty="0">
                    <a:solidFill>
                      <a:prstClr val="black"/>
                    </a:solidFill>
                    <a:latin typeface="Tahoma"/>
                    <a:ea typeface="Tahoma"/>
                  </a:rPr>
                  <a:t> </a:t>
                </a:r>
                <a:r>
                  <a:rPr lang="en-US" altLang="zh-CN" dirty="0">
                    <a:solidFill>
                      <a:prstClr val="black"/>
                    </a:solidFill>
                    <a:latin typeface="Tahoma"/>
                    <a:ea typeface="Tahoma"/>
                  </a:rPr>
                  <a:t>build</a:t>
                </a:r>
                <a:r>
                  <a:rPr lang="zh-CN" altLang="en-US" dirty="0">
                    <a:solidFill>
                      <a:prstClr val="black"/>
                    </a:solidFill>
                    <a:latin typeface="Tahoma"/>
                    <a:ea typeface="Tahoma"/>
                  </a:rPr>
                  <a:t> </a:t>
                </a:r>
                <a:r>
                  <a:rPr lang="en-US" altLang="zh-CN" dirty="0">
                    <a:solidFill>
                      <a:prstClr val="black"/>
                    </a:solidFill>
                    <a:latin typeface="Tahoma"/>
                    <a:ea typeface="Tahoma"/>
                  </a:rPr>
                  <a:t>feature</a:t>
                </a:r>
                <a:r>
                  <a:rPr lang="zh-CN" altLang="en-US" dirty="0">
                    <a:solidFill>
                      <a:prstClr val="black"/>
                    </a:solidFill>
                    <a:latin typeface="Tahoma"/>
                    <a:ea typeface="Tahoma"/>
                  </a:rPr>
                  <a:t> </a:t>
                </a:r>
                <a:r>
                  <a:rPr lang="en-US" altLang="zh-CN" dirty="0">
                    <a:solidFill>
                      <a:prstClr val="black"/>
                    </a:solidFill>
                    <a:latin typeface="Tahoma"/>
                    <a:ea typeface="Tahoma"/>
                  </a:rPr>
                  <a:t>vector</a:t>
                </a:r>
                <a:r>
                  <a:rPr lang="en-US" dirty="0">
                    <a:solidFill>
                      <a:prstClr val="black"/>
                    </a:solidFill>
                    <a:latin typeface="Tahoma"/>
                    <a:ea typeface="Tahoma"/>
                  </a:rPr>
                  <a:t> </a:t>
                </a:r>
                <a14:m>
                  <m:oMath xmlns:m="http://schemas.openxmlformats.org/officeDocument/2006/math">
                    <m:sSup>
                      <m:sSupPr>
                        <m:ctrlPr>
                          <a:rPr lang="en-US" altLang="zh-CN"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𝑖</m:t>
                            </m:r>
                          </m:e>
                        </m:d>
                      </m:sup>
                    </m:sSup>
                    <m:r>
                      <a:rPr lang="en-US" altLang="zh-CN" b="0" i="1" smtClean="0">
                        <a:solidFill>
                          <a:prstClr val="black"/>
                        </a:solidFill>
                        <a:latin typeface="Cambria Math" panose="02040503050406030204" pitchFamily="18" charset="0"/>
                      </a:rPr>
                      <m:t>=</m:t>
                    </m:r>
                    <m:d>
                      <m:dPr>
                        <m:begChr m:val="["/>
                        <m:endChr m:val="]"/>
                        <m:ctrlPr>
                          <a:rPr lang="en-US" i="1" dirty="0">
                            <a:solidFill>
                              <a:prstClr val="black"/>
                            </a:solidFill>
                            <a:latin typeface="Cambria Math" panose="02040503050406030204" pitchFamily="18" charset="0"/>
                          </a:rPr>
                        </m:ctrlPr>
                      </m:dPr>
                      <m:e>
                        <m:r>
                          <a:rPr lang="en-US" i="1" dirty="0">
                            <a:solidFill>
                              <a:prstClr val="black"/>
                            </a:solidFill>
                            <a:latin typeface="Cambria Math" panose="02040503050406030204" pitchFamily="18" charset="0"/>
                          </a:rPr>
                          <m:t>𝑥</m:t>
                        </m:r>
                        <m:r>
                          <a:rPr lang="en-US" i="1" baseline="-25000" dirty="0">
                            <a:solidFill>
                              <a:prstClr val="black"/>
                            </a:solidFill>
                            <a:latin typeface="Cambria Math" panose="02040503050406030204" pitchFamily="18" charset="0"/>
                          </a:rPr>
                          <m:t>1</m:t>
                        </m:r>
                        <m:r>
                          <a:rPr lang="en-US" i="1" dirty="0">
                            <a:solidFill>
                              <a:prstClr val="black"/>
                            </a:solidFill>
                            <a:latin typeface="Cambria Math" panose="02040503050406030204" pitchFamily="18" charset="0"/>
                          </a:rPr>
                          <m:t>, </m:t>
                        </m:r>
                        <m:r>
                          <a:rPr lang="en-US" i="1" dirty="0">
                            <a:solidFill>
                              <a:prstClr val="black"/>
                            </a:solidFill>
                            <a:latin typeface="Cambria Math" panose="02040503050406030204" pitchFamily="18" charset="0"/>
                          </a:rPr>
                          <m:t>𝑥</m:t>
                        </m:r>
                        <m:r>
                          <a:rPr lang="en-US" i="1" baseline="-25000" dirty="0">
                            <a:solidFill>
                              <a:prstClr val="black"/>
                            </a:solidFill>
                            <a:latin typeface="Cambria Math" panose="02040503050406030204" pitchFamily="18" charset="0"/>
                          </a:rPr>
                          <m:t>2</m:t>
                        </m:r>
                        <m:r>
                          <a:rPr lang="en-US" i="1" dirty="0">
                            <a:solidFill>
                              <a:prstClr val="black"/>
                            </a:solidFill>
                            <a:latin typeface="Cambria Math" panose="02040503050406030204" pitchFamily="18" charset="0"/>
                          </a:rPr>
                          <m:t>, … , </m:t>
                        </m:r>
                        <m:sSub>
                          <m:sSubPr>
                            <m:ctrlPr>
                              <a:rPr lang="en-US" i="1" dirty="0">
                                <a:solidFill>
                                  <a:prstClr val="black"/>
                                </a:solidFill>
                                <a:latin typeface="Cambria Math" panose="02040503050406030204" pitchFamily="18" charset="0"/>
                              </a:rPr>
                            </m:ctrlPr>
                          </m:sSubPr>
                          <m:e>
                            <m:r>
                              <a:rPr lang="en-US" i="1" dirty="0">
                                <a:solidFill>
                                  <a:prstClr val="black"/>
                                </a:solidFill>
                                <a:latin typeface="Cambria Math" panose="02040503050406030204" pitchFamily="18" charset="0"/>
                              </a:rPr>
                              <m:t>𝑥</m:t>
                            </m:r>
                          </m:e>
                          <m:sub>
                            <m:r>
                              <a:rPr lang="en-US" i="1" dirty="0">
                                <a:solidFill>
                                  <a:prstClr val="black"/>
                                </a:solidFill>
                                <a:latin typeface="Cambria Math" panose="02040503050406030204" pitchFamily="18" charset="0"/>
                              </a:rPr>
                              <m:t>𝑛</m:t>
                            </m:r>
                          </m:sub>
                        </m:sSub>
                      </m:e>
                    </m:d>
                  </m:oMath>
                </a14:m>
                <a:r>
                  <a:rPr lang="en-US" dirty="0">
                    <a:solidFill>
                      <a:prstClr val="black"/>
                    </a:solidFill>
                    <a:latin typeface="Tahoma"/>
                    <a:ea typeface="Tahoma"/>
                  </a:rPr>
                  <a:t>. Feature </a:t>
                </a:r>
                <a14:m>
                  <m:oMath xmlns:m="http://schemas.openxmlformats.org/officeDocument/2006/math">
                    <m:r>
                      <a:rPr lang="en-US" i="1" dirty="0" smtClean="0">
                        <a:solidFill>
                          <a:prstClr val="black"/>
                        </a:solidFill>
                        <a:latin typeface="Cambria Math" panose="02040503050406030204" pitchFamily="18" charset="0"/>
                        <a:ea typeface="Tahoma"/>
                      </a:rPr>
                      <m:t>𝑗</m:t>
                    </m:r>
                  </m:oMath>
                </a14:m>
                <a:r>
                  <a:rPr lang="en-US" dirty="0">
                    <a:solidFill>
                      <a:prstClr val="black"/>
                    </a:solidFill>
                    <a:latin typeface="Tahoma"/>
                    <a:ea typeface="Tahoma"/>
                  </a:rPr>
                  <a:t> for input </a:t>
                </a:r>
                <a14:m>
                  <m:oMath xmlns:m="http://schemas.openxmlformats.org/officeDocument/2006/math">
                    <m:sSup>
                      <m:sSupPr>
                        <m:ctrlPr>
                          <a:rPr lang="en-US" altLang="zh-CN" i="1">
                            <a:solidFill>
                              <a:prstClr val="black"/>
                            </a:solidFill>
                            <a:latin typeface="Cambria Math" panose="02040503050406030204" pitchFamily="18" charset="0"/>
                          </a:rPr>
                        </m:ctrlPr>
                      </m:sSupPr>
                      <m:e>
                        <m:r>
                          <a:rPr lang="en-US" altLang="zh-CN" b="1" i="1">
                            <a:solidFill>
                              <a:prstClr val="black"/>
                            </a:solidFill>
                            <a:latin typeface="Cambria Math" panose="02040503050406030204" pitchFamily="18" charset="0"/>
                          </a:rPr>
                          <m:t>𝒙</m:t>
                        </m:r>
                      </m:e>
                      <m:sup>
                        <m:d>
                          <m:dPr>
                            <m:ctrlPr>
                              <a:rPr lang="en-US" altLang="zh-CN" i="1">
                                <a:solidFill>
                                  <a:prstClr val="black"/>
                                </a:solidFill>
                                <a:latin typeface="Cambria Math" panose="02040503050406030204" pitchFamily="18" charset="0"/>
                              </a:rPr>
                            </m:ctrlPr>
                          </m:dPr>
                          <m:e>
                            <m:r>
                              <a:rPr lang="en-US" altLang="zh-CN" i="1">
                                <a:solidFill>
                                  <a:prstClr val="black"/>
                                </a:solidFill>
                                <a:latin typeface="Cambria Math" panose="02040503050406030204" pitchFamily="18" charset="0"/>
                              </a:rPr>
                              <m:t>𝑖</m:t>
                            </m:r>
                          </m:e>
                        </m:d>
                      </m:sup>
                    </m:sSup>
                    <m:r>
                      <a:rPr lang="en-US" altLang="zh-CN" i="1">
                        <a:solidFill>
                          <a:prstClr val="black"/>
                        </a:solidFill>
                        <a:latin typeface="Cambria Math" panose="02040503050406030204" pitchFamily="18" charset="0"/>
                      </a:rPr>
                      <m:t> </m:t>
                    </m:r>
                  </m:oMath>
                </a14:m>
                <a:r>
                  <a:rPr lang="en-US" dirty="0">
                    <a:solidFill>
                      <a:prstClr val="black"/>
                    </a:solidFill>
                    <a:latin typeface="Tahoma"/>
                    <a:ea typeface="Tahoma"/>
                  </a:rPr>
                  <a:t>is </a:t>
                </a:r>
                <a14:m>
                  <m:oMath xmlns:m="http://schemas.openxmlformats.org/officeDocument/2006/math">
                    <m:sSub>
                      <m:sSubPr>
                        <m:ctrlPr>
                          <a:rPr lang="en-US" altLang="zh-CN" i="1">
                            <a:solidFill>
                              <a:prstClr val="black"/>
                            </a:solidFill>
                            <a:latin typeface="Cambria Math" panose="02040503050406030204" pitchFamily="18" charset="0"/>
                          </a:rPr>
                        </m:ctrlPr>
                      </m:sSubPr>
                      <m:e>
                        <m:r>
                          <a:rPr lang="en-US" altLang="zh-CN" i="1">
                            <a:solidFill>
                              <a:prstClr val="black"/>
                            </a:solidFill>
                            <a:latin typeface="Cambria Math" panose="02040503050406030204" pitchFamily="18" charset="0"/>
                          </a:rPr>
                          <m:t>𝑥</m:t>
                        </m:r>
                      </m:e>
                      <m:sub>
                        <m:r>
                          <a:rPr lang="en-US" altLang="zh-CN" i="1">
                            <a:solidFill>
                              <a:prstClr val="black"/>
                            </a:solidFill>
                            <a:latin typeface="Cambria Math" panose="02040503050406030204" pitchFamily="18" charset="0"/>
                          </a:rPr>
                          <m:t>𝑗</m:t>
                        </m:r>
                      </m:sub>
                    </m:sSub>
                  </m:oMath>
                </a14:m>
                <a:r>
                  <a:rPr lang="en-US" dirty="0">
                    <a:solidFill>
                      <a:prstClr val="black"/>
                    </a:solidFill>
                    <a:latin typeface="Tahoma"/>
                    <a:ea typeface="Tahoma"/>
                  </a:rPr>
                  <a:t>, or </a:t>
                </a:r>
                <a14:m>
                  <m:oMath xmlns:m="http://schemas.openxmlformats.org/officeDocument/2006/math">
                    <m:sSubSup>
                      <m:sSubSupPr>
                        <m:ctrlPr>
                          <a:rPr lang="en-US" i="1">
                            <a:solidFill>
                              <a:prstClr val="black"/>
                            </a:solidFill>
                            <a:latin typeface="Cambria Math" panose="02040503050406030204" pitchFamily="18" charset="0"/>
                          </a:rPr>
                        </m:ctrlPr>
                      </m:sSubSupPr>
                      <m:e>
                        <m:r>
                          <a:rPr lang="en-US" i="1">
                            <a:solidFill>
                              <a:prstClr val="black"/>
                            </a:solidFill>
                            <a:latin typeface="Cambria Math" panose="02040503050406030204" pitchFamily="18" charset="0"/>
                          </a:rPr>
                          <m:t>𝑥</m:t>
                        </m:r>
                      </m:e>
                      <m:sub>
                        <m:r>
                          <a:rPr lang="en-US" i="1">
                            <a:solidFill>
                              <a:prstClr val="black"/>
                            </a:solidFill>
                            <a:latin typeface="Cambria Math" panose="02040503050406030204" pitchFamily="18" charset="0"/>
                          </a:rPr>
                          <m:t>𝑗</m:t>
                        </m:r>
                      </m:sub>
                      <m:sup>
                        <m:r>
                          <a:rPr lang="en-US" i="1">
                            <a:solidFill>
                              <a:prstClr val="black"/>
                            </a:solidFill>
                            <a:latin typeface="Cambria Math" panose="02040503050406030204" pitchFamily="18" charset="0"/>
                          </a:rPr>
                          <m:t>(</m:t>
                        </m:r>
                        <m:r>
                          <a:rPr lang="en-US" i="1">
                            <a:solidFill>
                              <a:prstClr val="black"/>
                            </a:solidFill>
                            <a:latin typeface="Cambria Math" panose="02040503050406030204" pitchFamily="18" charset="0"/>
                          </a:rPr>
                          <m:t>𝑖</m:t>
                        </m:r>
                        <m:r>
                          <a:rPr lang="en-US" i="1">
                            <a:solidFill>
                              <a:prstClr val="black"/>
                            </a:solidFill>
                            <a:latin typeface="Cambria Math" panose="02040503050406030204" pitchFamily="18" charset="0"/>
                          </a:rPr>
                          <m:t>)</m:t>
                        </m:r>
                      </m:sup>
                    </m:sSubSup>
                  </m:oMath>
                </a14:m>
                <a:endParaRPr lang="en-US" dirty="0">
                  <a:solidFill>
                    <a:prstClr val="black"/>
                  </a:solidFill>
                  <a:latin typeface="Tahoma"/>
                  <a:ea typeface="Tahoma"/>
                </a:endParaRPr>
              </a:p>
              <a:p>
                <a:pPr marL="514338" indent="-514338" defTabSz="1219170" fontAlgn="base">
                  <a:spcBef>
                    <a:spcPts val="0"/>
                  </a:spcBef>
                  <a:spcAft>
                    <a:spcPts val="800"/>
                  </a:spcAft>
                  <a:buFont typeface="+mj-lt"/>
                  <a:buAutoNum type="arabicPeriod"/>
                </a:pPr>
                <a:r>
                  <a:rPr lang="en-US" b="1" dirty="0">
                    <a:solidFill>
                      <a:prstClr val="black"/>
                    </a:solidFill>
                    <a:latin typeface="Tahoma"/>
                    <a:ea typeface="Tahoma"/>
                  </a:rPr>
                  <a:t>Classification</a:t>
                </a:r>
                <a:r>
                  <a:rPr lang="en-US" altLang="zh-CN" b="1" dirty="0">
                    <a:solidFill>
                      <a:prstClr val="black"/>
                    </a:solidFill>
                    <a:latin typeface="Tahoma"/>
                    <a:ea typeface="Tahoma"/>
                  </a:rPr>
                  <a:t>s</a:t>
                </a:r>
                <a:r>
                  <a:rPr lang="en-US" b="1" dirty="0">
                    <a:solidFill>
                      <a:prstClr val="black"/>
                    </a:solidFill>
                    <a:latin typeface="Tahoma"/>
                    <a:ea typeface="Tahoma"/>
                  </a:rPr>
                  <a:t>: </a:t>
                </a:r>
                <a:r>
                  <a:rPr lang="en-US" altLang="zh-CN" dirty="0">
                    <a:solidFill>
                      <a:prstClr val="black"/>
                    </a:solidFill>
                    <a:latin typeface="Tahoma"/>
                    <a:ea typeface="Tahoma"/>
                  </a:rPr>
                  <a:t>c</a:t>
                </a:r>
                <a:r>
                  <a:rPr lang="en-US" dirty="0">
                    <a:solidFill>
                      <a:prstClr val="black"/>
                    </a:solidFill>
                    <a:latin typeface="Tahoma"/>
                    <a:ea typeface="Tahoma"/>
                  </a:rPr>
                  <a:t>omputes </a:t>
                </a:r>
                <a14:m>
                  <m:oMath xmlns:m="http://schemas.openxmlformats.org/officeDocument/2006/math">
                    <m:acc>
                      <m:accPr>
                        <m:chr m:val="̂"/>
                        <m:ctrlPr>
                          <a:rPr lang="en-US" i="1">
                            <a:solidFill>
                              <a:prstClr val="black"/>
                            </a:solidFill>
                            <a:latin typeface="Cambria Math" panose="02040503050406030204" pitchFamily="18" charset="0"/>
                          </a:rPr>
                        </m:ctrlPr>
                      </m:accPr>
                      <m:e>
                        <m:r>
                          <a:rPr lang="en-US" i="1">
                            <a:solidFill>
                              <a:prstClr val="black"/>
                            </a:solidFill>
                            <a:latin typeface="Cambria Math" panose="02040503050406030204" pitchFamily="18" charset="0"/>
                          </a:rPr>
                          <m:t>𝑦</m:t>
                        </m:r>
                      </m:e>
                    </m:acc>
                  </m:oMath>
                </a14:m>
                <a:r>
                  <a:rPr lang="en-US" dirty="0">
                    <a:solidFill>
                      <a:prstClr val="black"/>
                    </a:solidFill>
                    <a:latin typeface="Tahoma"/>
                    <a:ea typeface="Tahoma"/>
                  </a:rPr>
                  <a:t>, the estimated class, via </a:t>
                </a:r>
                <a14:m>
                  <m:oMath xmlns:m="http://schemas.openxmlformats.org/officeDocument/2006/math">
                    <m:r>
                      <a:rPr lang="en-US" i="1" dirty="0">
                        <a:solidFill>
                          <a:prstClr val="black"/>
                        </a:solidFill>
                        <a:latin typeface="Cambria Math" panose="02040503050406030204" pitchFamily="18" charset="0"/>
                      </a:rPr>
                      <m:t>𝑝</m:t>
                    </m:r>
                    <m:r>
                      <a:rPr lang="en-US" i="1" dirty="0">
                        <a:solidFill>
                          <a:prstClr val="black"/>
                        </a:solidFill>
                        <a:latin typeface="Cambria Math" panose="02040503050406030204" pitchFamily="18" charset="0"/>
                      </a:rPr>
                      <m:t>(</m:t>
                    </m:r>
                    <m:sSup>
                      <m:sSupPr>
                        <m:ctrlPr>
                          <a:rPr lang="en-US" altLang="zh-CN" b="0" i="1" dirty="0" smtClean="0">
                            <a:solidFill>
                              <a:prstClr val="black"/>
                            </a:solidFill>
                            <a:latin typeface="Cambria Math" panose="02040503050406030204" pitchFamily="18" charset="0"/>
                          </a:rPr>
                        </m:ctrlPr>
                      </m:sSupPr>
                      <m:e>
                        <m:r>
                          <a:rPr lang="en-US" i="1" dirty="0">
                            <a:solidFill>
                              <a:prstClr val="black"/>
                            </a:solidFill>
                            <a:latin typeface="Cambria Math" panose="02040503050406030204" pitchFamily="18" charset="0"/>
                          </a:rPr>
                          <m:t>𝑦</m:t>
                        </m:r>
                      </m:e>
                      <m:sup>
                        <m:d>
                          <m:dPr>
                            <m:ctrlPr>
                              <a:rPr lang="en-US" altLang="zh-CN" b="0" i="1" dirty="0" smtClean="0">
                                <a:solidFill>
                                  <a:prstClr val="black"/>
                                </a:solidFill>
                                <a:latin typeface="Cambria Math" panose="02040503050406030204" pitchFamily="18" charset="0"/>
                              </a:rPr>
                            </m:ctrlPr>
                          </m:dPr>
                          <m:e>
                            <m:r>
                              <a:rPr lang="en-US" altLang="zh-CN" b="0" i="1" dirty="0" smtClean="0">
                                <a:solidFill>
                                  <a:prstClr val="black"/>
                                </a:solidFill>
                                <a:latin typeface="Cambria Math" panose="02040503050406030204" pitchFamily="18" charset="0"/>
                              </a:rPr>
                              <m:t>𝑖</m:t>
                            </m:r>
                          </m:e>
                        </m:d>
                      </m:sup>
                    </m:sSup>
                    <m:r>
                      <a:rPr lang="en-US" i="1" dirty="0">
                        <a:solidFill>
                          <a:prstClr val="black"/>
                        </a:solidFill>
                        <a:latin typeface="Cambria Math" panose="02040503050406030204" pitchFamily="18" charset="0"/>
                      </a:rPr>
                      <m:t>|</m:t>
                    </m:r>
                    <m:sSup>
                      <m:sSupPr>
                        <m:ctrlPr>
                          <a:rPr lang="en-US" altLang="zh-CN" b="1" i="1" dirty="0" smtClean="0">
                            <a:solidFill>
                              <a:prstClr val="black"/>
                            </a:solidFill>
                            <a:latin typeface="Cambria Math" panose="02040503050406030204" pitchFamily="18" charset="0"/>
                          </a:rPr>
                        </m:ctrlPr>
                      </m:sSupPr>
                      <m:e>
                        <m:r>
                          <a:rPr lang="en-US" b="1" i="1" dirty="0">
                            <a:solidFill>
                              <a:prstClr val="black"/>
                            </a:solidFill>
                            <a:latin typeface="Cambria Math" panose="02040503050406030204" pitchFamily="18" charset="0"/>
                          </a:rPr>
                          <m:t>𝒙</m:t>
                        </m:r>
                      </m:e>
                      <m:sup>
                        <m:r>
                          <a:rPr lang="en-US" altLang="zh-CN" b="0" i="1" dirty="0" smtClean="0">
                            <a:solidFill>
                              <a:prstClr val="black"/>
                            </a:solidFill>
                            <a:latin typeface="Cambria Math" panose="02040503050406030204" pitchFamily="18" charset="0"/>
                          </a:rPr>
                          <m:t>(</m:t>
                        </m:r>
                        <m:r>
                          <a:rPr lang="en-US" altLang="zh-CN" b="0" i="1" dirty="0" smtClean="0">
                            <a:solidFill>
                              <a:prstClr val="black"/>
                            </a:solidFill>
                            <a:latin typeface="Cambria Math" panose="02040503050406030204" pitchFamily="18" charset="0"/>
                          </a:rPr>
                          <m:t>𝑖</m:t>
                        </m:r>
                        <m:r>
                          <a:rPr lang="en-US" altLang="zh-CN" b="0" i="1" dirty="0" smtClean="0">
                            <a:solidFill>
                              <a:prstClr val="black"/>
                            </a:solidFill>
                            <a:latin typeface="Cambria Math" panose="02040503050406030204" pitchFamily="18" charset="0"/>
                          </a:rPr>
                          <m:t>)</m:t>
                        </m:r>
                      </m:sup>
                    </m:sSup>
                    <m:r>
                      <a:rPr lang="en-US" i="1" dirty="0">
                        <a:solidFill>
                          <a:prstClr val="black"/>
                        </a:solidFill>
                        <a:latin typeface="Cambria Math" panose="02040503050406030204" pitchFamily="18" charset="0"/>
                      </a:rPr>
                      <m:t>)</m:t>
                    </m:r>
                  </m:oMath>
                </a14:m>
                <a:r>
                  <a:rPr lang="zh-CN" altLang="en-US" dirty="0">
                    <a:solidFill>
                      <a:prstClr val="black"/>
                    </a:solidFill>
                    <a:latin typeface="Tahoma"/>
                    <a:ea typeface="Tahoma"/>
                  </a:rPr>
                  <a:t> </a:t>
                </a:r>
                <a:r>
                  <a:rPr lang="en-US" altLang="zh-CN" dirty="0">
                    <a:solidFill>
                      <a:prstClr val="black"/>
                    </a:solidFill>
                    <a:latin typeface="Tahoma"/>
                    <a:ea typeface="Tahoma"/>
                  </a:rPr>
                  <a:t>(</a:t>
                </a:r>
                <a:r>
                  <a:rPr lang="en-US" dirty="0">
                    <a:solidFill>
                      <a:prstClr val="black"/>
                    </a:solidFill>
                    <a:latin typeface="Tahoma"/>
                    <a:ea typeface="Tahoma"/>
                  </a:rPr>
                  <a:t>e.g., sigmoid</a:t>
                </a:r>
                <a:r>
                  <a:rPr lang="en-US" altLang="zh-CN" dirty="0">
                    <a:solidFill>
                      <a:prstClr val="black"/>
                    </a:solidFill>
                    <a:latin typeface="Tahoma"/>
                    <a:ea typeface="Tahoma"/>
                  </a:rPr>
                  <a:t>/</a:t>
                </a:r>
                <a:r>
                  <a:rPr lang="en-US" dirty="0">
                    <a:solidFill>
                      <a:prstClr val="black"/>
                    </a:solidFill>
                    <a:latin typeface="Tahoma"/>
                    <a:ea typeface="Tahoma"/>
                  </a:rPr>
                  <a:t>softmax</a:t>
                </a:r>
                <a:r>
                  <a:rPr lang="en-US" altLang="zh-CN" dirty="0">
                    <a:solidFill>
                      <a:prstClr val="black"/>
                    </a:solidFill>
                    <a:latin typeface="Tahoma"/>
                    <a:ea typeface="Tahoma"/>
                  </a:rPr>
                  <a:t>)</a:t>
                </a:r>
                <a:endParaRPr lang="en-US" dirty="0">
                  <a:solidFill>
                    <a:prstClr val="black"/>
                  </a:solidFill>
                  <a:latin typeface="Tahoma"/>
                  <a:ea typeface="Tahoma"/>
                </a:endParaRPr>
              </a:p>
              <a:p>
                <a:pPr marL="514338" indent="-514338" defTabSz="1219170" fontAlgn="base">
                  <a:spcBef>
                    <a:spcPts val="0"/>
                  </a:spcBef>
                  <a:spcAft>
                    <a:spcPts val="800"/>
                  </a:spcAft>
                  <a:buFont typeface="+mj-lt"/>
                  <a:buAutoNum type="arabicPeriod"/>
                </a:pPr>
                <a:r>
                  <a:rPr lang="en-US" altLang="zh-CN" b="1" dirty="0">
                    <a:solidFill>
                      <a:prstClr val="black"/>
                    </a:solidFill>
                    <a:latin typeface="Tahoma"/>
                    <a:ea typeface="Tahoma"/>
                  </a:rPr>
                  <a:t>Loss</a:t>
                </a:r>
                <a:r>
                  <a:rPr lang="en-US" b="1" dirty="0">
                    <a:solidFill>
                      <a:prstClr val="black"/>
                    </a:solidFill>
                    <a:latin typeface="Tahoma"/>
                    <a:ea typeface="Tahoma"/>
                  </a:rPr>
                  <a:t> </a:t>
                </a:r>
                <a:r>
                  <a:rPr lang="en-US" altLang="zh-CN" b="1" dirty="0">
                    <a:solidFill>
                      <a:prstClr val="black"/>
                    </a:solidFill>
                    <a:latin typeface="Tahoma"/>
                    <a:ea typeface="Tahoma"/>
                  </a:rPr>
                  <a:t>designing</a:t>
                </a:r>
                <a:r>
                  <a:rPr lang="zh-CN" altLang="en-US" b="1" dirty="0">
                    <a:solidFill>
                      <a:prstClr val="black"/>
                    </a:solidFill>
                    <a:latin typeface="Tahoma"/>
                    <a:ea typeface="Tahoma"/>
                  </a:rPr>
                  <a:t> </a:t>
                </a:r>
                <a:r>
                  <a:rPr lang="en-US" altLang="zh-CN" b="1" dirty="0">
                    <a:solidFill>
                      <a:prstClr val="black"/>
                    </a:solidFill>
                    <a:latin typeface="Tahoma"/>
                    <a:ea typeface="Tahoma"/>
                  </a:rPr>
                  <a:t>and</a:t>
                </a:r>
                <a:r>
                  <a:rPr lang="zh-CN" altLang="en-US" b="1" dirty="0">
                    <a:solidFill>
                      <a:prstClr val="black"/>
                    </a:solidFill>
                    <a:latin typeface="Tahoma"/>
                    <a:ea typeface="Tahoma"/>
                  </a:rPr>
                  <a:t> </a:t>
                </a:r>
                <a:r>
                  <a:rPr lang="en-US" altLang="zh-CN" b="1" dirty="0">
                    <a:solidFill>
                      <a:prstClr val="black"/>
                    </a:solidFill>
                    <a:latin typeface="Tahoma"/>
                    <a:ea typeface="Tahoma"/>
                  </a:rPr>
                  <a:t>training</a:t>
                </a:r>
                <a:endParaRPr lang="en-US" dirty="0">
                  <a:solidFill>
                    <a:prstClr val="black"/>
                  </a:solidFill>
                  <a:latin typeface="Tahoma"/>
                  <a:ea typeface="Tahoma"/>
                </a:endParaRPr>
              </a:p>
            </p:txBody>
          </p:sp>
        </mc:Choice>
        <mc:Fallback xmlns="">
          <p:sp>
            <p:nvSpPr>
              <p:cNvPr id="5" name="Content Placeholder 2">
                <a:extLst>
                  <a:ext uri="{FF2B5EF4-FFF2-40B4-BE49-F238E27FC236}">
                    <a16:creationId xmlns:a16="http://schemas.microsoft.com/office/drawing/2014/main" id="{A76F445C-3A50-48AD-8F59-5A97BC3300E5}"/>
                  </a:ext>
                </a:extLst>
              </p:cNvPr>
              <p:cNvSpPr txBox="1">
                <a:spLocks noRot="1" noChangeAspect="1" noMove="1" noResize="1" noEditPoints="1" noAdjustHandles="1" noChangeArrowheads="1" noChangeShapeType="1" noTextEdit="1"/>
              </p:cNvSpPr>
              <p:nvPr/>
            </p:nvSpPr>
            <p:spPr>
              <a:xfrm>
                <a:off x="314325" y="1544473"/>
                <a:ext cx="6407944" cy="4142648"/>
              </a:xfrm>
              <a:prstGeom prst="rect">
                <a:avLst/>
              </a:prstGeom>
              <a:blipFill>
                <a:blip r:embed="rId2"/>
                <a:stretch>
                  <a:fillRect l="-1976" t="-917" b="-3364"/>
                </a:stretch>
              </a:blipFill>
            </p:spPr>
            <p:txBody>
              <a:bodyPr/>
              <a:lstStyle/>
              <a:p>
                <a:r>
                  <a:rPr lang="en-CN">
                    <a:noFill/>
                  </a:rPr>
                  <a:t> </a:t>
                </a:r>
              </a:p>
            </p:txBody>
          </p:sp>
        </mc:Fallback>
      </mc:AlternateContent>
      <p:sp>
        <p:nvSpPr>
          <p:cNvPr id="6" name="文本框 5">
            <a:extLst>
              <a:ext uri="{FF2B5EF4-FFF2-40B4-BE49-F238E27FC236}">
                <a16:creationId xmlns:a16="http://schemas.microsoft.com/office/drawing/2014/main" id="{326B892C-8232-4472-BDD9-4C5CF0B109E2}"/>
              </a:ext>
            </a:extLst>
          </p:cNvPr>
          <p:cNvSpPr txBox="1"/>
          <p:nvPr/>
        </p:nvSpPr>
        <p:spPr>
          <a:xfrm>
            <a:off x="7739752" y="1544473"/>
            <a:ext cx="3529289" cy="461665"/>
          </a:xfrm>
          <a:prstGeom prst="rect">
            <a:avLst/>
          </a:prstGeom>
          <a:noFill/>
        </p:spPr>
        <p:txBody>
          <a:bodyPr wrap="square">
            <a:spAutoFit/>
          </a:bodyPr>
          <a:lstStyle/>
          <a:p>
            <a:pPr defTabSz="1219170" fontAlgn="base">
              <a:spcBef>
                <a:spcPct val="0"/>
              </a:spcBef>
              <a:spcAft>
                <a:spcPct val="0"/>
              </a:spcAft>
            </a:pPr>
            <a:r>
              <a:rPr lang="en-US" altLang="zh-CN" sz="2400" b="1" dirty="0">
                <a:solidFill>
                  <a:prstClr val="black"/>
                </a:solidFill>
                <a:latin typeface="Tahoma"/>
                <a:ea typeface="ＭＳ Ｐゴシック" charset="0"/>
              </a:rPr>
              <a:t>The two phases of LR</a:t>
            </a:r>
            <a:endParaRPr lang="zh-CN" altLang="en-US" sz="2400" b="1" dirty="0">
              <a:solidFill>
                <a:prstClr val="black"/>
              </a:solidFill>
              <a:latin typeface="Tahoma"/>
              <a:ea typeface="ＭＳ Ｐゴシック" charset="0"/>
            </a:endParaRPr>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4614C497-C0C5-4A21-B80F-81ECF741E26A}"/>
                  </a:ext>
                </a:extLst>
              </p:cNvPr>
              <p:cNvSpPr txBox="1"/>
              <p:nvPr/>
            </p:nvSpPr>
            <p:spPr>
              <a:xfrm>
                <a:off x="7343050" y="2376098"/>
                <a:ext cx="4451281" cy="3539623"/>
              </a:xfrm>
              <a:prstGeom prst="rect">
                <a:avLst/>
              </a:prstGeom>
              <a:noFill/>
            </p:spPr>
            <p:txBody>
              <a:bodyPr wrap="square">
                <a:spAutoFit/>
              </a:bodyPr>
              <a:lstStyle/>
              <a:p>
                <a:pPr defTabSz="1219170" fontAlgn="base">
                  <a:spcBef>
                    <a:spcPct val="0"/>
                  </a:spcBef>
                  <a:spcAft>
                    <a:spcPct val="0"/>
                  </a:spcAft>
                </a:pPr>
                <a:r>
                  <a:rPr lang="en-US" altLang="zh-CN" sz="2667" b="1" dirty="0">
                    <a:solidFill>
                      <a:srgbClr val="FF0000"/>
                    </a:solidFill>
                    <a:latin typeface="Tahoma"/>
                    <a:ea typeface="ＭＳ Ｐゴシック" charset="0"/>
                  </a:rPr>
                  <a:t>Training</a:t>
                </a:r>
                <a:r>
                  <a:rPr lang="en-US" altLang="zh-CN" sz="2667" dirty="0">
                    <a:solidFill>
                      <a:prstClr val="black"/>
                    </a:solidFill>
                    <a:latin typeface="Tahoma"/>
                    <a:ea typeface="ＭＳ Ｐゴシック" charset="0"/>
                  </a:rPr>
                  <a:t>: </a:t>
                </a:r>
                <a:r>
                  <a:rPr lang="en-US" altLang="zh-CN" sz="2400" dirty="0">
                    <a:solidFill>
                      <a:prstClr val="black"/>
                    </a:solidFill>
                    <a:latin typeface="Tahoma"/>
                    <a:ea typeface="ＭＳ Ｐゴシック" charset="0"/>
                  </a:rPr>
                  <a:t>learn weights </a:t>
                </a:r>
                <a14:m>
                  <m:oMath xmlns:m="http://schemas.openxmlformats.org/officeDocument/2006/math">
                    <m:r>
                      <a:rPr lang="en-US" altLang="zh-CN" sz="2400" b="1" i="1" dirty="0">
                        <a:solidFill>
                          <a:prstClr val="black"/>
                        </a:solidFill>
                        <a:latin typeface="Cambria Math" panose="02040503050406030204" pitchFamily="18" charset="0"/>
                      </a:rPr>
                      <m:t>𝒘</m:t>
                    </m:r>
                  </m:oMath>
                </a14:m>
                <a:r>
                  <a:rPr lang="en-US" altLang="zh-CN" sz="2400" i="1" dirty="0">
                    <a:solidFill>
                      <a:prstClr val="black"/>
                    </a:solidFill>
                    <a:latin typeface="Tahoma"/>
                    <a:ea typeface="ＭＳ Ｐゴシック" charset="0"/>
                  </a:rPr>
                  <a:t> </a:t>
                </a:r>
                <a:r>
                  <a:rPr lang="en-US" altLang="zh-CN" sz="2400" dirty="0">
                    <a:solidFill>
                      <a:prstClr val="black"/>
                    </a:solidFill>
                    <a:latin typeface="Tahoma"/>
                    <a:ea typeface="ＭＳ Ｐゴシック" charset="0"/>
                  </a:rPr>
                  <a:t>and </a:t>
                </a:r>
                <a14:m>
                  <m:oMath xmlns:m="http://schemas.openxmlformats.org/officeDocument/2006/math">
                    <m:r>
                      <a:rPr lang="en-US" altLang="zh-CN" sz="2400" b="0" i="1" dirty="0">
                        <a:solidFill>
                          <a:prstClr val="black"/>
                        </a:solidFill>
                        <a:latin typeface="Cambria Math" panose="02040503050406030204" pitchFamily="18" charset="0"/>
                      </a:rPr>
                      <m:t>𝑏</m:t>
                    </m:r>
                  </m:oMath>
                </a14:m>
                <a:r>
                  <a:rPr lang="en-US" altLang="zh-CN" sz="2400" dirty="0">
                    <a:solidFill>
                      <a:prstClr val="black"/>
                    </a:solidFill>
                    <a:latin typeface="Tahoma"/>
                    <a:ea typeface="ＭＳ Ｐゴシック" charset="0"/>
                  </a:rPr>
                  <a:t> using stochastic gradient descent and cross-entropy loss</a:t>
                </a:r>
                <a:endParaRPr lang="en-US" altLang="zh-CN" sz="2667" dirty="0">
                  <a:solidFill>
                    <a:prstClr val="black"/>
                  </a:solidFill>
                  <a:latin typeface="Tahoma"/>
                  <a:ea typeface="ＭＳ Ｐゴシック" charset="0"/>
                </a:endParaRPr>
              </a:p>
              <a:p>
                <a:pPr defTabSz="1219170" fontAlgn="base">
                  <a:spcBef>
                    <a:spcPct val="0"/>
                  </a:spcBef>
                  <a:spcAft>
                    <a:spcPct val="0"/>
                  </a:spcAft>
                </a:pPr>
                <a:endParaRPr lang="en-US" altLang="zh-CN" sz="2667" dirty="0">
                  <a:solidFill>
                    <a:prstClr val="black"/>
                  </a:solidFill>
                  <a:latin typeface="Tahoma"/>
                  <a:ea typeface="ＭＳ Ｐゴシック" charset="0"/>
                </a:endParaRPr>
              </a:p>
              <a:p>
                <a:pPr defTabSz="1219170" fontAlgn="base">
                  <a:spcBef>
                    <a:spcPct val="0"/>
                  </a:spcBef>
                  <a:spcAft>
                    <a:spcPct val="0"/>
                  </a:spcAft>
                </a:pPr>
                <a:r>
                  <a:rPr lang="en-US" altLang="zh-CN" sz="2667" b="1" dirty="0">
                    <a:solidFill>
                      <a:srgbClr val="FF0000"/>
                    </a:solidFill>
                    <a:latin typeface="Tahoma"/>
                    <a:ea typeface="ＭＳ Ｐゴシック" charset="0"/>
                  </a:rPr>
                  <a:t>Test</a:t>
                </a:r>
                <a:r>
                  <a:rPr lang="en-US" altLang="zh-CN" sz="2667" dirty="0">
                    <a:solidFill>
                      <a:prstClr val="black"/>
                    </a:solidFill>
                    <a:latin typeface="Tahoma"/>
                    <a:ea typeface="ＭＳ Ｐゴシック" charset="0"/>
                  </a:rPr>
                  <a:t>: </a:t>
                </a:r>
                <a:r>
                  <a:rPr lang="en-US" altLang="zh-CN" sz="2400" dirty="0">
                    <a:solidFill>
                      <a:prstClr val="black"/>
                    </a:solidFill>
                    <a:latin typeface="Tahoma"/>
                    <a:ea typeface="ＭＳ Ｐゴシック" charset="0"/>
                  </a:rPr>
                  <a:t>Given a test example </a:t>
                </a:r>
                <a14:m>
                  <m:oMath xmlns:m="http://schemas.openxmlformats.org/officeDocument/2006/math">
                    <m:r>
                      <a:rPr lang="en-US" altLang="zh-CN" sz="2400" b="1" i="1" dirty="0">
                        <a:solidFill>
                          <a:prstClr val="black"/>
                        </a:solidFill>
                        <a:latin typeface="Cambria Math" panose="02040503050406030204" pitchFamily="18" charset="0"/>
                      </a:rPr>
                      <m:t>𝒙</m:t>
                    </m:r>
                  </m:oMath>
                </a14:m>
                <a:r>
                  <a:rPr lang="en-US" altLang="zh-CN" sz="2400" dirty="0">
                    <a:solidFill>
                      <a:prstClr val="black"/>
                    </a:solidFill>
                    <a:latin typeface="Tahoma"/>
                    <a:ea typeface="ＭＳ Ｐゴシック" charset="0"/>
                  </a:rPr>
                  <a:t>,</a:t>
                </a:r>
                <a:r>
                  <a:rPr lang="zh-CN" altLang="en-US" sz="2400" dirty="0">
                    <a:solidFill>
                      <a:prstClr val="black"/>
                    </a:solidFill>
                    <a:latin typeface="Tahoma"/>
                    <a:ea typeface="ＭＳ Ｐゴシック" charset="0"/>
                  </a:rPr>
                  <a:t> </a:t>
                </a:r>
                <a:r>
                  <a:rPr lang="en-US" altLang="zh-CN" sz="2400" dirty="0">
                    <a:solidFill>
                      <a:prstClr val="black"/>
                    </a:solidFill>
                    <a:latin typeface="Tahoma"/>
                    <a:ea typeface="ＭＳ Ｐゴシック" charset="0"/>
                  </a:rPr>
                  <a:t>compute </a:t>
                </a:r>
                <a14:m>
                  <m:oMath xmlns:m="http://schemas.openxmlformats.org/officeDocument/2006/math">
                    <m:r>
                      <a:rPr lang="en-US" altLang="zh-CN" sz="2400" i="1" dirty="0">
                        <a:solidFill>
                          <a:prstClr val="black"/>
                        </a:solidFill>
                        <a:latin typeface="Cambria Math" panose="02040503050406030204" pitchFamily="18" charset="0"/>
                      </a:rPr>
                      <m:t>𝑝</m:t>
                    </m:r>
                    <m:r>
                      <a:rPr lang="en-US" altLang="zh-CN" sz="2400" i="1" dirty="0">
                        <a:solidFill>
                          <a:prstClr val="black"/>
                        </a:solidFill>
                        <a:latin typeface="Cambria Math" panose="02040503050406030204" pitchFamily="18" charset="0"/>
                      </a:rPr>
                      <m:t>(</m:t>
                    </m:r>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m:t>
                    </m:r>
                    <m:r>
                      <a:rPr lang="en-US" altLang="zh-CN" sz="2400" b="1" i="1" dirty="0">
                        <a:solidFill>
                          <a:prstClr val="black"/>
                        </a:solidFill>
                        <a:latin typeface="Cambria Math" panose="02040503050406030204" pitchFamily="18" charset="0"/>
                      </a:rPr>
                      <m:t>𝒙</m:t>
                    </m:r>
                    <m:r>
                      <a:rPr lang="en-US" altLang="zh-CN" sz="2400" i="1" dirty="0">
                        <a:solidFill>
                          <a:prstClr val="black"/>
                        </a:solidFill>
                        <a:latin typeface="Cambria Math" panose="02040503050406030204" pitchFamily="18" charset="0"/>
                      </a:rPr>
                      <m:t>)</m:t>
                    </m:r>
                  </m:oMath>
                </a14:m>
                <a:r>
                  <a:rPr lang="en-US" altLang="zh-CN" sz="2400" dirty="0">
                    <a:solidFill>
                      <a:prstClr val="black"/>
                    </a:solidFill>
                    <a:latin typeface="Tahoma"/>
                    <a:ea typeface="ＭＳ Ｐゴシック" charset="0"/>
                  </a:rPr>
                  <a:t> using learned </a:t>
                </a:r>
                <a14:m>
                  <m:oMath xmlns:m="http://schemas.openxmlformats.org/officeDocument/2006/math">
                    <m:r>
                      <a:rPr lang="en-US" altLang="zh-CN" sz="2400" b="1" i="1" dirty="0">
                        <a:solidFill>
                          <a:prstClr val="black"/>
                        </a:solidFill>
                        <a:latin typeface="Cambria Math" panose="02040503050406030204" pitchFamily="18" charset="0"/>
                      </a:rPr>
                      <m:t>𝒘</m:t>
                    </m:r>
                    <m:r>
                      <a:rPr lang="en-US" altLang="zh-CN" sz="2400" b="1" i="1" dirty="0">
                        <a:solidFill>
                          <a:prstClr val="black"/>
                        </a:solidFill>
                        <a:latin typeface="Cambria Math" panose="02040503050406030204" pitchFamily="18" charset="0"/>
                      </a:rPr>
                      <m:t> </m:t>
                    </m:r>
                  </m:oMath>
                </a14:m>
                <a:r>
                  <a:rPr lang="en-US" altLang="zh-CN" sz="2400" dirty="0">
                    <a:solidFill>
                      <a:prstClr val="black"/>
                    </a:solidFill>
                    <a:latin typeface="Tahoma"/>
                    <a:ea typeface="ＭＳ Ｐゴシック" charset="0"/>
                  </a:rPr>
                  <a:t>and </a:t>
                </a:r>
                <a14:m>
                  <m:oMath xmlns:m="http://schemas.openxmlformats.org/officeDocument/2006/math">
                    <m:r>
                      <a:rPr lang="en-US" altLang="zh-CN" sz="2400" i="1" dirty="0">
                        <a:solidFill>
                          <a:prstClr val="black"/>
                        </a:solidFill>
                        <a:latin typeface="Cambria Math" panose="02040503050406030204" pitchFamily="18" charset="0"/>
                      </a:rPr>
                      <m:t>𝑏</m:t>
                    </m:r>
                  </m:oMath>
                </a14:m>
                <a:r>
                  <a:rPr lang="en-US" altLang="zh-CN" sz="2400" dirty="0">
                    <a:solidFill>
                      <a:prstClr val="black"/>
                    </a:solidFill>
                    <a:latin typeface="Tahoma"/>
                    <a:ea typeface="ＭＳ Ｐゴシック" charset="0"/>
                  </a:rPr>
                  <a:t>, and return whichever label (</a:t>
                </a:r>
                <a14:m>
                  <m:oMath xmlns:m="http://schemas.openxmlformats.org/officeDocument/2006/math">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 = 1</m:t>
                    </m:r>
                  </m:oMath>
                </a14:m>
                <a:r>
                  <a:rPr lang="en-US" altLang="zh-CN" sz="2400" dirty="0">
                    <a:solidFill>
                      <a:prstClr val="black"/>
                    </a:solidFill>
                    <a:latin typeface="Tahoma"/>
                    <a:ea typeface="ＭＳ Ｐゴシック" charset="0"/>
                  </a:rPr>
                  <a:t> or </a:t>
                </a:r>
                <a14:m>
                  <m:oMath xmlns:m="http://schemas.openxmlformats.org/officeDocument/2006/math">
                    <m:r>
                      <a:rPr lang="en-US" altLang="zh-CN" sz="2400" i="1" dirty="0">
                        <a:solidFill>
                          <a:prstClr val="black"/>
                        </a:solidFill>
                        <a:latin typeface="Cambria Math" panose="02040503050406030204" pitchFamily="18" charset="0"/>
                      </a:rPr>
                      <m:t>𝑦</m:t>
                    </m:r>
                    <m:r>
                      <a:rPr lang="en-US" altLang="zh-CN" sz="2400" i="1" dirty="0">
                        <a:solidFill>
                          <a:prstClr val="black"/>
                        </a:solidFill>
                        <a:latin typeface="Cambria Math" panose="02040503050406030204" pitchFamily="18" charset="0"/>
                      </a:rPr>
                      <m:t> = 0</m:t>
                    </m:r>
                  </m:oMath>
                </a14:m>
                <a:r>
                  <a:rPr lang="en-US" altLang="zh-CN" sz="2400" dirty="0">
                    <a:solidFill>
                      <a:prstClr val="black"/>
                    </a:solidFill>
                    <a:latin typeface="Tahoma"/>
                    <a:ea typeface="ＭＳ Ｐゴシック" charset="0"/>
                  </a:rPr>
                  <a:t>) is higher probability</a:t>
                </a:r>
                <a:endParaRPr lang="zh-CN" altLang="en-US" sz="2667" dirty="0">
                  <a:solidFill>
                    <a:prstClr val="black"/>
                  </a:solidFill>
                  <a:latin typeface="Tahoma"/>
                  <a:ea typeface="ＭＳ Ｐゴシック" charset="0"/>
                </a:endParaRPr>
              </a:p>
            </p:txBody>
          </p:sp>
        </mc:Choice>
        <mc:Fallback xmlns="">
          <p:sp>
            <p:nvSpPr>
              <p:cNvPr id="8" name="文本框 7">
                <a:extLst>
                  <a:ext uri="{FF2B5EF4-FFF2-40B4-BE49-F238E27FC236}">
                    <a16:creationId xmlns:a16="http://schemas.microsoft.com/office/drawing/2014/main" id="{4614C497-C0C5-4A21-B80F-81ECF741E26A}"/>
                  </a:ext>
                </a:extLst>
              </p:cNvPr>
              <p:cNvSpPr txBox="1">
                <a:spLocks noRot="1" noChangeAspect="1" noMove="1" noResize="1" noEditPoints="1" noAdjustHandles="1" noChangeArrowheads="1" noChangeShapeType="1" noTextEdit="1"/>
              </p:cNvSpPr>
              <p:nvPr/>
            </p:nvSpPr>
            <p:spPr>
              <a:xfrm>
                <a:off x="7343050" y="2376098"/>
                <a:ext cx="4451281" cy="3539623"/>
              </a:xfrm>
              <a:prstGeom prst="rect">
                <a:avLst/>
              </a:prstGeom>
              <a:blipFill>
                <a:blip r:embed="rId3"/>
                <a:stretch>
                  <a:fillRect l="-2564" t="-1792" r="-2564" b="-3226"/>
                </a:stretch>
              </a:blipFill>
            </p:spPr>
            <p:txBody>
              <a:bodyPr/>
              <a:lstStyle/>
              <a:p>
                <a:r>
                  <a:rPr lang="en-CN">
                    <a:noFill/>
                  </a:rPr>
                  <a:t> </a:t>
                </a:r>
              </a:p>
            </p:txBody>
          </p:sp>
        </mc:Fallback>
      </mc:AlternateContent>
      <p:sp>
        <p:nvSpPr>
          <p:cNvPr id="3" name="灯片编号占位符 2">
            <a:extLst>
              <a:ext uri="{FF2B5EF4-FFF2-40B4-BE49-F238E27FC236}">
                <a16:creationId xmlns:a16="http://schemas.microsoft.com/office/drawing/2014/main" id="{C1736442-65C0-4C88-94E7-3DB997ECA849}"/>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25</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1543977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8"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832FCE4B-EDBC-477D-A168-32C76F82312A}"/>
                  </a:ext>
                </a:extLst>
              </p:cNvPr>
              <p:cNvSpPr>
                <a:spLocks noGrp="1"/>
              </p:cNvSpPr>
              <p:nvPr>
                <p:ph type="title"/>
              </p:nvPr>
            </p:nvSpPr>
            <p:spPr>
              <a:xfrm>
                <a:off x="314325" y="241333"/>
                <a:ext cx="11553827" cy="610391"/>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t>building</a:t>
                </a:r>
                <a:r>
                  <a:rPr lang="zh-CN" altLang="en-US" dirty="0"/>
                  <a:t> </a:t>
                </a:r>
                <a:r>
                  <a:rPr lang="en-US" altLang="zh-CN" dirty="0"/>
                  <a:t>features</a:t>
                </a:r>
                <a:r>
                  <a:rPr lang="zh-CN" altLang="en-US" dirty="0">
                    <a:solidFill>
                      <a:srgbClr val="184799"/>
                    </a:solidFill>
                  </a:rPr>
                  <a:t> </a:t>
                </a:r>
                <a14:m>
                  <m:oMath xmlns:m="http://schemas.openxmlformats.org/officeDocument/2006/math">
                    <m:sSup>
                      <m:sSupPr>
                        <m:ctrlPr>
                          <a:rPr lang="en-US" altLang="zh-CN" i="1" smtClean="0">
                            <a:solidFill>
                              <a:srgbClr val="184799"/>
                            </a:solidFill>
                            <a:latin typeface="Cambria Math" panose="02040503050406030204" pitchFamily="18" charset="0"/>
                          </a:rPr>
                        </m:ctrlPr>
                      </m:sSupPr>
                      <m:e>
                        <m:r>
                          <a:rPr lang="en-US" altLang="zh-CN" b="1" i="1">
                            <a:solidFill>
                              <a:srgbClr val="184799"/>
                            </a:solidFill>
                            <a:latin typeface="Cambria Math" panose="02040503050406030204" pitchFamily="18" charset="0"/>
                          </a:rPr>
                          <m:t>𝒙</m:t>
                        </m:r>
                      </m:e>
                      <m:sup>
                        <m:d>
                          <m:dPr>
                            <m:ctrlPr>
                              <a:rPr lang="en-US" altLang="zh-CN" i="1">
                                <a:solidFill>
                                  <a:srgbClr val="184799"/>
                                </a:solidFill>
                                <a:latin typeface="Cambria Math" panose="02040503050406030204" pitchFamily="18" charset="0"/>
                              </a:rPr>
                            </m:ctrlPr>
                          </m:dPr>
                          <m:e>
                            <m:r>
                              <a:rPr lang="en-US" altLang="zh-CN" i="1">
                                <a:solidFill>
                                  <a:srgbClr val="184799"/>
                                </a:solidFill>
                                <a:latin typeface="Cambria Math" panose="02040503050406030204" pitchFamily="18" charset="0"/>
                              </a:rPr>
                              <m:t>𝑖</m:t>
                            </m:r>
                          </m:e>
                        </m:d>
                      </m:sup>
                    </m:sSup>
                  </m:oMath>
                </a14:m>
                <a:endParaRPr lang="zh-CN" altLang="en-US" dirty="0"/>
              </a:p>
            </p:txBody>
          </p:sp>
        </mc:Choice>
        <mc:Fallback xmlns="">
          <p:sp>
            <p:nvSpPr>
              <p:cNvPr id="2" name="标题 1">
                <a:extLst>
                  <a:ext uri="{FF2B5EF4-FFF2-40B4-BE49-F238E27FC236}">
                    <a16:creationId xmlns:a16="http://schemas.microsoft.com/office/drawing/2014/main" id="{832FCE4B-EDBC-477D-A168-32C76F82312A}"/>
                  </a:ext>
                </a:extLst>
              </p:cNvPr>
              <p:cNvSpPr>
                <a:spLocks noGrp="1" noRot="1" noChangeAspect="1" noMove="1" noResize="1" noEditPoints="1" noAdjustHandles="1" noChangeArrowheads="1" noChangeShapeType="1" noTextEdit="1"/>
              </p:cNvSpPr>
              <p:nvPr>
                <p:ph type="title"/>
              </p:nvPr>
            </p:nvSpPr>
            <p:spPr>
              <a:xfrm>
                <a:off x="314325" y="241333"/>
                <a:ext cx="11553827" cy="610391"/>
              </a:xfrm>
              <a:blipFill>
                <a:blip r:embed="rId3"/>
                <a:stretch>
                  <a:fillRect l="-1866" t="-30612" b="-44898"/>
                </a:stretch>
              </a:blipFill>
            </p:spPr>
            <p:txBody>
              <a:bodyPr/>
              <a:lstStyle/>
              <a:p>
                <a:r>
                  <a:rPr lang="en-CN">
                    <a:noFill/>
                  </a:rPr>
                  <a:t> </a:t>
                </a:r>
              </a:p>
            </p:txBody>
          </p:sp>
        </mc:Fallback>
      </mc:AlternateContent>
      <p:sp>
        <p:nvSpPr>
          <p:cNvPr id="3" name="内容占位符 2">
            <a:extLst>
              <a:ext uri="{FF2B5EF4-FFF2-40B4-BE49-F238E27FC236}">
                <a16:creationId xmlns:a16="http://schemas.microsoft.com/office/drawing/2014/main" id="{F74BA9E6-E496-464D-A15A-1D731ACA4669}"/>
              </a:ext>
            </a:extLst>
          </p:cNvPr>
          <p:cNvSpPr>
            <a:spLocks noGrp="1"/>
          </p:cNvSpPr>
          <p:nvPr>
            <p:ph idx="1"/>
          </p:nvPr>
        </p:nvSpPr>
        <p:spPr>
          <a:xfrm>
            <a:off x="314325" y="1684580"/>
            <a:ext cx="11064875" cy="5173420"/>
          </a:xfrm>
        </p:spPr>
        <p:txBody>
          <a:bodyPr>
            <a:normAutofit/>
          </a:bodyPr>
          <a:lstStyle/>
          <a:p>
            <a:pPr>
              <a:lnSpc>
                <a:spcPts val="5333"/>
              </a:lnSpc>
              <a:spcBef>
                <a:spcPts val="400"/>
              </a:spcBef>
              <a:spcAft>
                <a:spcPts val="600"/>
              </a:spcAft>
            </a:pPr>
            <a:r>
              <a:rPr lang="en-US" altLang="zh-CN" sz="3200" dirty="0"/>
              <a:t>It's hokey . There are virtually no surprises , and the writing is second-rate .So why was it so enjoyable ? For one thing , the cast is great . Another nice touch is the music . I was overcome with the urge to get off the couch and start dancing . It sucked me in , and it'll do the same to you .</a:t>
            </a:r>
          </a:p>
          <a:p>
            <a:pPr>
              <a:lnSpc>
                <a:spcPts val="5333"/>
              </a:lnSpc>
              <a:spcBef>
                <a:spcPts val="1600"/>
              </a:spcBef>
              <a:spcAft>
                <a:spcPts val="2400"/>
              </a:spcAft>
            </a:pPr>
            <a:r>
              <a:rPr lang="en-US" altLang="zh-CN" sz="3200" dirty="0"/>
              <a:t>How many words in this review?</a:t>
            </a:r>
            <a:endParaRPr lang="zh-CN" altLang="en-US" sz="3200" dirty="0"/>
          </a:p>
        </p:txBody>
      </p:sp>
      <p:sp>
        <p:nvSpPr>
          <p:cNvPr id="4" name="矩形: 圆角 3">
            <a:extLst>
              <a:ext uri="{FF2B5EF4-FFF2-40B4-BE49-F238E27FC236}">
                <a16:creationId xmlns:a16="http://schemas.microsoft.com/office/drawing/2014/main" id="{78FEECE6-191B-4804-ACF1-47D7A6680749}"/>
              </a:ext>
            </a:extLst>
          </p:cNvPr>
          <p:cNvSpPr/>
          <p:nvPr/>
        </p:nvSpPr>
        <p:spPr>
          <a:xfrm>
            <a:off x="1219200" y="1871545"/>
            <a:ext cx="1216819" cy="508000"/>
          </a:xfrm>
          <a:prstGeom prst="roundRect">
            <a:avLst/>
          </a:prstGeom>
          <a:solidFill>
            <a:schemeClr val="accent1">
              <a:alpha val="3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zh-CN" altLang="en-US" sz="3200">
              <a:solidFill>
                <a:prstClr val="white"/>
              </a:solidFill>
              <a:latin typeface="Tahoma"/>
            </a:endParaRPr>
          </a:p>
        </p:txBody>
      </p:sp>
      <p:sp>
        <p:nvSpPr>
          <p:cNvPr id="5" name="矩形: 圆角 4">
            <a:extLst>
              <a:ext uri="{FF2B5EF4-FFF2-40B4-BE49-F238E27FC236}">
                <a16:creationId xmlns:a16="http://schemas.microsoft.com/office/drawing/2014/main" id="{DB1CF725-37F2-46ED-922E-4DB65A847F40}"/>
              </a:ext>
            </a:extLst>
          </p:cNvPr>
          <p:cNvSpPr/>
          <p:nvPr/>
        </p:nvSpPr>
        <p:spPr>
          <a:xfrm>
            <a:off x="2336800" y="2481146"/>
            <a:ext cx="2235200" cy="593367"/>
          </a:xfrm>
          <a:prstGeom prst="roundRect">
            <a:avLst/>
          </a:prstGeom>
          <a:solidFill>
            <a:schemeClr val="accent1">
              <a:alpha val="3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zh-CN" altLang="en-US" sz="3200">
              <a:solidFill>
                <a:prstClr val="white"/>
              </a:solidFill>
              <a:latin typeface="Tahoma"/>
            </a:endParaRPr>
          </a:p>
        </p:txBody>
      </p:sp>
      <p:sp>
        <p:nvSpPr>
          <p:cNvPr id="6" name="矩形: 圆角 5">
            <a:extLst>
              <a:ext uri="{FF2B5EF4-FFF2-40B4-BE49-F238E27FC236}">
                <a16:creationId xmlns:a16="http://schemas.microsoft.com/office/drawing/2014/main" id="{03563CB9-4F72-429A-845C-D6FE61C53135}"/>
              </a:ext>
            </a:extLst>
          </p:cNvPr>
          <p:cNvSpPr/>
          <p:nvPr/>
        </p:nvSpPr>
        <p:spPr>
          <a:xfrm>
            <a:off x="7823200" y="2481146"/>
            <a:ext cx="1820863" cy="593367"/>
          </a:xfrm>
          <a:prstGeom prst="roundRect">
            <a:avLst/>
          </a:prstGeom>
          <a:solidFill>
            <a:srgbClr val="FF0000">
              <a:alpha val="30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zh-CN" altLang="en-US" sz="3200">
              <a:solidFill>
                <a:prstClr val="white"/>
              </a:solidFill>
              <a:latin typeface="Tahoma"/>
            </a:endParaRPr>
          </a:p>
        </p:txBody>
      </p:sp>
      <p:sp>
        <p:nvSpPr>
          <p:cNvPr id="7" name="矩形: 圆角 6">
            <a:extLst>
              <a:ext uri="{FF2B5EF4-FFF2-40B4-BE49-F238E27FC236}">
                <a16:creationId xmlns:a16="http://schemas.microsoft.com/office/drawing/2014/main" id="{848F578F-47D1-490C-B20B-E45F349B184C}"/>
              </a:ext>
            </a:extLst>
          </p:cNvPr>
          <p:cNvSpPr/>
          <p:nvPr/>
        </p:nvSpPr>
        <p:spPr>
          <a:xfrm>
            <a:off x="4572000" y="3192346"/>
            <a:ext cx="1121569" cy="508117"/>
          </a:xfrm>
          <a:prstGeom prst="roundRect">
            <a:avLst/>
          </a:prstGeom>
          <a:solidFill>
            <a:srgbClr val="FF0000">
              <a:alpha val="30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zh-CN" altLang="en-US" sz="3200">
              <a:solidFill>
                <a:prstClr val="white"/>
              </a:solidFill>
              <a:latin typeface="Tahoma"/>
            </a:endParaRPr>
          </a:p>
        </p:txBody>
      </p:sp>
      <p:sp>
        <p:nvSpPr>
          <p:cNvPr id="8" name="矩形: 圆角 7">
            <a:extLst>
              <a:ext uri="{FF2B5EF4-FFF2-40B4-BE49-F238E27FC236}">
                <a16:creationId xmlns:a16="http://schemas.microsoft.com/office/drawing/2014/main" id="{818C05C9-C3BF-43AD-98F7-31BAC2BFB95E}"/>
              </a:ext>
            </a:extLst>
          </p:cNvPr>
          <p:cNvSpPr/>
          <p:nvPr/>
        </p:nvSpPr>
        <p:spPr>
          <a:xfrm>
            <a:off x="7486650" y="3190336"/>
            <a:ext cx="792956" cy="508117"/>
          </a:xfrm>
          <a:prstGeom prst="roundRect">
            <a:avLst/>
          </a:prstGeom>
          <a:solidFill>
            <a:srgbClr val="FF0000">
              <a:alpha val="30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zh-CN" altLang="en-US" sz="3200">
              <a:solidFill>
                <a:prstClr val="white"/>
              </a:solidFill>
              <a:latin typeface="Tahoma"/>
            </a:endParaRPr>
          </a:p>
        </p:txBody>
      </p:sp>
      <p:sp>
        <p:nvSpPr>
          <p:cNvPr id="9" name="矩形: 圆角 8">
            <a:extLst>
              <a:ext uri="{FF2B5EF4-FFF2-40B4-BE49-F238E27FC236}">
                <a16:creationId xmlns:a16="http://schemas.microsoft.com/office/drawing/2014/main" id="{1E60CE20-B9B1-48AC-9FAE-EC2AD2B41027}"/>
              </a:ext>
            </a:extLst>
          </p:cNvPr>
          <p:cNvSpPr/>
          <p:nvPr/>
        </p:nvSpPr>
        <p:spPr>
          <a:xfrm>
            <a:off x="6146800" y="1828862"/>
            <a:ext cx="511175" cy="593367"/>
          </a:xfrm>
          <a:prstGeom prst="roundRect">
            <a:avLst/>
          </a:prstGeom>
          <a:solidFill>
            <a:schemeClr val="tx1">
              <a:alpha val="30000"/>
            </a:scheme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zh-CN" altLang="en-US" sz="3200">
              <a:solidFill>
                <a:prstClr val="white"/>
              </a:solidFill>
              <a:latin typeface="Tahoma"/>
            </a:endParaRPr>
          </a:p>
        </p:txBody>
      </p:sp>
      <p:sp>
        <p:nvSpPr>
          <p:cNvPr id="10" name="矩形: 圆角 9">
            <a:extLst>
              <a:ext uri="{FF2B5EF4-FFF2-40B4-BE49-F238E27FC236}">
                <a16:creationId xmlns:a16="http://schemas.microsoft.com/office/drawing/2014/main" id="{6212F489-D6C2-4DA8-976B-52FA4930F633}"/>
              </a:ext>
            </a:extLst>
          </p:cNvPr>
          <p:cNvSpPr/>
          <p:nvPr/>
        </p:nvSpPr>
        <p:spPr>
          <a:xfrm>
            <a:off x="1981200" y="3845329"/>
            <a:ext cx="254794" cy="508000"/>
          </a:xfrm>
          <a:prstGeom prst="roundRect">
            <a:avLst/>
          </a:prstGeom>
          <a:solidFill>
            <a:srgbClr val="7030A0">
              <a:alpha val="30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zh-CN" altLang="en-US" sz="3200">
              <a:solidFill>
                <a:prstClr val="white"/>
              </a:solidFill>
              <a:latin typeface="Tahoma"/>
            </a:endParaRPr>
          </a:p>
        </p:txBody>
      </p:sp>
      <p:sp>
        <p:nvSpPr>
          <p:cNvPr id="11" name="矩形: 圆角 10">
            <a:extLst>
              <a:ext uri="{FF2B5EF4-FFF2-40B4-BE49-F238E27FC236}">
                <a16:creationId xmlns:a16="http://schemas.microsoft.com/office/drawing/2014/main" id="{8A108564-FE6A-4DD0-9A30-C90CA00A08BC}"/>
              </a:ext>
            </a:extLst>
          </p:cNvPr>
          <p:cNvSpPr/>
          <p:nvPr/>
        </p:nvSpPr>
        <p:spPr>
          <a:xfrm>
            <a:off x="5876275" y="4529380"/>
            <a:ext cx="649415" cy="521252"/>
          </a:xfrm>
          <a:prstGeom prst="roundRect">
            <a:avLst/>
          </a:prstGeom>
          <a:solidFill>
            <a:srgbClr val="7030A0">
              <a:alpha val="30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zh-CN" altLang="en-US" sz="3200">
              <a:solidFill>
                <a:prstClr val="white"/>
              </a:solidFill>
              <a:latin typeface="Tahoma"/>
            </a:endParaRPr>
          </a:p>
        </p:txBody>
      </p:sp>
      <p:sp>
        <p:nvSpPr>
          <p:cNvPr id="12" name="矩形: 圆角 11">
            <a:extLst>
              <a:ext uri="{FF2B5EF4-FFF2-40B4-BE49-F238E27FC236}">
                <a16:creationId xmlns:a16="http://schemas.microsoft.com/office/drawing/2014/main" id="{30C9B22D-A8E4-4657-8710-0D201B43FD06}"/>
              </a:ext>
            </a:extLst>
          </p:cNvPr>
          <p:cNvSpPr/>
          <p:nvPr/>
        </p:nvSpPr>
        <p:spPr>
          <a:xfrm>
            <a:off x="1087691" y="5224347"/>
            <a:ext cx="749157" cy="508000"/>
          </a:xfrm>
          <a:prstGeom prst="roundRect">
            <a:avLst/>
          </a:prstGeom>
          <a:solidFill>
            <a:srgbClr val="7030A0">
              <a:alpha val="30000"/>
            </a:srgbClr>
          </a:solid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zh-CN" altLang="en-US" sz="3200">
              <a:solidFill>
                <a:prstClr val="white"/>
              </a:solidFill>
              <a:latin typeface="Tahoma"/>
            </a:endParaRPr>
          </a:p>
        </p:txBody>
      </p:sp>
      <p:sp>
        <p:nvSpPr>
          <p:cNvPr id="13" name="灯片编号占位符 12">
            <a:extLst>
              <a:ext uri="{FF2B5EF4-FFF2-40B4-BE49-F238E27FC236}">
                <a16:creationId xmlns:a16="http://schemas.microsoft.com/office/drawing/2014/main" id="{4E9BE775-117F-485C-A36D-60E8F92CC451}"/>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26</a:t>
            </a:fld>
            <a:endParaRPr lang="en-US">
              <a:solidFill>
                <a:prstClr val="black">
                  <a:tint val="75000"/>
                </a:prstClr>
              </a:solidFill>
              <a:latin typeface="Lucida Sans" charset="0"/>
              <a:ea typeface="ＭＳ Ｐゴシック" charset="0"/>
            </a:endParaRPr>
          </a:p>
        </p:txBody>
      </p:sp>
      <p:sp>
        <p:nvSpPr>
          <p:cNvPr id="15" name="TextBox 14">
            <a:extLst>
              <a:ext uri="{FF2B5EF4-FFF2-40B4-BE49-F238E27FC236}">
                <a16:creationId xmlns:a16="http://schemas.microsoft.com/office/drawing/2014/main" id="{0BE8166F-8AF5-0A71-F37B-DAD5C66C994E}"/>
              </a:ext>
            </a:extLst>
          </p:cNvPr>
          <p:cNvSpPr txBox="1"/>
          <p:nvPr/>
        </p:nvSpPr>
        <p:spPr>
          <a:xfrm>
            <a:off x="404542" y="1077448"/>
            <a:ext cx="6099716" cy="461665"/>
          </a:xfrm>
          <a:prstGeom prst="rect">
            <a:avLst/>
          </a:prstGeom>
          <a:noFill/>
        </p:spPr>
        <p:txBody>
          <a:bodyPr wrap="square">
            <a:spAutoFit/>
          </a:bodyPr>
          <a:lstStyle/>
          <a:p>
            <a:pPr defTabSz="1219170" eaLnBrk="0" fontAlgn="base" hangingPunct="0">
              <a:spcBef>
                <a:spcPct val="0"/>
              </a:spcBef>
              <a:spcAft>
                <a:spcPct val="0"/>
              </a:spcAft>
            </a:pPr>
            <a:r>
              <a:rPr lang="en-US" altLang="en-US" sz="2400" b="1" dirty="0">
                <a:ea typeface="TimesNewRomanPSMT"/>
                <a:cs typeface="Calibri" panose="020F0502020204030204" pitchFamily="34" charset="0"/>
              </a:rPr>
              <a:t>Given the following movie review text</a:t>
            </a:r>
          </a:p>
        </p:txBody>
      </p:sp>
    </p:spTree>
    <p:extLst>
      <p:ext uri="{BB962C8B-B14F-4D97-AF65-F5344CB8AC3E}">
        <p14:creationId xmlns:p14="http://schemas.microsoft.com/office/powerpoint/2010/main" val="17414566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animBg="1"/>
      <p:bldP spid="10" grpId="0" animBg="1"/>
      <p:bldP spid="11" grpId="0" animBg="1"/>
      <p:bldP spid="12"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a:extLst>
                  <a:ext uri="{FF2B5EF4-FFF2-40B4-BE49-F238E27FC236}">
                    <a16:creationId xmlns:a16="http://schemas.microsoft.com/office/drawing/2014/main" id="{99F1C97F-A450-4261-B41E-DABAD575673A}"/>
                  </a:ext>
                </a:extLst>
              </p:cNvPr>
              <p:cNvSpPr>
                <a:spLocks noGrp="1"/>
              </p:cNvSpPr>
              <p:nvPr>
                <p:ph type="title"/>
              </p:nvPr>
            </p:nvSpPr>
            <p:spPr>
              <a:xfrm>
                <a:off x="314325" y="241333"/>
                <a:ext cx="11553827" cy="610391"/>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t>building</a:t>
                </a:r>
                <a:r>
                  <a:rPr lang="zh-CN" altLang="en-US" dirty="0"/>
                  <a:t> </a:t>
                </a:r>
                <a:r>
                  <a:rPr lang="en-US" altLang="zh-CN" dirty="0"/>
                  <a:t>features</a:t>
                </a:r>
                <a:r>
                  <a:rPr lang="zh-CN" altLang="en-US" dirty="0">
                    <a:solidFill>
                      <a:srgbClr val="184799"/>
                    </a:solidFill>
                  </a:rPr>
                  <a:t> </a:t>
                </a:r>
                <a14:m>
                  <m:oMath xmlns:m="http://schemas.openxmlformats.org/officeDocument/2006/math">
                    <m:sSup>
                      <m:sSupPr>
                        <m:ctrlPr>
                          <a:rPr lang="en-US" altLang="zh-CN" i="1" smtClean="0">
                            <a:solidFill>
                              <a:srgbClr val="184799"/>
                            </a:solidFill>
                            <a:latin typeface="Cambria Math" panose="02040503050406030204" pitchFamily="18" charset="0"/>
                          </a:rPr>
                        </m:ctrlPr>
                      </m:sSupPr>
                      <m:e>
                        <m:r>
                          <a:rPr lang="en-US" altLang="zh-CN" b="1" i="1">
                            <a:solidFill>
                              <a:srgbClr val="184799"/>
                            </a:solidFill>
                            <a:latin typeface="Cambria Math" panose="02040503050406030204" pitchFamily="18" charset="0"/>
                          </a:rPr>
                          <m:t>𝒙</m:t>
                        </m:r>
                      </m:e>
                      <m:sup>
                        <m:d>
                          <m:dPr>
                            <m:ctrlPr>
                              <a:rPr lang="en-US" altLang="zh-CN" i="1">
                                <a:solidFill>
                                  <a:srgbClr val="184799"/>
                                </a:solidFill>
                                <a:latin typeface="Cambria Math" panose="02040503050406030204" pitchFamily="18" charset="0"/>
                              </a:rPr>
                            </m:ctrlPr>
                          </m:dPr>
                          <m:e>
                            <m:r>
                              <a:rPr lang="en-US" altLang="zh-CN" i="1">
                                <a:solidFill>
                                  <a:srgbClr val="184799"/>
                                </a:solidFill>
                                <a:latin typeface="Cambria Math" panose="02040503050406030204" pitchFamily="18" charset="0"/>
                              </a:rPr>
                              <m:t>𝑖</m:t>
                            </m:r>
                          </m:e>
                        </m:d>
                      </m:sup>
                    </m:sSup>
                  </m:oMath>
                </a14:m>
                <a:endParaRPr lang="zh-CN" altLang="en-US" dirty="0"/>
              </a:p>
            </p:txBody>
          </p:sp>
        </mc:Choice>
        <mc:Fallback xmlns="">
          <p:sp>
            <p:nvSpPr>
              <p:cNvPr id="2" name="标题 1">
                <a:extLst>
                  <a:ext uri="{FF2B5EF4-FFF2-40B4-BE49-F238E27FC236}">
                    <a16:creationId xmlns:a16="http://schemas.microsoft.com/office/drawing/2014/main" id="{99F1C97F-A450-4261-B41E-DABAD575673A}"/>
                  </a:ext>
                </a:extLst>
              </p:cNvPr>
              <p:cNvSpPr>
                <a:spLocks noGrp="1" noRot="1" noChangeAspect="1" noMove="1" noResize="1" noEditPoints="1" noAdjustHandles="1" noChangeArrowheads="1" noChangeShapeType="1" noTextEdit="1"/>
              </p:cNvSpPr>
              <p:nvPr>
                <p:ph type="title"/>
              </p:nvPr>
            </p:nvSpPr>
            <p:spPr>
              <a:xfrm>
                <a:off x="314325" y="241333"/>
                <a:ext cx="11553827" cy="610391"/>
              </a:xfrm>
              <a:blipFill>
                <a:blip r:embed="rId3"/>
                <a:stretch>
                  <a:fillRect l="-1866" t="-30612" b="-4489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BAAA2F64-5A59-452A-9C01-34D3F08F586A}"/>
                  </a:ext>
                </a:extLst>
              </p:cNvPr>
              <p:cNvSpPr>
                <a:spLocks noGrp="1"/>
              </p:cNvSpPr>
              <p:nvPr>
                <p:ph idx="1"/>
              </p:nvPr>
            </p:nvSpPr>
            <p:spPr>
              <a:xfrm>
                <a:off x="517525" y="1108434"/>
                <a:ext cx="6180641" cy="5508233"/>
              </a:xfrm>
            </p:spPr>
            <p:txBody>
              <a:bodyPr>
                <a:noAutofit/>
              </a:bodyPr>
              <a:lstStyle/>
              <a:p>
                <a:pPr>
                  <a:spcBef>
                    <a:spcPts val="0"/>
                  </a:spcBef>
                  <a:spcAft>
                    <a:spcPts val="800"/>
                  </a:spcAft>
                </a:pPr>
                <a14:m>
                  <m:oMath xmlns:m="http://schemas.openxmlformats.org/officeDocument/2006/math">
                    <m:sSub>
                      <m:sSubPr>
                        <m:ctrlPr>
                          <a:rPr lang="en-US" altLang="zh-CN" sz="2400" i="1" smtClean="0">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1</m:t>
                        </m:r>
                      </m:sub>
                    </m:sSub>
                  </m:oMath>
                </a14:m>
                <a:r>
                  <a:rPr lang="en-US" altLang="zh-CN" sz="2400" dirty="0"/>
                  <a:t>: count(positive lexicon words </a:t>
                </a:r>
                <a14:m>
                  <m:oMath xmlns:m="http://schemas.openxmlformats.org/officeDocument/2006/math">
                    <m:r>
                      <a:rPr lang="en-US" altLang="zh-CN" sz="2400" i="1">
                        <a:latin typeface="Cambria Math" panose="02040503050406030204" pitchFamily="18" charset="0"/>
                      </a:rPr>
                      <m:t>∈</m:t>
                    </m:r>
                  </m:oMath>
                </a14:m>
                <a:r>
                  <a:rPr lang="en-US" altLang="zh-CN" sz="2400" dirty="0"/>
                  <a:t> doc). In the example, </a:t>
                </a:r>
                <a:r>
                  <a:rPr lang="en-US" altLang="zh-CN" sz="2400" dirty="0">
                    <a:solidFill>
                      <a:schemeClr val="accent1"/>
                    </a:solidFill>
                  </a:rPr>
                  <a:t>enjoyable, great, nice </a:t>
                </a:r>
                <a14:m>
                  <m:oMath xmlns:m="http://schemas.openxmlformats.org/officeDocument/2006/math">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𝑥</m:t>
                        </m:r>
                      </m:e>
                      <m:sub>
                        <m:r>
                          <a:rPr lang="en-US" altLang="zh-CN" sz="2400" i="1">
                            <a:solidFill>
                              <a:schemeClr val="accent1"/>
                            </a:solidFill>
                            <a:latin typeface="Cambria Math" panose="02040503050406030204" pitchFamily="18" charset="0"/>
                          </a:rPr>
                          <m:t>1</m:t>
                        </m:r>
                      </m:sub>
                    </m:sSub>
                    <m:r>
                      <a:rPr lang="en-US" altLang="zh-CN" sz="2400" i="1">
                        <a:solidFill>
                          <a:schemeClr val="accent1"/>
                        </a:solidFill>
                        <a:latin typeface="Cambria Math" panose="02040503050406030204" pitchFamily="18" charset="0"/>
                      </a:rPr>
                      <m:t>=3</m:t>
                    </m:r>
                  </m:oMath>
                </a14:m>
                <a:endParaRPr lang="en-US" altLang="zh-CN" sz="2400" dirty="0">
                  <a:solidFill>
                    <a:schemeClr val="accent1"/>
                  </a:solidFill>
                </a:endParaRPr>
              </a:p>
              <a:p>
                <a:pPr>
                  <a:spcBef>
                    <a:spcPts val="0"/>
                  </a:spcBef>
                  <a:spcAft>
                    <a:spcPts val="800"/>
                  </a:spcAft>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2</m:t>
                        </m:r>
                      </m:sub>
                    </m:sSub>
                  </m:oMath>
                </a14:m>
                <a:r>
                  <a:rPr lang="en-US" altLang="zh-CN" sz="2400" dirty="0"/>
                  <a:t>: count(negative lexicon words </a:t>
                </a:r>
                <a14:m>
                  <m:oMath xmlns:m="http://schemas.openxmlformats.org/officeDocument/2006/math">
                    <m:r>
                      <a:rPr lang="en-US" altLang="zh-CN" sz="2400" i="1">
                        <a:latin typeface="Cambria Math" panose="02040503050406030204" pitchFamily="18" charset="0"/>
                      </a:rPr>
                      <m:t>∈</m:t>
                    </m:r>
                  </m:oMath>
                </a14:m>
                <a:r>
                  <a:rPr lang="en-US" altLang="zh-CN" sz="2400" dirty="0"/>
                  <a:t> doc). In the example, </a:t>
                </a:r>
                <a:r>
                  <a:rPr lang="en-US" altLang="zh-CN" sz="2400" dirty="0">
                    <a:solidFill>
                      <a:schemeClr val="accent1"/>
                    </a:solidFill>
                  </a:rPr>
                  <a:t>hokey, second-rate </a:t>
                </a:r>
                <a14:m>
                  <m:oMath xmlns:m="http://schemas.openxmlformats.org/officeDocument/2006/math">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𝑥</m:t>
                        </m:r>
                      </m:e>
                      <m:sub>
                        <m:r>
                          <a:rPr lang="en-US" altLang="zh-CN" sz="2400" i="1">
                            <a:solidFill>
                              <a:schemeClr val="accent1"/>
                            </a:solidFill>
                            <a:latin typeface="Cambria Math" panose="02040503050406030204" pitchFamily="18" charset="0"/>
                          </a:rPr>
                          <m:t>2</m:t>
                        </m:r>
                      </m:sub>
                    </m:sSub>
                    <m:r>
                      <a:rPr lang="en-US" altLang="zh-CN" sz="2400" i="1">
                        <a:solidFill>
                          <a:schemeClr val="accent1"/>
                        </a:solidFill>
                        <a:latin typeface="Cambria Math" panose="02040503050406030204" pitchFamily="18" charset="0"/>
                      </a:rPr>
                      <m:t>=2</m:t>
                    </m:r>
                  </m:oMath>
                </a14:m>
                <a:endParaRPr lang="en-US" altLang="zh-CN" sz="2400" dirty="0"/>
              </a:p>
              <a:p>
                <a:pPr>
                  <a:spcBef>
                    <a:spcPts val="0"/>
                  </a:spcBef>
                  <a:spcAft>
                    <a:spcPts val="800"/>
                  </a:spcAft>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3</m:t>
                        </m:r>
                      </m:sub>
                    </m:sSub>
                  </m:oMath>
                </a14:m>
                <a:r>
                  <a:rPr lang="en-US" altLang="zh-CN" sz="2400" dirty="0"/>
                  <a:t>: </a:t>
                </a: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1 </m:t>
                            </m:r>
                            <m:r>
                              <a:rPr lang="en-US" altLang="zh-CN" sz="2400" i="1">
                                <a:latin typeface="Cambria Math" panose="02040503050406030204" pitchFamily="18" charset="0"/>
                              </a:rPr>
                              <m:t>𝑖𝑓</m:t>
                            </m:r>
                            <m:r>
                              <a:rPr lang="en-US" altLang="zh-CN" sz="2400" i="1">
                                <a:latin typeface="Cambria Math" panose="02040503050406030204" pitchFamily="18" charset="0"/>
                              </a:rPr>
                              <m:t> ′</m:t>
                            </m:r>
                            <m:r>
                              <a:rPr lang="en-US" altLang="zh-CN" sz="2400" i="1">
                                <a:latin typeface="Cambria Math" panose="02040503050406030204" pitchFamily="18" charset="0"/>
                              </a:rPr>
                              <m:t>𝑛𝑜</m:t>
                            </m:r>
                            <m:r>
                              <a:rPr lang="en-US" altLang="zh-CN" sz="2400" i="1">
                                <a:latin typeface="Cambria Math" panose="02040503050406030204" pitchFamily="18" charset="0"/>
                              </a:rPr>
                              <m:t>′∈</m:t>
                            </m:r>
                            <m:r>
                              <a:rPr lang="en-US" altLang="zh-CN" sz="2400" i="1">
                                <a:latin typeface="Cambria Math" panose="02040503050406030204" pitchFamily="18" charset="0"/>
                              </a:rPr>
                              <m:t>𝑑𝑜𝑐</m:t>
                            </m:r>
                          </m:e>
                          <m:e>
                            <m:r>
                              <a:rPr lang="en-US" altLang="zh-CN" sz="2400" i="1">
                                <a:latin typeface="Cambria Math" panose="02040503050406030204" pitchFamily="18" charset="0"/>
                              </a:rPr>
                              <m:t>0</m:t>
                            </m:r>
                            <m:r>
                              <a:rPr lang="zh-CN" altLang="en-US" sz="2400" b="0" i="1" smtClean="0">
                                <a:latin typeface="Cambria Math" panose="02040503050406030204" pitchFamily="18" charset="0"/>
                              </a:rPr>
                              <m:t>                          </m:t>
                            </m:r>
                          </m:e>
                        </m:eqArr>
                      </m:e>
                    </m:d>
                  </m:oMath>
                </a14:m>
                <a:r>
                  <a:rPr lang="en-US" altLang="zh-CN" sz="2400" dirty="0"/>
                  <a:t>, </a:t>
                </a:r>
                <a14:m>
                  <m:oMath xmlns:m="http://schemas.openxmlformats.org/officeDocument/2006/math">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𝑥</m:t>
                        </m:r>
                      </m:e>
                      <m:sub>
                        <m:r>
                          <a:rPr lang="en-US" altLang="zh-CN" sz="2400" i="1">
                            <a:solidFill>
                              <a:schemeClr val="accent1"/>
                            </a:solidFill>
                            <a:latin typeface="Cambria Math" panose="02040503050406030204" pitchFamily="18" charset="0"/>
                          </a:rPr>
                          <m:t>3</m:t>
                        </m:r>
                      </m:sub>
                    </m:sSub>
                    <m:r>
                      <a:rPr lang="en-US" altLang="zh-CN" sz="2400" i="1">
                        <a:solidFill>
                          <a:schemeClr val="accent1"/>
                        </a:solidFill>
                        <a:latin typeface="Cambria Math" panose="02040503050406030204" pitchFamily="18" charset="0"/>
                      </a:rPr>
                      <m:t>=1</m:t>
                    </m:r>
                  </m:oMath>
                </a14:m>
                <a:endParaRPr lang="en-US" altLang="zh-CN" sz="2400" dirty="0"/>
              </a:p>
              <a:p>
                <a:pPr>
                  <a:spcBef>
                    <a:spcPts val="0"/>
                  </a:spcBef>
                  <a:spcAft>
                    <a:spcPts val="800"/>
                  </a:spcAft>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4</m:t>
                        </m:r>
                      </m:sub>
                    </m:sSub>
                  </m:oMath>
                </a14:m>
                <a:r>
                  <a:rPr lang="en-US" altLang="zh-CN" sz="2400" dirty="0"/>
                  <a:t>: count(1st and 2nd pronouns 2 </a:t>
                </a:r>
                <a14:m>
                  <m:oMath xmlns:m="http://schemas.openxmlformats.org/officeDocument/2006/math">
                    <m:r>
                      <a:rPr lang="en-US" altLang="zh-CN" sz="2400" i="1">
                        <a:latin typeface="Cambria Math" panose="02040503050406030204" pitchFamily="18" charset="0"/>
                      </a:rPr>
                      <m:t>∈</m:t>
                    </m:r>
                  </m:oMath>
                </a14:m>
                <a:r>
                  <a:rPr lang="en-US" altLang="zh-CN" sz="2400" dirty="0"/>
                  <a:t> doc) </a:t>
                </a:r>
                <a14:m>
                  <m:oMath xmlns:m="http://schemas.openxmlformats.org/officeDocument/2006/math">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𝑥</m:t>
                        </m:r>
                      </m:e>
                      <m:sub>
                        <m:r>
                          <a:rPr lang="en-US" altLang="zh-CN" sz="2400" i="1">
                            <a:solidFill>
                              <a:schemeClr val="accent1"/>
                            </a:solidFill>
                            <a:latin typeface="Cambria Math" panose="02040503050406030204" pitchFamily="18" charset="0"/>
                          </a:rPr>
                          <m:t>4</m:t>
                        </m:r>
                      </m:sub>
                    </m:sSub>
                    <m:r>
                      <a:rPr lang="en-US" altLang="zh-CN" sz="2400" i="1">
                        <a:solidFill>
                          <a:schemeClr val="accent1"/>
                        </a:solidFill>
                        <a:latin typeface="Cambria Math" panose="02040503050406030204" pitchFamily="18" charset="0"/>
                      </a:rPr>
                      <m:t>=3</m:t>
                    </m:r>
                  </m:oMath>
                </a14:m>
                <a:r>
                  <a:rPr lang="en-US" altLang="zh-CN" sz="2400" dirty="0">
                    <a:solidFill>
                      <a:schemeClr val="accent1"/>
                    </a:solidFill>
                  </a:rPr>
                  <a:t>(me, I, you)</a:t>
                </a:r>
                <a:endParaRPr lang="en-US" altLang="zh-CN" sz="2400" dirty="0"/>
              </a:p>
              <a:p>
                <a:pPr>
                  <a:spcBef>
                    <a:spcPts val="0"/>
                  </a:spcBef>
                  <a:spcAft>
                    <a:spcPts val="800"/>
                  </a:spcAft>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5</m:t>
                        </m:r>
                      </m:sub>
                    </m:sSub>
                  </m:oMath>
                </a14:m>
                <a:r>
                  <a:rPr lang="en-US" altLang="zh-CN" sz="2400" dirty="0"/>
                  <a:t>: </a:t>
                </a:r>
                <a14:m>
                  <m:oMath xmlns:m="http://schemas.openxmlformats.org/officeDocument/2006/math">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1</m:t>
                            </m:r>
                            <m:r>
                              <a:rPr lang="zh-CN" altLang="en-US" sz="2400" b="0" i="1" smtClean="0">
                                <a:latin typeface="Cambria Math" panose="02040503050406030204" pitchFamily="18" charset="0"/>
                              </a:rPr>
                              <m:t>  </m:t>
                            </m:r>
                            <m:r>
                              <a:rPr lang="en-US" altLang="zh-CN" sz="2400" i="1">
                                <a:latin typeface="Cambria Math" panose="02040503050406030204" pitchFamily="18" charset="0"/>
                              </a:rPr>
                              <m:t>𝑖𝑓</m:t>
                            </m:r>
                            <m:r>
                              <a:rPr lang="en-US" altLang="zh-CN" sz="2400" i="1">
                                <a:latin typeface="Cambria Math" panose="02040503050406030204" pitchFamily="18" charset="0"/>
                              </a:rPr>
                              <m:t> ′</m:t>
                            </m:r>
                            <m:r>
                              <a:rPr lang="en-US" altLang="zh-CN" sz="2400" i="1">
                                <a:latin typeface="Cambria Math" panose="02040503050406030204" pitchFamily="18" charset="0"/>
                              </a:rPr>
                              <m:t>𝑛𝑜</m:t>
                            </m:r>
                            <m:r>
                              <a:rPr lang="en-US" altLang="zh-CN" sz="2400" i="1">
                                <a:latin typeface="Cambria Math" panose="02040503050406030204" pitchFamily="18" charset="0"/>
                              </a:rPr>
                              <m:t>′∈</m:t>
                            </m:r>
                            <m:r>
                              <a:rPr lang="en-US" altLang="zh-CN" sz="2400" i="1">
                                <a:latin typeface="Cambria Math" panose="02040503050406030204" pitchFamily="18" charset="0"/>
                              </a:rPr>
                              <m:t>𝑑𝑜𝑐</m:t>
                            </m:r>
                          </m:e>
                          <m:e>
                            <m:r>
                              <a:rPr lang="en-US" altLang="zh-CN" sz="2400" i="1">
                                <a:latin typeface="Cambria Math" panose="02040503050406030204" pitchFamily="18" charset="0"/>
                              </a:rPr>
                              <m:t>0</m:t>
                            </m:r>
                            <m:r>
                              <a:rPr lang="zh-CN" altLang="en-US" sz="2400" b="0" i="1" smtClean="0">
                                <a:latin typeface="Cambria Math" panose="02040503050406030204" pitchFamily="18" charset="0"/>
                              </a:rPr>
                              <m:t>                           </m:t>
                            </m:r>
                          </m:e>
                        </m:eqArr>
                      </m:e>
                    </m:d>
                  </m:oMath>
                </a14:m>
                <a:r>
                  <a:rPr lang="en-US" altLang="zh-CN" sz="2400" dirty="0"/>
                  <a:t>, </a:t>
                </a:r>
                <a14:m>
                  <m:oMath xmlns:m="http://schemas.openxmlformats.org/officeDocument/2006/math">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𝑥</m:t>
                        </m:r>
                      </m:e>
                      <m:sub>
                        <m:r>
                          <a:rPr lang="en-US" altLang="zh-CN" sz="2400" i="1">
                            <a:solidFill>
                              <a:schemeClr val="accent1"/>
                            </a:solidFill>
                            <a:latin typeface="Cambria Math" panose="02040503050406030204" pitchFamily="18" charset="0"/>
                          </a:rPr>
                          <m:t>5</m:t>
                        </m:r>
                      </m:sub>
                    </m:sSub>
                    <m:r>
                      <a:rPr lang="en-US" altLang="zh-CN" sz="2400" i="1">
                        <a:solidFill>
                          <a:schemeClr val="accent1"/>
                        </a:solidFill>
                        <a:latin typeface="Cambria Math" panose="02040503050406030204" pitchFamily="18" charset="0"/>
                      </a:rPr>
                      <m:t>=0</m:t>
                    </m:r>
                  </m:oMath>
                </a14:m>
                <a:endParaRPr lang="en-US" altLang="zh-CN" sz="2400" dirty="0"/>
              </a:p>
              <a:p>
                <a:pPr>
                  <a:spcBef>
                    <a:spcPts val="0"/>
                  </a:spcBef>
                  <a:spcAft>
                    <a:spcPts val="800"/>
                  </a:spcAft>
                </a:pPr>
                <a14:m>
                  <m:oMath xmlns:m="http://schemas.openxmlformats.org/officeDocument/2006/math">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6</m:t>
                        </m:r>
                      </m:sub>
                    </m:sSub>
                  </m:oMath>
                </a14:m>
                <a:r>
                  <a:rPr lang="en-US" altLang="zh-CN" sz="2400" dirty="0"/>
                  <a:t>: ln(word count of doc) </a:t>
                </a:r>
                <a14:m>
                  <m:oMath xmlns:m="http://schemas.openxmlformats.org/officeDocument/2006/math">
                    <m:sSub>
                      <m:sSubPr>
                        <m:ctrlPr>
                          <a:rPr lang="en-US" altLang="zh-CN" sz="2400" i="1">
                            <a:solidFill>
                              <a:schemeClr val="accent1"/>
                            </a:solidFill>
                            <a:latin typeface="Cambria Math" panose="02040503050406030204" pitchFamily="18" charset="0"/>
                          </a:rPr>
                        </m:ctrlPr>
                      </m:sSubPr>
                      <m:e>
                        <m:r>
                          <a:rPr lang="en-US" altLang="zh-CN" sz="2400" i="1">
                            <a:solidFill>
                              <a:schemeClr val="accent1"/>
                            </a:solidFill>
                            <a:latin typeface="Cambria Math" panose="02040503050406030204" pitchFamily="18" charset="0"/>
                          </a:rPr>
                          <m:t>𝑥</m:t>
                        </m:r>
                      </m:e>
                      <m:sub>
                        <m:r>
                          <a:rPr lang="en-US" altLang="zh-CN" sz="2400" i="1">
                            <a:solidFill>
                              <a:schemeClr val="accent1"/>
                            </a:solidFill>
                            <a:latin typeface="Cambria Math" panose="02040503050406030204" pitchFamily="18" charset="0"/>
                          </a:rPr>
                          <m:t>6</m:t>
                        </m:r>
                      </m:sub>
                    </m:sSub>
                    <m:r>
                      <a:rPr lang="en-US" altLang="zh-CN" sz="2400" i="1">
                        <a:solidFill>
                          <a:schemeClr val="accent1"/>
                        </a:solidFill>
                        <a:latin typeface="Cambria Math" panose="02040503050406030204" pitchFamily="18" charset="0"/>
                      </a:rPr>
                      <m:t>=</m:t>
                    </m:r>
                  </m:oMath>
                </a14:m>
                <a:r>
                  <a:rPr lang="en-US" altLang="zh-CN" sz="2400" dirty="0">
                    <a:solidFill>
                      <a:schemeClr val="accent1"/>
                    </a:solidFill>
                  </a:rPr>
                  <a:t>ln(66)=4.19</a:t>
                </a:r>
                <a:endParaRPr lang="en-US" altLang="zh-CN" sz="2400" dirty="0"/>
              </a:p>
            </p:txBody>
          </p:sp>
        </mc:Choice>
        <mc:Fallback xmlns="">
          <p:sp>
            <p:nvSpPr>
              <p:cNvPr id="3" name="内容占位符 2">
                <a:extLst>
                  <a:ext uri="{FF2B5EF4-FFF2-40B4-BE49-F238E27FC236}">
                    <a16:creationId xmlns:a16="http://schemas.microsoft.com/office/drawing/2014/main" id="{BAAA2F64-5A59-452A-9C01-34D3F08F586A}"/>
                  </a:ext>
                </a:extLst>
              </p:cNvPr>
              <p:cNvSpPr>
                <a:spLocks noGrp="1" noRot="1" noChangeAspect="1" noMove="1" noResize="1" noEditPoints="1" noAdjustHandles="1" noChangeArrowheads="1" noChangeShapeType="1" noTextEdit="1"/>
              </p:cNvSpPr>
              <p:nvPr>
                <p:ph idx="1"/>
              </p:nvPr>
            </p:nvSpPr>
            <p:spPr>
              <a:xfrm>
                <a:off x="517525" y="1108434"/>
                <a:ext cx="6180641" cy="5508233"/>
              </a:xfrm>
              <a:blipFill>
                <a:blip r:embed="rId4"/>
                <a:stretch>
                  <a:fillRect l="-11680" t="-3226" r="-2664" b="-2741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978088FE-0EBD-4324-BBFC-B32364F02662}"/>
                  </a:ext>
                </a:extLst>
              </p:cNvPr>
              <p:cNvSpPr txBox="1"/>
              <p:nvPr/>
            </p:nvSpPr>
            <p:spPr>
              <a:xfrm>
                <a:off x="7164039" y="1489247"/>
                <a:ext cx="4572000" cy="1323439"/>
              </a:xfrm>
              <a:prstGeom prst="rect">
                <a:avLst/>
              </a:prstGeom>
              <a:noFill/>
            </p:spPr>
            <p:txBody>
              <a:bodyPr wrap="square">
                <a:spAutoFit/>
              </a:bodyPr>
              <a:lstStyle/>
              <a:p>
                <a:pPr defTabSz="1219170" fontAlgn="base">
                  <a:spcBef>
                    <a:spcPct val="0"/>
                  </a:spcBef>
                  <a:spcAft>
                    <a:spcPct val="0"/>
                  </a:spcAft>
                </a:pPr>
                <a:r>
                  <a:rPr lang="en-US" altLang="zh-CN" sz="2000" dirty="0">
                    <a:solidFill>
                      <a:prstClr val="black"/>
                    </a:solidFill>
                    <a:latin typeface="Tahoma"/>
                    <a:ea typeface="ＭＳ Ｐゴシック" charset="0"/>
                    <a:cs typeface="Times New Roman" panose="02020603050405020304" pitchFamily="18" charset="0"/>
                  </a:rPr>
                  <a:t>Suppose </a:t>
                </a:r>
                <a:endParaRPr lang="en-US" altLang="zh-CN" sz="2000" i="1" dirty="0">
                  <a:solidFill>
                    <a:prstClr val="black"/>
                  </a:solidFill>
                  <a:latin typeface="Tahoma"/>
                  <a:ea typeface="ＭＳ Ｐゴシック" charset="0"/>
                  <a:cs typeface="Times New Roman" panose="02020603050405020304" pitchFamily="18" charset="0"/>
                </a:endParaRPr>
              </a:p>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r>
                        <a:rPr lang="en-US" altLang="zh-CN" sz="2000" i="1" dirty="0">
                          <a:solidFill>
                            <a:prstClr val="black"/>
                          </a:solidFill>
                          <a:latin typeface="Cambria Math" panose="02040503050406030204" pitchFamily="18" charset="0"/>
                          <a:cs typeface="Times New Roman" panose="02020603050405020304" pitchFamily="18" charset="0"/>
                        </a:rPr>
                        <m:t>𝑤</m:t>
                      </m:r>
                      <m:r>
                        <a:rPr lang="en-US" altLang="zh-CN" sz="2000" i="1" dirty="0">
                          <a:solidFill>
                            <a:prstClr val="black"/>
                          </a:solidFill>
                          <a:latin typeface="Cambria Math" panose="02040503050406030204" pitchFamily="18" charset="0"/>
                          <a:cs typeface="Times New Roman" panose="02020603050405020304" pitchFamily="18" charset="0"/>
                        </a:rPr>
                        <m:t> =</m:t>
                      </m:r>
                      <m:d>
                        <m:dPr>
                          <m:begChr m:val="["/>
                          <m:endChr m:val="]"/>
                          <m:ctrlPr>
                            <a:rPr lang="en-US" altLang="zh-CN" sz="2000" i="1" dirty="0">
                              <a:solidFill>
                                <a:prstClr val="black"/>
                              </a:solidFill>
                              <a:latin typeface="Cambria Math" panose="02040503050406030204" pitchFamily="18" charset="0"/>
                              <a:cs typeface="Times New Roman" panose="02020603050405020304" pitchFamily="18" charset="0"/>
                            </a:rPr>
                          </m:ctrlPr>
                        </m:dPr>
                        <m:e>
                          <m:r>
                            <a:rPr lang="en-US" altLang="zh-CN" sz="2000" i="1" dirty="0">
                              <a:solidFill>
                                <a:prstClr val="black"/>
                              </a:solidFill>
                              <a:latin typeface="Cambria Math" panose="02040503050406030204" pitchFamily="18" charset="0"/>
                              <a:cs typeface="Times New Roman" panose="02020603050405020304" pitchFamily="18" charset="0"/>
                            </a:rPr>
                            <m:t>2.5,−5.0,−1.2, 0.5, 2.0, 0.7</m:t>
                          </m:r>
                        </m:e>
                      </m:d>
                    </m:oMath>
                  </m:oMathPara>
                </a14:m>
                <a:endParaRPr lang="en-US" altLang="zh-CN" sz="2000" i="1" dirty="0">
                  <a:solidFill>
                    <a:prstClr val="black"/>
                  </a:solidFill>
                  <a:latin typeface="Tahoma"/>
                  <a:ea typeface="ＭＳ Ｐゴシック" charset="0"/>
                  <a:cs typeface="Times New Roman" panose="02020603050405020304" pitchFamily="18" charset="0"/>
                </a:endParaRPr>
              </a:p>
              <a:p>
                <a:pPr defTabSz="1219170" fontAlgn="base">
                  <a:spcBef>
                    <a:spcPct val="0"/>
                  </a:spcBef>
                  <a:spcAft>
                    <a:spcPct val="0"/>
                  </a:spcAft>
                </a:pPr>
                <a14:m>
                  <m:oMathPara xmlns:m="http://schemas.openxmlformats.org/officeDocument/2006/math">
                    <m:oMathParaPr>
                      <m:jc m:val="left"/>
                    </m:oMathParaPr>
                    <m:oMath xmlns:m="http://schemas.openxmlformats.org/officeDocument/2006/math">
                      <m:r>
                        <a:rPr lang="en-US" altLang="zh-CN" sz="2000" i="1" dirty="0">
                          <a:solidFill>
                            <a:prstClr val="black"/>
                          </a:solidFill>
                          <a:latin typeface="Cambria Math" panose="02040503050406030204" pitchFamily="18" charset="0"/>
                          <a:cs typeface="Times New Roman" panose="02020603050405020304" pitchFamily="18" charset="0"/>
                        </a:rPr>
                        <m:t>𝑏</m:t>
                      </m:r>
                      <m:r>
                        <a:rPr lang="en-US" altLang="zh-CN" sz="2000" i="1" dirty="0">
                          <a:solidFill>
                            <a:prstClr val="black"/>
                          </a:solidFill>
                          <a:latin typeface="Cambria Math" panose="02040503050406030204" pitchFamily="18" charset="0"/>
                          <a:cs typeface="Times New Roman" panose="02020603050405020304" pitchFamily="18" charset="0"/>
                        </a:rPr>
                        <m:t>=0.1</m:t>
                      </m:r>
                    </m:oMath>
                  </m:oMathPara>
                </a14:m>
                <a:endParaRPr lang="en-US" altLang="zh-CN" sz="2000" dirty="0">
                  <a:solidFill>
                    <a:prstClr val="black"/>
                  </a:solidFill>
                  <a:latin typeface="Tahoma"/>
                  <a:ea typeface="ＭＳ Ｐゴシック" charset="0"/>
                  <a:cs typeface="Times New Roman" panose="02020603050405020304" pitchFamily="18" charset="0"/>
                </a:endParaRPr>
              </a:p>
              <a:p>
                <a:pPr defTabSz="1219170" fontAlgn="base">
                  <a:spcBef>
                    <a:spcPct val="0"/>
                  </a:spcBef>
                  <a:spcAft>
                    <a:spcPct val="0"/>
                  </a:spcAft>
                </a:pPr>
                <a:r>
                  <a:rPr lang="en-US" altLang="zh-CN" sz="2000" dirty="0">
                    <a:solidFill>
                      <a:srgbClr val="FF0000"/>
                    </a:solidFill>
                    <a:latin typeface="Tahoma"/>
                    <a:ea typeface="ＭＳ Ｐゴシック" charset="0"/>
                    <a:cs typeface="Times New Roman" panose="02020603050405020304" pitchFamily="18" charset="0"/>
                  </a:rPr>
                  <a:t>How to classify this input review?</a:t>
                </a:r>
              </a:p>
            </p:txBody>
          </p:sp>
        </mc:Choice>
        <mc:Fallback xmlns="">
          <p:sp>
            <p:nvSpPr>
              <p:cNvPr id="5" name="文本框 4">
                <a:extLst>
                  <a:ext uri="{FF2B5EF4-FFF2-40B4-BE49-F238E27FC236}">
                    <a16:creationId xmlns:a16="http://schemas.microsoft.com/office/drawing/2014/main" id="{978088FE-0EBD-4324-BBFC-B32364F02662}"/>
                  </a:ext>
                </a:extLst>
              </p:cNvPr>
              <p:cNvSpPr txBox="1">
                <a:spLocks noRot="1" noChangeAspect="1" noMove="1" noResize="1" noEditPoints="1" noAdjustHandles="1" noChangeArrowheads="1" noChangeShapeType="1" noTextEdit="1"/>
              </p:cNvSpPr>
              <p:nvPr/>
            </p:nvSpPr>
            <p:spPr>
              <a:xfrm>
                <a:off x="7164039" y="1489247"/>
                <a:ext cx="4572000" cy="1323439"/>
              </a:xfrm>
              <a:prstGeom prst="rect">
                <a:avLst/>
              </a:prstGeom>
              <a:blipFill>
                <a:blip r:embed="rId5"/>
                <a:stretch>
                  <a:fillRect l="-1385" t="-2857" b="-6667"/>
                </a:stretch>
              </a:blipFill>
            </p:spPr>
            <p:txBody>
              <a:bodyPr/>
              <a:lstStyle/>
              <a:p>
                <a:r>
                  <a:rPr lang="en-CN">
                    <a:noFill/>
                  </a:rPr>
                  <a:t> </a:t>
                </a:r>
              </a:p>
            </p:txBody>
          </p:sp>
        </mc:Fallback>
      </mc:AlternateContent>
      <p:sp>
        <p:nvSpPr>
          <p:cNvPr id="6" name="灯片编号占位符 5">
            <a:extLst>
              <a:ext uri="{FF2B5EF4-FFF2-40B4-BE49-F238E27FC236}">
                <a16:creationId xmlns:a16="http://schemas.microsoft.com/office/drawing/2014/main" id="{A4B4FC7E-319E-4455-9537-B96D1935EFCD}"/>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27</a:t>
            </a:fld>
            <a:endParaRPr lang="en-US">
              <a:solidFill>
                <a:prstClr val="black">
                  <a:tint val="75000"/>
                </a:prstClr>
              </a:solidFill>
              <a:latin typeface="Lucida Sans" charset="0"/>
              <a:ea typeface="ＭＳ Ｐゴシック" charset="0"/>
            </a:endParaRPr>
          </a:p>
        </p:txBody>
      </p:sp>
      <mc:AlternateContent xmlns:mc="http://schemas.openxmlformats.org/markup-compatibility/2006" xmlns:a14="http://schemas.microsoft.com/office/drawing/2010/main">
        <mc:Choice Requires="a14">
          <p:sp>
            <p:nvSpPr>
              <p:cNvPr id="4" name="内容占位符 2">
                <a:extLst>
                  <a:ext uri="{FF2B5EF4-FFF2-40B4-BE49-F238E27FC236}">
                    <a16:creationId xmlns:a16="http://schemas.microsoft.com/office/drawing/2014/main" id="{916E4CA1-0DB8-97D3-32F1-7DD1204C9518}"/>
                  </a:ext>
                </a:extLst>
              </p:cNvPr>
              <p:cNvSpPr txBox="1">
                <a:spLocks/>
              </p:cNvSpPr>
              <p:nvPr/>
            </p:nvSpPr>
            <p:spPr>
              <a:xfrm>
                <a:off x="7069873" y="3570799"/>
                <a:ext cx="4879279" cy="2163963"/>
              </a:xfrm>
              <a:prstGeom prst="rect">
                <a:avLst/>
              </a:prstGeom>
            </p:spPr>
            <p:txBody>
              <a:bodyPr vert="horz" lIns="91440" tIns="45720" rIns="91440" bIns="45720" rtlCol="0">
                <a:noAutofit/>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600"/>
                  </a:spcAft>
                </a:pPr>
                <a14:m>
                  <m:oMath xmlns:m="http://schemas.openxmlformats.org/officeDocument/2006/math">
                    <m:r>
                      <a:rPr lang="en-US" altLang="zh-CN" sz="1800" i="1" smtClean="0">
                        <a:latin typeface="Cambria Math" panose="02040503050406030204" pitchFamily="18" charset="0"/>
                      </a:rPr>
                      <m:t>𝑃</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e>
                      <m:e>
                        <m:r>
                          <a:rPr lang="en-US" altLang="zh-CN" sz="1800" b="1"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𝑃</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𝑦</m:t>
                        </m:r>
                        <m:r>
                          <a:rPr lang="en-US" altLang="zh-CN" sz="1800" i="1">
                            <a:latin typeface="Cambria Math" panose="02040503050406030204" pitchFamily="18" charset="0"/>
                          </a:rPr>
                          <m:t>=1</m:t>
                        </m:r>
                      </m:e>
                      <m:e>
                        <m:r>
                          <a:rPr lang="en-US" altLang="zh-CN" sz="1800" b="1"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𝜎</m:t>
                    </m:r>
                    <m:r>
                      <a:rPr lang="en-US" altLang="zh-CN" sz="1800" i="1">
                        <a:latin typeface="Cambria Math" panose="02040503050406030204" pitchFamily="18" charset="0"/>
                      </a:rPr>
                      <m:t>(</m:t>
                    </m:r>
                    <m:r>
                      <a:rPr lang="en-US" altLang="zh-CN" sz="1800" b="1" i="1">
                        <a:latin typeface="Cambria Math" panose="02040503050406030204" pitchFamily="18" charset="0"/>
                      </a:rPr>
                      <m:t>𝒘</m:t>
                    </m:r>
                    <m:r>
                      <a:rPr lang="en-US" altLang="zh-CN" sz="1800" i="1">
                        <a:latin typeface="Cambria Math" panose="02040503050406030204" pitchFamily="18" charset="0"/>
                      </a:rPr>
                      <m:t>⋅</m:t>
                    </m:r>
                    <m:r>
                      <a:rPr lang="en-US" altLang="zh-CN" sz="1800" b="1"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𝑏</m:t>
                    </m:r>
                    <m:r>
                      <a:rPr lang="en-US" altLang="zh-CN" sz="1800" i="1">
                        <a:latin typeface="Cambria Math" panose="02040503050406030204" pitchFamily="18" charset="0"/>
                      </a:rPr>
                      <m:t>)</m:t>
                    </m:r>
                  </m:oMath>
                </a14:m>
                <a:endParaRPr lang="en-US" altLang="zh-CN" sz="1800" dirty="0"/>
              </a:p>
              <a:p>
                <a:pPr marL="0" indent="0">
                  <a:spcBef>
                    <a:spcPts val="400"/>
                  </a:spcBef>
                  <a:spcAft>
                    <a:spcPts val="600"/>
                  </a:spcAft>
                  <a:buFont typeface="Arial" panose="020B0604020202020204" pitchFamily="34" charset="0"/>
                  <a:buNone/>
                </a:pPr>
                <a:r>
                  <a:rPr lang="en-US" altLang="zh-CN" sz="1800" dirty="0"/>
                  <a:t>	</a:t>
                </a:r>
                <a14:m>
                  <m:oMath xmlns:m="http://schemas.openxmlformats.org/officeDocument/2006/math">
                    <m:r>
                      <a:rPr lang="en-US" altLang="zh-CN" sz="1800" i="1">
                        <a:latin typeface="Cambria Math" panose="02040503050406030204" pitchFamily="18" charset="0"/>
                      </a:rPr>
                      <m:t>=</m:t>
                    </m:r>
                    <m:r>
                      <a:rPr lang="en-US" altLang="zh-CN" sz="1800" i="1">
                        <a:latin typeface="Cambria Math" panose="02040503050406030204" pitchFamily="18" charset="0"/>
                      </a:rPr>
                      <m:t>𝜎</m:t>
                    </m:r>
                    <m:d>
                      <m:dPr>
                        <m:ctrlPr>
                          <a:rPr lang="en-US" altLang="zh-CN" sz="1800" i="1">
                            <a:latin typeface="Cambria Math" panose="02040503050406030204" pitchFamily="18" charset="0"/>
                          </a:rPr>
                        </m:ctrlPr>
                      </m:dPr>
                      <m:e>
                        <m:eqArr>
                          <m:eqArrPr>
                            <m:ctrlPr>
                              <a:rPr lang="en-US" altLang="zh-CN" sz="1800" i="1" dirty="0">
                                <a:solidFill>
                                  <a:srgbClr val="0070C0"/>
                                </a:solidFill>
                                <a:latin typeface="Cambria Math" panose="02040503050406030204" pitchFamily="18" charset="0"/>
                                <a:cs typeface="Times New Roman" panose="02020603050405020304" pitchFamily="18" charset="0"/>
                              </a:rPr>
                            </m:ctrlPr>
                          </m:eqArrPr>
                          <m:e>
                            <m:d>
                              <m:dPr>
                                <m:begChr m:val="["/>
                                <m:endChr m:val="]"/>
                                <m:ctrlPr>
                                  <a:rPr lang="en-US" altLang="zh-CN" sz="1800" i="1" dirty="0">
                                    <a:solidFill>
                                      <a:srgbClr val="0070C0"/>
                                    </a:solidFill>
                                    <a:latin typeface="Cambria Math" panose="02040503050406030204" pitchFamily="18" charset="0"/>
                                    <a:cs typeface="Times New Roman" panose="02020603050405020304" pitchFamily="18" charset="0"/>
                                  </a:rPr>
                                </m:ctrlPr>
                              </m:dPr>
                              <m:e>
                                <m:r>
                                  <a:rPr lang="en-US" altLang="zh-CN" sz="1800" i="1" dirty="0">
                                    <a:solidFill>
                                      <a:srgbClr val="0070C0"/>
                                    </a:solidFill>
                                    <a:latin typeface="Cambria Math" panose="02040503050406030204" pitchFamily="18" charset="0"/>
                                    <a:cs typeface="Times New Roman" panose="02020603050405020304" pitchFamily="18" charset="0"/>
                                  </a:rPr>
                                  <m:t>2.5,−5.0,−1.2, 0.5, 2.0, 0.7</m:t>
                                </m:r>
                              </m:e>
                            </m:d>
                            <m:r>
                              <a:rPr lang="en-US" altLang="zh-CN" sz="1800" i="1" dirty="0">
                                <a:latin typeface="Cambria Math" panose="02040503050406030204" pitchFamily="18" charset="0"/>
                                <a:cs typeface="Times New Roman" panose="02020603050405020304" pitchFamily="18" charset="0"/>
                              </a:rPr>
                              <m:t>,</m:t>
                            </m:r>
                          </m:e>
                          <m:e>
                            <m:d>
                              <m:dPr>
                                <m:begChr m:val="["/>
                                <m:endChr m:val="]"/>
                                <m:ctrlPr>
                                  <a:rPr lang="en-US" altLang="zh-CN" sz="1800" i="1" dirty="0">
                                    <a:solidFill>
                                      <a:srgbClr val="FF0000"/>
                                    </a:solidFill>
                                    <a:latin typeface="Cambria Math" panose="02040503050406030204" pitchFamily="18" charset="0"/>
                                    <a:cs typeface="Times New Roman" panose="02020603050405020304" pitchFamily="18" charset="0"/>
                                  </a:rPr>
                                </m:ctrlPr>
                              </m:dPr>
                              <m:e>
                                <m:r>
                                  <a:rPr lang="en-US" altLang="zh-CN" sz="1800" i="1" dirty="0">
                                    <a:solidFill>
                                      <a:srgbClr val="FF0000"/>
                                    </a:solidFill>
                                    <a:latin typeface="Cambria Math" panose="02040503050406030204" pitchFamily="18" charset="0"/>
                                    <a:cs typeface="Times New Roman" panose="02020603050405020304" pitchFamily="18" charset="0"/>
                                  </a:rPr>
                                  <m:t>3, 2, 1, 3, 0, 4.19</m:t>
                                </m:r>
                              </m:e>
                            </m:d>
                            <m:r>
                              <a:rPr lang="en-US" altLang="zh-CN" sz="1800" i="1" dirty="0">
                                <a:latin typeface="Cambria Math" panose="02040503050406030204" pitchFamily="18" charset="0"/>
                                <a:cs typeface="Times New Roman" panose="02020603050405020304" pitchFamily="18" charset="0"/>
                              </a:rPr>
                              <m:t>+0.1</m:t>
                            </m:r>
                          </m:e>
                        </m:eqArr>
                      </m:e>
                    </m:d>
                  </m:oMath>
                </a14:m>
                <a:endParaRPr lang="en-US" altLang="zh-CN" sz="1800" i="1" dirty="0">
                  <a:latin typeface="Cambria Math" panose="02040503050406030204" pitchFamily="18" charset="0"/>
                  <a:cs typeface="Times New Roman" panose="02020603050405020304" pitchFamily="18" charset="0"/>
                </a:endParaRPr>
              </a:p>
              <a:p>
                <a:pPr marL="0" indent="0">
                  <a:spcBef>
                    <a:spcPts val="400"/>
                  </a:spcBef>
                  <a:spcAft>
                    <a:spcPts val="600"/>
                  </a:spcAft>
                  <a:buFont typeface="Arial" panose="020B0604020202020204" pitchFamily="34" charset="0"/>
                  <a:buNone/>
                </a:pPr>
                <a:r>
                  <a:rPr lang="en-US" altLang="zh-CN" sz="1800" dirty="0"/>
                  <a:t>	</a:t>
                </a:r>
                <a14:m>
                  <m:oMath xmlns:m="http://schemas.openxmlformats.org/officeDocument/2006/math">
                    <m:r>
                      <a:rPr lang="en-US" altLang="zh-CN" sz="1800" i="1">
                        <a:latin typeface="Cambria Math" panose="02040503050406030204" pitchFamily="18" charset="0"/>
                      </a:rPr>
                      <m:t>=</m:t>
                    </m:r>
                    <m:r>
                      <a:rPr lang="en-US" altLang="zh-CN" sz="1800" i="1">
                        <a:latin typeface="Cambria Math" panose="02040503050406030204" pitchFamily="18" charset="0"/>
                      </a:rPr>
                      <m:t>𝜎</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0.833</m:t>
                        </m:r>
                      </m:e>
                    </m:d>
                    <m:r>
                      <a:rPr lang="en-US" altLang="zh-CN" sz="1800" i="1">
                        <a:latin typeface="Cambria Math" panose="02040503050406030204" pitchFamily="18" charset="0"/>
                      </a:rPr>
                      <m:t>=0.70</m:t>
                    </m:r>
                  </m:oMath>
                </a14:m>
                <a:endParaRPr lang="en-US" altLang="zh-CN" sz="1800" dirty="0"/>
              </a:p>
              <a:p>
                <a:pPr>
                  <a:spcBef>
                    <a:spcPts val="400"/>
                  </a:spcBef>
                  <a:spcAft>
                    <a:spcPts val="600"/>
                  </a:spcAft>
                </a:pPr>
                <a14:m>
                  <m:oMath xmlns:m="http://schemas.openxmlformats.org/officeDocument/2006/math">
                    <m:r>
                      <a:rPr lang="en-US" altLang="zh-CN" sz="1800" i="1">
                        <a:latin typeface="Cambria Math" panose="02040503050406030204" pitchFamily="18" charset="0"/>
                      </a:rPr>
                      <m:t>𝑃</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m:t>
                        </m:r>
                      </m:e>
                      <m:e>
                        <m:r>
                          <a:rPr lang="en-US" altLang="zh-CN" sz="1800" b="1" i="1">
                            <a:latin typeface="Cambria Math" panose="02040503050406030204" pitchFamily="18" charset="0"/>
                          </a:rPr>
                          <m:t>𝒙</m:t>
                        </m:r>
                      </m:e>
                    </m:d>
                    <m:r>
                      <a:rPr lang="en-US" altLang="zh-CN" sz="1800" i="1">
                        <a:latin typeface="Cambria Math" panose="02040503050406030204" pitchFamily="18" charset="0"/>
                      </a:rPr>
                      <m:t>=</m:t>
                    </m:r>
                    <m:r>
                      <a:rPr lang="en-US" altLang="zh-CN" sz="1800" i="1">
                        <a:latin typeface="Cambria Math" panose="02040503050406030204" pitchFamily="18" charset="0"/>
                      </a:rPr>
                      <m:t>𝑃</m:t>
                    </m:r>
                    <m:d>
                      <m:dPr>
                        <m:ctrlPr>
                          <a:rPr lang="en-US" altLang="zh-CN" sz="1800" i="1">
                            <a:latin typeface="Cambria Math" panose="02040503050406030204" pitchFamily="18" charset="0"/>
                          </a:rPr>
                        </m:ctrlPr>
                      </m:dPr>
                      <m:e>
                        <m:r>
                          <a:rPr lang="en-US" altLang="zh-CN" sz="1800" i="1">
                            <a:latin typeface="Cambria Math" panose="02040503050406030204" pitchFamily="18" charset="0"/>
                          </a:rPr>
                          <m:t>𝑦</m:t>
                        </m:r>
                        <m:r>
                          <a:rPr lang="en-US" altLang="zh-CN" sz="1800" i="1">
                            <a:latin typeface="Cambria Math" panose="02040503050406030204" pitchFamily="18" charset="0"/>
                          </a:rPr>
                          <m:t>=0</m:t>
                        </m:r>
                      </m:e>
                      <m:e>
                        <m:r>
                          <a:rPr lang="en-US" altLang="zh-CN" sz="1800" b="1" i="1">
                            <a:latin typeface="Cambria Math" panose="02040503050406030204" pitchFamily="18" charset="0"/>
                          </a:rPr>
                          <m:t>𝒙</m:t>
                        </m:r>
                      </m:e>
                    </m:d>
                    <m:r>
                      <a:rPr lang="en-US" altLang="zh-CN" sz="1800" i="1">
                        <a:latin typeface="Cambria Math" panose="02040503050406030204" pitchFamily="18" charset="0"/>
                      </a:rPr>
                      <m:t>=1−</m:t>
                    </m:r>
                    <m:r>
                      <a:rPr lang="en-US" altLang="zh-CN" sz="1800" i="1">
                        <a:latin typeface="Cambria Math" panose="02040503050406030204" pitchFamily="18" charset="0"/>
                      </a:rPr>
                      <m:t>𝜎</m:t>
                    </m:r>
                    <m:r>
                      <a:rPr lang="en-US" altLang="zh-CN" sz="1800" i="1">
                        <a:latin typeface="Cambria Math" panose="02040503050406030204" pitchFamily="18" charset="0"/>
                      </a:rPr>
                      <m:t>(</m:t>
                    </m:r>
                    <m:r>
                      <a:rPr lang="en-US" altLang="zh-CN" sz="1800" b="1" i="1">
                        <a:latin typeface="Cambria Math" panose="02040503050406030204" pitchFamily="18" charset="0"/>
                      </a:rPr>
                      <m:t>𝒘</m:t>
                    </m:r>
                    <m:r>
                      <a:rPr lang="en-US" altLang="zh-CN" sz="1800" i="1">
                        <a:latin typeface="Cambria Math" panose="02040503050406030204" pitchFamily="18" charset="0"/>
                      </a:rPr>
                      <m:t>⋅</m:t>
                    </m:r>
                    <m:r>
                      <a:rPr lang="en-US" altLang="zh-CN" sz="1800" b="1" i="1">
                        <a:latin typeface="Cambria Math" panose="02040503050406030204" pitchFamily="18" charset="0"/>
                      </a:rPr>
                      <m:t>𝒙</m:t>
                    </m:r>
                    <m:r>
                      <a:rPr lang="en-US" altLang="zh-CN" sz="1800" i="1">
                        <a:latin typeface="Cambria Math" panose="02040503050406030204" pitchFamily="18" charset="0"/>
                      </a:rPr>
                      <m:t>+</m:t>
                    </m:r>
                    <m:r>
                      <a:rPr lang="en-US" altLang="zh-CN" sz="1800" i="1">
                        <a:latin typeface="Cambria Math" panose="02040503050406030204" pitchFamily="18" charset="0"/>
                      </a:rPr>
                      <m:t>𝑏</m:t>
                    </m:r>
                    <m:r>
                      <a:rPr lang="en-US" altLang="zh-CN" sz="1800" i="1">
                        <a:latin typeface="Cambria Math" panose="02040503050406030204" pitchFamily="18" charset="0"/>
                      </a:rPr>
                      <m:t>)</m:t>
                    </m:r>
                  </m:oMath>
                </a14:m>
                <a:endParaRPr lang="en-US" altLang="zh-CN" sz="1800" dirty="0"/>
              </a:p>
              <a:p>
                <a:pPr marL="0" indent="0">
                  <a:spcBef>
                    <a:spcPts val="400"/>
                  </a:spcBef>
                  <a:spcAft>
                    <a:spcPts val="600"/>
                  </a:spcAft>
                  <a:buFont typeface="Arial" panose="020B0604020202020204" pitchFamily="34" charset="0"/>
                  <a:buNone/>
                </a:pPr>
                <a:r>
                  <a:rPr lang="en-US" altLang="zh-CN" sz="1800" dirty="0"/>
                  <a:t>	</a:t>
                </a:r>
                <a14:m>
                  <m:oMath xmlns:m="http://schemas.openxmlformats.org/officeDocument/2006/math">
                    <m:r>
                      <a:rPr lang="en-US" altLang="zh-CN" sz="1800" i="1">
                        <a:latin typeface="Cambria Math" panose="02040503050406030204" pitchFamily="18" charset="0"/>
                      </a:rPr>
                      <m:t>=0.30</m:t>
                    </m:r>
                  </m:oMath>
                </a14:m>
                <a:endParaRPr lang="en-US" altLang="zh-CN" sz="1800" dirty="0"/>
              </a:p>
              <a:p>
                <a:pPr>
                  <a:spcBef>
                    <a:spcPts val="400"/>
                  </a:spcBef>
                  <a:spcAft>
                    <a:spcPts val="600"/>
                  </a:spcAft>
                </a:pPr>
                <a:endParaRPr lang="zh-CN" altLang="en-US" sz="1800" dirty="0"/>
              </a:p>
            </p:txBody>
          </p:sp>
        </mc:Choice>
        <mc:Fallback xmlns="">
          <p:sp>
            <p:nvSpPr>
              <p:cNvPr id="4" name="内容占位符 2">
                <a:extLst>
                  <a:ext uri="{FF2B5EF4-FFF2-40B4-BE49-F238E27FC236}">
                    <a16:creationId xmlns:a16="http://schemas.microsoft.com/office/drawing/2014/main" id="{916E4CA1-0DB8-97D3-32F1-7DD1204C9518}"/>
                  </a:ext>
                </a:extLst>
              </p:cNvPr>
              <p:cNvSpPr txBox="1">
                <a:spLocks noRot="1" noChangeAspect="1" noMove="1" noResize="1" noEditPoints="1" noAdjustHandles="1" noChangeArrowheads="1" noChangeShapeType="1" noTextEdit="1"/>
              </p:cNvSpPr>
              <p:nvPr/>
            </p:nvSpPr>
            <p:spPr>
              <a:xfrm>
                <a:off x="7069873" y="3570799"/>
                <a:ext cx="4879279" cy="2163963"/>
              </a:xfrm>
              <a:prstGeom prst="rect">
                <a:avLst/>
              </a:prstGeom>
              <a:blipFill>
                <a:blip r:embed="rId6"/>
                <a:stretch>
                  <a:fillRect l="-779" b="-2339"/>
                </a:stretch>
              </a:blipFill>
            </p:spPr>
            <p:txBody>
              <a:bodyPr/>
              <a:lstStyle/>
              <a:p>
                <a:r>
                  <a:rPr lang="en-CN">
                    <a:noFill/>
                  </a:rPr>
                  <a:t> </a:t>
                </a:r>
              </a:p>
            </p:txBody>
          </p:sp>
        </mc:Fallback>
      </mc:AlternateContent>
    </p:spTree>
    <p:extLst>
      <p:ext uri="{BB962C8B-B14F-4D97-AF65-F5344CB8AC3E}">
        <p14:creationId xmlns:p14="http://schemas.microsoft.com/office/powerpoint/2010/main" val="38488295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BABA1E8F-C014-628D-EA0F-26232EAC8FEA}"/>
                  </a:ext>
                </a:extLst>
              </p:cNvPr>
              <p:cNvSpPr>
                <a:spLocks noGrp="1"/>
              </p:cNvSpPr>
              <p:nvPr>
                <p:ph type="title"/>
              </p:nvPr>
            </p:nvSpPr>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t>building</a:t>
                </a:r>
                <a:r>
                  <a:rPr lang="zh-CN" altLang="en-US" dirty="0"/>
                  <a:t> </a:t>
                </a:r>
                <a:r>
                  <a:rPr lang="en-US" altLang="zh-CN" dirty="0"/>
                  <a:t>features</a:t>
                </a:r>
                <a:r>
                  <a:rPr lang="zh-CN" altLang="en-US" dirty="0">
                    <a:solidFill>
                      <a:srgbClr val="184799"/>
                    </a:solidFill>
                  </a:rPr>
                  <a:t> </a:t>
                </a:r>
                <a14:m>
                  <m:oMath xmlns:m="http://schemas.openxmlformats.org/officeDocument/2006/math">
                    <m:sSup>
                      <m:sSupPr>
                        <m:ctrlPr>
                          <a:rPr lang="en-US" altLang="zh-CN" i="1" smtClean="0">
                            <a:solidFill>
                              <a:srgbClr val="184799"/>
                            </a:solidFill>
                            <a:latin typeface="Cambria Math" panose="02040503050406030204" pitchFamily="18" charset="0"/>
                          </a:rPr>
                        </m:ctrlPr>
                      </m:sSupPr>
                      <m:e>
                        <m:r>
                          <a:rPr lang="en-US" altLang="zh-CN" b="1" i="1">
                            <a:solidFill>
                              <a:srgbClr val="184799"/>
                            </a:solidFill>
                            <a:latin typeface="Cambria Math" panose="02040503050406030204" pitchFamily="18" charset="0"/>
                          </a:rPr>
                          <m:t>𝒙</m:t>
                        </m:r>
                      </m:e>
                      <m:sup>
                        <m:d>
                          <m:dPr>
                            <m:ctrlPr>
                              <a:rPr lang="en-US" altLang="zh-CN" i="1">
                                <a:solidFill>
                                  <a:srgbClr val="184799"/>
                                </a:solidFill>
                                <a:latin typeface="Cambria Math" panose="02040503050406030204" pitchFamily="18" charset="0"/>
                              </a:rPr>
                            </m:ctrlPr>
                          </m:dPr>
                          <m:e>
                            <m:r>
                              <a:rPr lang="en-US" altLang="zh-CN" i="1">
                                <a:solidFill>
                                  <a:srgbClr val="184799"/>
                                </a:solidFill>
                                <a:latin typeface="Cambria Math" panose="02040503050406030204" pitchFamily="18" charset="0"/>
                              </a:rPr>
                              <m:t>𝑖</m:t>
                            </m:r>
                          </m:e>
                        </m:d>
                      </m:sup>
                    </m:sSup>
                  </m:oMath>
                </a14:m>
                <a:endParaRPr lang="en-CN" dirty="0"/>
              </a:p>
            </p:txBody>
          </p:sp>
        </mc:Choice>
        <mc:Fallback xmlns="">
          <p:sp>
            <p:nvSpPr>
              <p:cNvPr id="2" name="Title 1">
                <a:extLst>
                  <a:ext uri="{FF2B5EF4-FFF2-40B4-BE49-F238E27FC236}">
                    <a16:creationId xmlns:a16="http://schemas.microsoft.com/office/drawing/2014/main" id="{BABA1E8F-C014-628D-EA0F-26232EAC8FEA}"/>
                  </a:ext>
                </a:extLst>
              </p:cNvPr>
              <p:cNvSpPr>
                <a:spLocks noGrp="1" noRot="1" noChangeAspect="1" noMove="1" noResize="1" noEditPoints="1" noAdjustHandles="1" noChangeArrowheads="1" noChangeShapeType="1" noTextEdit="1"/>
              </p:cNvSpPr>
              <p:nvPr>
                <p:ph type="title"/>
              </p:nvPr>
            </p:nvSpPr>
            <p:spPr>
              <a:blipFill>
                <a:blip r:embed="rId2"/>
                <a:stretch>
                  <a:fillRect l="-1866" t="-30612" b="-44898"/>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C9B7A205-6C2C-A9D6-470D-CC1E4E4F0509}"/>
              </a:ext>
            </a:extLst>
          </p:cNvPr>
          <p:cNvSpPr>
            <a:spLocks noGrp="1"/>
          </p:cNvSpPr>
          <p:nvPr>
            <p:ph type="sldNum" sz="quarter" idx="12"/>
          </p:nvPr>
        </p:nvSpPr>
        <p:spPr/>
        <p:txBody>
          <a:bodyPr/>
          <a:lstStyle/>
          <a:p>
            <a:fld id="{DC8BB421-126E-41CB-B73A-69D52E98CAE3}" type="slidenum">
              <a:rPr lang="zh-CN" altLang="en-US" smtClean="0"/>
              <a:t>28</a:t>
            </a:fld>
            <a:endParaRPr lang="zh-CN" altLang="en-US" dirty="0"/>
          </a:p>
        </p:txBody>
      </p:sp>
      <p:pic>
        <p:nvPicPr>
          <p:cNvPr id="105474" name="Picture 2">
            <a:extLst>
              <a:ext uri="{FF2B5EF4-FFF2-40B4-BE49-F238E27FC236}">
                <a16:creationId xmlns:a16="http://schemas.microsoft.com/office/drawing/2014/main" id="{FD516AC8-28E7-AC68-1489-E5A69C6F4BD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517525" y="1659553"/>
            <a:ext cx="11064875" cy="440566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63600BF2-DC35-669B-CA85-214C7558DEAD}"/>
              </a:ext>
            </a:extLst>
          </p:cNvPr>
          <p:cNvSpPr txBox="1"/>
          <p:nvPr/>
        </p:nvSpPr>
        <p:spPr>
          <a:xfrm>
            <a:off x="7172326" y="6492876"/>
            <a:ext cx="4464844" cy="276999"/>
          </a:xfrm>
          <a:prstGeom prst="rect">
            <a:avLst/>
          </a:prstGeom>
          <a:noFill/>
        </p:spPr>
        <p:txBody>
          <a:bodyPr wrap="square">
            <a:spAutoFit/>
          </a:bodyPr>
          <a:lstStyle/>
          <a:p>
            <a:r>
              <a:rPr lang="en-CN" sz="1200" dirty="0">
                <a:hlinkClick r:id="rId4"/>
              </a:rPr>
              <a:t>https://lena-voita.github.io/nlp_course/text_classification.html</a:t>
            </a:r>
            <a:r>
              <a:rPr lang="zh-CN" altLang="en-US" sz="1200" dirty="0"/>
              <a:t> </a:t>
            </a:r>
            <a:endParaRPr lang="en-CN" sz="1200"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A87C359-E35D-7AD1-094B-2FC41CED4C1B}"/>
                  </a:ext>
                </a:extLst>
              </p:cNvPr>
              <p:cNvSpPr txBox="1"/>
              <p:nvPr/>
            </p:nvSpPr>
            <p:spPr>
              <a:xfrm>
                <a:off x="7172326" y="4585206"/>
                <a:ext cx="994768" cy="552267"/>
              </a:xfrm>
              <a:prstGeom prst="rect">
                <a:avLst/>
              </a:prstGeom>
              <a:noFill/>
            </p:spPr>
            <p:txBody>
              <a:bodyPr wrap="square">
                <a:spAutoFit/>
              </a:bodyPr>
              <a:lstStyle/>
              <a:p>
                <a:r>
                  <a:rPr lang="zh-CN" altLang="en-US" sz="2800" dirty="0">
                    <a:solidFill>
                      <a:srgbClr val="184799"/>
                    </a:solidFill>
                  </a:rPr>
                  <a:t> </a:t>
                </a:r>
                <a14:m>
                  <m:oMath xmlns:m="http://schemas.openxmlformats.org/officeDocument/2006/math">
                    <m:sSup>
                      <m:sSupPr>
                        <m:ctrlPr>
                          <a:rPr lang="en-US" altLang="zh-CN" sz="2800" i="1" smtClean="0">
                            <a:solidFill>
                              <a:srgbClr val="184799"/>
                            </a:solidFill>
                            <a:latin typeface="Cambria Math" panose="02040503050406030204" pitchFamily="18" charset="0"/>
                          </a:rPr>
                        </m:ctrlPr>
                      </m:sSupPr>
                      <m:e>
                        <m:r>
                          <a:rPr lang="en-US" altLang="zh-CN" sz="2800" b="1" i="1">
                            <a:solidFill>
                              <a:srgbClr val="184799"/>
                            </a:solidFill>
                            <a:latin typeface="Cambria Math" panose="02040503050406030204" pitchFamily="18" charset="0"/>
                          </a:rPr>
                          <m:t>𝒙</m:t>
                        </m:r>
                      </m:e>
                      <m:sup>
                        <m:d>
                          <m:dPr>
                            <m:ctrlPr>
                              <a:rPr lang="en-US" altLang="zh-CN" sz="2800" i="1">
                                <a:solidFill>
                                  <a:srgbClr val="184799"/>
                                </a:solidFill>
                                <a:latin typeface="Cambria Math" panose="02040503050406030204" pitchFamily="18" charset="0"/>
                              </a:rPr>
                            </m:ctrlPr>
                          </m:dPr>
                          <m:e>
                            <m:r>
                              <a:rPr lang="en-US" altLang="zh-CN" sz="2800" i="1">
                                <a:solidFill>
                                  <a:srgbClr val="184799"/>
                                </a:solidFill>
                                <a:latin typeface="Cambria Math" panose="02040503050406030204" pitchFamily="18" charset="0"/>
                              </a:rPr>
                              <m:t>𝑖</m:t>
                            </m:r>
                          </m:e>
                        </m:d>
                      </m:sup>
                    </m:sSup>
                  </m:oMath>
                </a14:m>
                <a:endParaRPr lang="en-CN" sz="2800" dirty="0"/>
              </a:p>
            </p:txBody>
          </p:sp>
        </mc:Choice>
        <mc:Fallback xmlns="">
          <p:sp>
            <p:nvSpPr>
              <p:cNvPr id="7" name="TextBox 6">
                <a:extLst>
                  <a:ext uri="{FF2B5EF4-FFF2-40B4-BE49-F238E27FC236}">
                    <a16:creationId xmlns:a16="http://schemas.microsoft.com/office/drawing/2014/main" id="{FA87C359-E35D-7AD1-094B-2FC41CED4C1B}"/>
                  </a:ext>
                </a:extLst>
              </p:cNvPr>
              <p:cNvSpPr txBox="1">
                <a:spLocks noRot="1" noChangeAspect="1" noMove="1" noResize="1" noEditPoints="1" noAdjustHandles="1" noChangeArrowheads="1" noChangeShapeType="1" noTextEdit="1"/>
              </p:cNvSpPr>
              <p:nvPr/>
            </p:nvSpPr>
            <p:spPr>
              <a:xfrm>
                <a:off x="7172326" y="4585206"/>
                <a:ext cx="994768" cy="552267"/>
              </a:xfrm>
              <a:prstGeom prst="rect">
                <a:avLst/>
              </a:prstGeom>
              <a:blipFill>
                <a:blip r:embed="rId5"/>
                <a:stretch>
                  <a:fillRect/>
                </a:stretch>
              </a:blipFill>
            </p:spPr>
            <p:txBody>
              <a:bodyPr/>
              <a:lstStyle/>
              <a:p>
                <a:r>
                  <a:rPr lang="en-CN">
                    <a:noFill/>
                  </a:rPr>
                  <a:t> </a:t>
                </a:r>
              </a:p>
            </p:txBody>
          </p:sp>
        </mc:Fallback>
      </mc:AlternateContent>
      <p:sp>
        <p:nvSpPr>
          <p:cNvPr id="8" name="L-Shape 7">
            <a:extLst>
              <a:ext uri="{FF2B5EF4-FFF2-40B4-BE49-F238E27FC236}">
                <a16:creationId xmlns:a16="http://schemas.microsoft.com/office/drawing/2014/main" id="{E0FB0F51-6D14-ECCF-4D0F-23D41C2B6150}"/>
              </a:ext>
            </a:extLst>
          </p:cNvPr>
          <p:cNvSpPr/>
          <p:nvPr/>
        </p:nvSpPr>
        <p:spPr>
          <a:xfrm>
            <a:off x="474661" y="2235993"/>
            <a:ext cx="6654801" cy="3864770"/>
          </a:xfrm>
          <a:prstGeom prst="corner">
            <a:avLst>
              <a:gd name="adj1" fmla="val 67017"/>
              <a:gd name="adj2" fmla="val 71613"/>
            </a:avLst>
          </a:prstGeom>
          <a:solidFill>
            <a:schemeClr val="accent1">
              <a:alpha val="38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CN">
              <a:solidFill>
                <a:srgbClr val="184799"/>
              </a:solidFill>
            </a:endParaRPr>
          </a:p>
        </p:txBody>
      </p:sp>
    </p:spTree>
    <p:extLst>
      <p:ext uri="{BB962C8B-B14F-4D97-AF65-F5344CB8AC3E}">
        <p14:creationId xmlns:p14="http://schemas.microsoft.com/office/powerpoint/2010/main" val="764987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DA1E6D-3D3D-264A-8F4C-6D075DC79CDA}"/>
              </a:ext>
            </a:extLst>
          </p:cNvPr>
          <p:cNvSpPr>
            <a:spLocks noGrp="1"/>
          </p:cNvSpPr>
          <p:nvPr>
            <p:ph type="title"/>
          </p:nvPr>
        </p:nvSpPr>
        <p:spPr>
          <a:xfrm>
            <a:off x="314325" y="228600"/>
            <a:ext cx="11553827" cy="623124"/>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t>loss</a:t>
            </a:r>
            <a:r>
              <a:rPr lang="zh-CN" altLang="en-US" dirty="0"/>
              <a:t> </a:t>
            </a:r>
            <a:r>
              <a:rPr lang="en-US" altLang="zh-CN" dirty="0"/>
              <a:t>design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40280E4-A96F-4B4C-9DBD-4266531F9712}"/>
                  </a:ext>
                </a:extLst>
              </p:cNvPr>
              <p:cNvSpPr>
                <a:spLocks noGrp="1"/>
              </p:cNvSpPr>
              <p:nvPr>
                <p:ph idx="1"/>
              </p:nvPr>
            </p:nvSpPr>
            <p:spPr>
              <a:xfrm>
                <a:off x="517525" y="1108434"/>
                <a:ext cx="11350627" cy="2888271"/>
              </a:xfrm>
            </p:spPr>
            <p:txBody>
              <a:bodyPr>
                <a:normAutofit/>
              </a:bodyPr>
              <a:lstStyle/>
              <a:p>
                <a:pPr>
                  <a:spcBef>
                    <a:spcPts val="600"/>
                  </a:spcBef>
                  <a:spcAft>
                    <a:spcPts val="0"/>
                  </a:spcAft>
                </a:pPr>
                <a:r>
                  <a:rPr lang="en-US" b="1" dirty="0"/>
                  <a:t>Supervised classification </a:t>
                </a:r>
              </a:p>
              <a:p>
                <a:pPr lvl="1">
                  <a:spcBef>
                    <a:spcPts val="600"/>
                  </a:spcBef>
                  <a:spcAft>
                    <a:spcPts val="0"/>
                  </a:spcAft>
                </a:pPr>
                <a:r>
                  <a:rPr lang="en-US" dirty="0"/>
                  <a:t>We know the correct label </a:t>
                </a:r>
                <a14:m>
                  <m:oMath xmlns:m="http://schemas.openxmlformats.org/officeDocument/2006/math">
                    <m:r>
                      <a:rPr lang="en-US" i="1" dirty="0">
                        <a:solidFill>
                          <a:srgbClr val="0000CC"/>
                        </a:solidFill>
                        <a:latin typeface="Cambria Math" panose="02040503050406030204" pitchFamily="18" charset="0"/>
                      </a:rPr>
                      <m:t>𝑦</m:t>
                    </m:r>
                  </m:oMath>
                </a14:m>
                <a:r>
                  <a:rPr lang="en-US" i="1" dirty="0"/>
                  <a:t> </a:t>
                </a:r>
                <a:r>
                  <a:rPr lang="en-US" dirty="0"/>
                  <a:t>(either 0 or 1) for each </a:t>
                </a:r>
                <a14:m>
                  <m:oMath xmlns:m="http://schemas.openxmlformats.org/officeDocument/2006/math">
                    <m:r>
                      <a:rPr lang="en-US" b="1" i="1" dirty="0">
                        <a:latin typeface="Cambria Math" panose="02040503050406030204" pitchFamily="18" charset="0"/>
                      </a:rPr>
                      <m:t>𝒙</m:t>
                    </m:r>
                  </m:oMath>
                </a14:m>
                <a:endParaRPr lang="en-US" dirty="0"/>
              </a:p>
              <a:p>
                <a:pPr lvl="1">
                  <a:spcBef>
                    <a:spcPts val="600"/>
                  </a:spcBef>
                  <a:spcAft>
                    <a:spcPts val="0"/>
                  </a:spcAft>
                </a:pPr>
                <a:r>
                  <a:rPr lang="en-US" dirty="0"/>
                  <a:t>But what the system produces is an estimate, </a:t>
                </a:r>
                <a14:m>
                  <m:oMath xmlns:m="http://schemas.openxmlformats.org/officeDocument/2006/math">
                    <m:acc>
                      <m:accPr>
                        <m:chr m:val="̂"/>
                        <m:ctrlPr>
                          <a:rPr lang="en-US" i="1">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r>
                      <a:rPr lang="en-US" i="1">
                        <a:solidFill>
                          <a:srgbClr val="0000CC"/>
                        </a:solidFill>
                        <a:latin typeface="Cambria Math" panose="02040503050406030204" pitchFamily="18" charset="0"/>
                      </a:rPr>
                      <m:t> </m:t>
                    </m:r>
                  </m:oMath>
                </a14:m>
                <a:endParaRPr lang="en-US" dirty="0"/>
              </a:p>
              <a:p>
                <a:pPr>
                  <a:spcBef>
                    <a:spcPts val="600"/>
                  </a:spcBef>
                  <a:spcAft>
                    <a:spcPts val="0"/>
                  </a:spcAft>
                </a:pPr>
                <a:r>
                  <a:rPr lang="en-US" altLang="zh-CN" dirty="0"/>
                  <a:t>T</a:t>
                </a:r>
                <a:r>
                  <a:rPr lang="en-US" dirty="0"/>
                  <a:t>o set </a:t>
                </a:r>
                <a14:m>
                  <m:oMath xmlns:m="http://schemas.openxmlformats.org/officeDocument/2006/math">
                    <m:r>
                      <a:rPr lang="en-US" b="1" i="1" dirty="0">
                        <a:latin typeface="Cambria Math" panose="02040503050406030204" pitchFamily="18" charset="0"/>
                      </a:rPr>
                      <m:t>𝒘</m:t>
                    </m:r>
                  </m:oMath>
                </a14:m>
                <a:r>
                  <a:rPr lang="en-US" i="1" dirty="0"/>
                  <a:t> </a:t>
                </a:r>
                <a:r>
                  <a:rPr lang="en-US" dirty="0"/>
                  <a:t>and </a:t>
                </a:r>
                <a14:m>
                  <m:oMath xmlns:m="http://schemas.openxmlformats.org/officeDocument/2006/math">
                    <m:r>
                      <a:rPr lang="en-US" i="1" dirty="0">
                        <a:latin typeface="Cambria Math" panose="02040503050406030204" pitchFamily="18" charset="0"/>
                      </a:rPr>
                      <m:t>𝑏</m:t>
                    </m:r>
                    <m:r>
                      <a:rPr lang="en-US" i="1" dirty="0">
                        <a:latin typeface="Cambria Math" panose="02040503050406030204" pitchFamily="18" charset="0"/>
                      </a:rPr>
                      <m:t> </m:t>
                    </m:r>
                  </m:oMath>
                </a14:m>
                <a:r>
                  <a:rPr lang="en-US" dirty="0"/>
                  <a:t>to minimize the </a:t>
                </a:r>
                <a:r>
                  <a:rPr lang="en-US" b="1" dirty="0"/>
                  <a:t>distance</a:t>
                </a:r>
                <a:r>
                  <a:rPr lang="en-US" dirty="0"/>
                  <a:t> between </a:t>
                </a:r>
                <a14:m>
                  <m:oMath xmlns:m="http://schemas.openxmlformats.org/officeDocument/2006/math">
                    <m:sSup>
                      <m:sSupPr>
                        <m:ctrlPr>
                          <a:rPr lang="en-US" i="1">
                            <a:solidFill>
                              <a:srgbClr val="0000CC"/>
                            </a:solidFill>
                            <a:latin typeface="Cambria Math" panose="02040503050406030204" pitchFamily="18" charset="0"/>
                          </a:rPr>
                        </m:ctrlPr>
                      </m:sSupPr>
                      <m:e>
                        <m:acc>
                          <m:accPr>
                            <m:chr m:val="̂"/>
                            <m:ctrlPr>
                              <a:rPr lang="en-US" i="1">
                                <a:solidFill>
                                  <a:srgbClr val="0000CC"/>
                                </a:solidFill>
                                <a:latin typeface="Cambria Math" panose="02040503050406030204" pitchFamily="18" charset="0"/>
                              </a:rPr>
                            </m:ctrlPr>
                          </m:accPr>
                          <m:e>
                            <m:r>
                              <a:rPr lang="en-US" i="1">
                                <a:solidFill>
                                  <a:srgbClr val="0000CC"/>
                                </a:solidFill>
                                <a:latin typeface="Cambria Math" panose="02040503050406030204" pitchFamily="18" charset="0"/>
                              </a:rPr>
                              <m:t>𝑦</m:t>
                            </m:r>
                          </m:e>
                        </m:acc>
                      </m:e>
                      <m:sup>
                        <m:r>
                          <a:rPr lang="en-US" i="1">
                            <a:solidFill>
                              <a:srgbClr val="0000CC"/>
                            </a:solidFill>
                            <a:latin typeface="Cambria Math" panose="02040503050406030204" pitchFamily="18" charset="0"/>
                          </a:rPr>
                          <m:t>(</m:t>
                        </m:r>
                        <m:r>
                          <a:rPr lang="en-US" i="1">
                            <a:solidFill>
                              <a:srgbClr val="0000CC"/>
                            </a:solidFill>
                            <a:latin typeface="Cambria Math" panose="02040503050406030204" pitchFamily="18" charset="0"/>
                          </a:rPr>
                          <m:t>𝑖</m:t>
                        </m:r>
                        <m:r>
                          <a:rPr lang="en-US" i="1">
                            <a:solidFill>
                              <a:srgbClr val="0000CC"/>
                            </a:solidFill>
                            <a:latin typeface="Cambria Math" panose="02040503050406030204" pitchFamily="18" charset="0"/>
                          </a:rPr>
                          <m:t>)</m:t>
                        </m:r>
                      </m:sup>
                    </m:sSup>
                  </m:oMath>
                </a14:m>
                <a:r>
                  <a:rPr lang="en-US" dirty="0"/>
                  <a:t> and </a:t>
                </a:r>
                <a14:m>
                  <m:oMath xmlns:m="http://schemas.openxmlformats.org/officeDocument/2006/math">
                    <m:sSup>
                      <m:sSupPr>
                        <m:ctrlPr>
                          <a:rPr lang="en-US" i="1">
                            <a:solidFill>
                              <a:srgbClr val="0000CC"/>
                            </a:solidFill>
                            <a:latin typeface="Cambria Math" panose="02040503050406030204" pitchFamily="18" charset="0"/>
                          </a:rPr>
                        </m:ctrlPr>
                      </m:sSupPr>
                      <m:e>
                        <m:r>
                          <a:rPr lang="en-US" i="1">
                            <a:solidFill>
                              <a:srgbClr val="0000CC"/>
                            </a:solidFill>
                            <a:latin typeface="Cambria Math" panose="02040503050406030204" pitchFamily="18" charset="0"/>
                          </a:rPr>
                          <m:t>𝑦</m:t>
                        </m:r>
                      </m:e>
                      <m:sup>
                        <m:r>
                          <a:rPr lang="en-US" i="1">
                            <a:solidFill>
                              <a:srgbClr val="0000CC"/>
                            </a:solidFill>
                            <a:latin typeface="Cambria Math" panose="02040503050406030204" pitchFamily="18" charset="0"/>
                          </a:rPr>
                          <m:t>(</m:t>
                        </m:r>
                        <m:r>
                          <a:rPr lang="en-US" i="1">
                            <a:solidFill>
                              <a:srgbClr val="0000CC"/>
                            </a:solidFill>
                            <a:latin typeface="Cambria Math" panose="02040503050406030204" pitchFamily="18" charset="0"/>
                          </a:rPr>
                          <m:t>𝑖</m:t>
                        </m:r>
                        <m:r>
                          <a:rPr lang="en-US" i="1">
                            <a:solidFill>
                              <a:srgbClr val="0000CC"/>
                            </a:solidFill>
                            <a:latin typeface="Cambria Math" panose="02040503050406030204" pitchFamily="18" charset="0"/>
                          </a:rPr>
                          <m:t>)</m:t>
                        </m:r>
                      </m:sup>
                    </m:sSup>
                  </m:oMath>
                </a14:m>
                <a:endParaRPr lang="en-US" dirty="0"/>
              </a:p>
              <a:p>
                <a:pPr lvl="1">
                  <a:spcBef>
                    <a:spcPts val="600"/>
                  </a:spcBef>
                  <a:spcAft>
                    <a:spcPts val="0"/>
                  </a:spcAft>
                </a:pPr>
                <a:r>
                  <a:rPr lang="en-US" dirty="0"/>
                  <a:t>We need a distance estimator: a </a:t>
                </a:r>
                <a:r>
                  <a:rPr lang="en-US" b="1" dirty="0">
                    <a:solidFill>
                      <a:srgbClr val="0000CC"/>
                    </a:solidFill>
                  </a:rPr>
                  <a:t>loss function</a:t>
                </a:r>
                <a:r>
                  <a:rPr lang="en-US" b="1" dirty="0"/>
                  <a:t> </a:t>
                </a:r>
                <a:r>
                  <a:rPr lang="en-US" dirty="0"/>
                  <a:t>or a </a:t>
                </a:r>
                <a:r>
                  <a:rPr lang="en-US" b="1" dirty="0">
                    <a:solidFill>
                      <a:srgbClr val="0000CC"/>
                    </a:solidFill>
                  </a:rPr>
                  <a:t>cost function</a:t>
                </a:r>
              </a:p>
              <a:p>
                <a:pPr lvl="1">
                  <a:spcBef>
                    <a:spcPts val="600"/>
                  </a:spcBef>
                  <a:spcAft>
                    <a:spcPts val="0"/>
                  </a:spcAft>
                </a:pPr>
                <a:r>
                  <a:rPr lang="en-US" dirty="0"/>
                  <a:t>We need an optimization algorithm to update </a:t>
                </a:r>
                <a14:m>
                  <m:oMath xmlns:m="http://schemas.openxmlformats.org/officeDocument/2006/math">
                    <m:r>
                      <a:rPr lang="en-US" b="1" i="1" dirty="0">
                        <a:latin typeface="Cambria Math" panose="02040503050406030204" pitchFamily="18" charset="0"/>
                      </a:rPr>
                      <m:t>𝒘</m:t>
                    </m:r>
                  </m:oMath>
                </a14:m>
                <a:r>
                  <a:rPr lang="en-US" dirty="0"/>
                  <a:t> and </a:t>
                </a:r>
                <a14:m>
                  <m:oMath xmlns:m="http://schemas.openxmlformats.org/officeDocument/2006/math">
                    <m:r>
                      <a:rPr lang="en-US" i="1" dirty="0">
                        <a:latin typeface="Cambria Math" panose="02040503050406030204" pitchFamily="18" charset="0"/>
                      </a:rPr>
                      <m:t>𝑏</m:t>
                    </m:r>
                  </m:oMath>
                </a14:m>
                <a:r>
                  <a:rPr lang="en-US" dirty="0"/>
                  <a:t> to minimize the loss</a:t>
                </a:r>
              </a:p>
            </p:txBody>
          </p:sp>
        </mc:Choice>
        <mc:Fallback xmlns="">
          <p:sp>
            <p:nvSpPr>
              <p:cNvPr id="3" name="Content Placeholder 2">
                <a:extLst>
                  <a:ext uri="{FF2B5EF4-FFF2-40B4-BE49-F238E27FC236}">
                    <a16:creationId xmlns:a16="http://schemas.microsoft.com/office/drawing/2014/main" id="{840280E4-A96F-4B4C-9DBD-4266531F9712}"/>
                  </a:ext>
                </a:extLst>
              </p:cNvPr>
              <p:cNvSpPr>
                <a:spLocks noGrp="1" noRot="1" noChangeAspect="1" noMove="1" noResize="1" noEditPoints="1" noAdjustHandles="1" noChangeArrowheads="1" noChangeShapeType="1" noTextEdit="1"/>
              </p:cNvSpPr>
              <p:nvPr>
                <p:ph idx="1"/>
              </p:nvPr>
            </p:nvSpPr>
            <p:spPr>
              <a:xfrm>
                <a:off x="517525" y="1108434"/>
                <a:ext cx="11350627" cy="2888271"/>
              </a:xfrm>
              <a:blipFill>
                <a:blip r:embed="rId3"/>
                <a:stretch>
                  <a:fillRect l="-894" t="-2193" b="-2193"/>
                </a:stretch>
              </a:blipFill>
            </p:spPr>
            <p:txBody>
              <a:bodyPr/>
              <a:lstStyle/>
              <a:p>
                <a:r>
                  <a:rPr lang="en-CN">
                    <a:noFill/>
                  </a:rPr>
                  <a:t> </a:t>
                </a:r>
              </a:p>
            </p:txBody>
          </p:sp>
        </mc:Fallback>
      </mc:AlternateContent>
      <p:sp>
        <p:nvSpPr>
          <p:cNvPr id="5" name="灯片编号占位符 4">
            <a:extLst>
              <a:ext uri="{FF2B5EF4-FFF2-40B4-BE49-F238E27FC236}">
                <a16:creationId xmlns:a16="http://schemas.microsoft.com/office/drawing/2014/main" id="{B469D084-34C8-48B2-BCDE-512DB667AA0C}"/>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29</a:t>
            </a:fld>
            <a:endParaRPr lang="en-US">
              <a:solidFill>
                <a:prstClr val="black">
                  <a:tint val="75000"/>
                </a:prstClr>
              </a:solidFill>
              <a:latin typeface="Lucida Sans" charset="0"/>
              <a:ea typeface="ＭＳ Ｐゴシック" charset="0"/>
            </a:endParaRPr>
          </a:p>
        </p:txBody>
      </p:sp>
      <mc:AlternateContent xmlns:mc="http://schemas.openxmlformats.org/markup-compatibility/2006" xmlns:a14="http://schemas.microsoft.com/office/drawing/2010/main">
        <mc:Choice Requires="a14">
          <p:sp>
            <p:nvSpPr>
              <p:cNvPr id="4" name="Content Placeholder 2">
                <a:extLst>
                  <a:ext uri="{FF2B5EF4-FFF2-40B4-BE49-F238E27FC236}">
                    <a16:creationId xmlns:a16="http://schemas.microsoft.com/office/drawing/2014/main" id="{67AA5BB2-E2F9-4C96-CCB9-19BE5692EFE9}"/>
                  </a:ext>
                </a:extLst>
              </p:cNvPr>
              <p:cNvSpPr txBox="1">
                <a:spLocks/>
              </p:cNvSpPr>
              <p:nvPr/>
            </p:nvSpPr>
            <p:spPr>
              <a:xfrm>
                <a:off x="941270" y="4519961"/>
                <a:ext cx="11064875" cy="1449659"/>
              </a:xfrm>
              <a:prstGeom prst="rect">
                <a:avLst/>
              </a:prstGeom>
            </p:spPr>
            <p:txBody>
              <a:bodyPr vert="horz" lIns="91440" tIns="45720" rIns="91440" bIns="45720" rtlCol="0">
                <a:noAutofit/>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600"/>
                  </a:spcAft>
                </a:pPr>
                <a:r>
                  <a:rPr lang="en-US" altLang="zh-CN" sz="2400" dirty="0">
                    <a:cs typeface="Calibri" panose="020F0502020204030204" pitchFamily="34" charset="0"/>
                  </a:rPr>
                  <a:t>H</a:t>
                </a:r>
                <a:r>
                  <a:rPr lang="en-US" sz="2400" dirty="0">
                    <a:cs typeface="Calibri" panose="020F0502020204030204" pitchFamily="34" charset="0"/>
                  </a:rPr>
                  <a:t>ow far is the output</a:t>
                </a:r>
                <a:r>
                  <a:rPr lang="zh-CN" altLang="en-US" sz="2400" dirty="0">
                    <a:cs typeface="Calibri" panose="020F0502020204030204" pitchFamily="34" charset="0"/>
                  </a:rPr>
                  <a:t> </a:t>
                </a:r>
                <a14:m>
                  <m:oMath xmlns:m="http://schemas.openxmlformats.org/officeDocument/2006/math">
                    <m:acc>
                      <m:accPr>
                        <m:chr m:val="̂"/>
                        <m:ctrlPr>
                          <a:rPr lang="en-US" sz="2400" i="1">
                            <a:solidFill>
                              <a:srgbClr val="0000CC"/>
                            </a:solidFill>
                            <a:latin typeface="Cambria Math" panose="02040503050406030204" pitchFamily="18" charset="0"/>
                          </a:rPr>
                        </m:ctrlPr>
                      </m:accPr>
                      <m:e>
                        <m:r>
                          <a:rPr lang="en-US" sz="2400" i="1">
                            <a:solidFill>
                              <a:srgbClr val="0000CC"/>
                            </a:solidFill>
                            <a:latin typeface="Cambria Math" panose="02040503050406030204" pitchFamily="18" charset="0"/>
                          </a:rPr>
                          <m:t>𝑦</m:t>
                        </m:r>
                      </m:e>
                    </m:acc>
                    <m:r>
                      <a:rPr lang="en-US" altLang="zh-CN" sz="2400" i="1">
                        <a:solidFill>
                          <a:srgbClr val="0000CC"/>
                        </a:solidFill>
                        <a:latin typeface="Cambria Math" panose="02040503050406030204" pitchFamily="18" charset="0"/>
                      </a:rPr>
                      <m:t>=</m:t>
                    </m:r>
                    <m:r>
                      <a:rPr lang="en-US" altLang="zh-CN" sz="2400" i="1">
                        <a:solidFill>
                          <a:srgbClr val="0000CC"/>
                        </a:solidFill>
                        <a:latin typeface="Cambria Math" panose="02040503050406030204" pitchFamily="18" charset="0"/>
                      </a:rPr>
                      <m:t>𝜎</m:t>
                    </m:r>
                    <m:r>
                      <a:rPr lang="en-US" altLang="zh-CN" sz="2400" i="1">
                        <a:solidFill>
                          <a:srgbClr val="0000CC"/>
                        </a:solidFill>
                        <a:latin typeface="Cambria Math" panose="02040503050406030204" pitchFamily="18" charset="0"/>
                      </a:rPr>
                      <m:t>(</m:t>
                    </m:r>
                    <m:r>
                      <a:rPr lang="en-US" altLang="zh-CN" sz="2400" b="1" i="1">
                        <a:solidFill>
                          <a:srgbClr val="0000CC"/>
                        </a:solidFill>
                        <a:latin typeface="Cambria Math" panose="02040503050406030204" pitchFamily="18" charset="0"/>
                      </a:rPr>
                      <m:t>𝒘</m:t>
                    </m:r>
                    <m:r>
                      <a:rPr lang="en-US" altLang="zh-CN" sz="2400" i="1">
                        <a:solidFill>
                          <a:srgbClr val="0000CC"/>
                        </a:solidFill>
                        <a:latin typeface="Cambria Math" panose="02040503050406030204" pitchFamily="18" charset="0"/>
                      </a:rPr>
                      <m:t>⋅</m:t>
                    </m:r>
                    <m:r>
                      <a:rPr lang="en-US" altLang="zh-CN" sz="2400" b="1" i="1">
                        <a:solidFill>
                          <a:srgbClr val="0000CC"/>
                        </a:solidFill>
                        <a:latin typeface="Cambria Math" panose="02040503050406030204" pitchFamily="18" charset="0"/>
                      </a:rPr>
                      <m:t>𝒙</m:t>
                    </m:r>
                    <m:r>
                      <a:rPr lang="en-US" altLang="zh-CN" sz="2400" i="1">
                        <a:solidFill>
                          <a:srgbClr val="0000CC"/>
                        </a:solidFill>
                        <a:latin typeface="Cambria Math" panose="02040503050406030204" pitchFamily="18" charset="0"/>
                      </a:rPr>
                      <m:t>+</m:t>
                    </m:r>
                    <m:r>
                      <a:rPr lang="en-US" altLang="zh-CN" sz="2400" i="1">
                        <a:solidFill>
                          <a:srgbClr val="0000CC"/>
                        </a:solidFill>
                        <a:latin typeface="Cambria Math" panose="02040503050406030204" pitchFamily="18" charset="0"/>
                      </a:rPr>
                      <m:t>𝑏</m:t>
                    </m:r>
                    <m:r>
                      <a:rPr lang="en-US" altLang="zh-CN" sz="2400" i="1">
                        <a:solidFill>
                          <a:srgbClr val="0000CC"/>
                        </a:solidFill>
                        <a:latin typeface="Cambria Math" panose="02040503050406030204" pitchFamily="18" charset="0"/>
                      </a:rPr>
                      <m:t>)</m:t>
                    </m:r>
                  </m:oMath>
                </a14:m>
                <a:r>
                  <a:rPr lang="en-US" sz="2400" dirty="0">
                    <a:cs typeface="Calibri" panose="020F0502020204030204" pitchFamily="34" charset="0"/>
                  </a:rPr>
                  <a:t> from the true </a:t>
                </a:r>
                <a14:m>
                  <m:oMath xmlns:m="http://schemas.openxmlformats.org/officeDocument/2006/math">
                    <m:r>
                      <a:rPr lang="en-US" sz="2400" i="1">
                        <a:solidFill>
                          <a:srgbClr val="0000CC"/>
                        </a:solidFill>
                        <a:latin typeface="Cambria Math" panose="02040503050406030204" pitchFamily="18" charset="0"/>
                        <a:cs typeface="Calibri" panose="020F0502020204030204" pitchFamily="34" charset="0"/>
                      </a:rPr>
                      <m:t>𝑦</m:t>
                    </m:r>
                    <m:r>
                      <a:rPr lang="en-US" sz="2400" i="1">
                        <a:solidFill>
                          <a:srgbClr val="0000CC"/>
                        </a:solidFill>
                        <a:latin typeface="Cambria Math" panose="02040503050406030204" pitchFamily="18" charset="0"/>
                        <a:cs typeface="Calibri" panose="020F0502020204030204" pitchFamily="34" charset="0"/>
                      </a:rPr>
                      <m:t>=</m:t>
                    </m:r>
                    <m:d>
                      <m:dPr>
                        <m:begChr m:val="["/>
                        <m:endChr m:val="]"/>
                        <m:ctrlPr>
                          <a:rPr lang="en-US" altLang="zh-CN" sz="2400" i="1">
                            <a:solidFill>
                              <a:srgbClr val="0000CC"/>
                            </a:solidFill>
                            <a:latin typeface="Cambria Math" panose="02040503050406030204" pitchFamily="18" charset="0"/>
                            <a:cs typeface="Calibri" panose="020F0502020204030204" pitchFamily="34" charset="0"/>
                          </a:rPr>
                        </m:ctrlPr>
                      </m:dPr>
                      <m:e>
                        <m:r>
                          <m:rPr>
                            <m:sty m:val="p"/>
                          </m:rPr>
                          <a:rPr lang="en-US" altLang="zh-CN" sz="2400">
                            <a:solidFill>
                              <a:srgbClr val="0000CC"/>
                            </a:solidFill>
                            <a:latin typeface="Cambria Math" panose="02040503050406030204" pitchFamily="18" charset="0"/>
                            <a:cs typeface="Calibri" panose="020F0502020204030204" pitchFamily="34" charset="0"/>
                          </a:rPr>
                          <m:t>either</m:t>
                        </m:r>
                        <m:r>
                          <a:rPr lang="en-US" altLang="zh-CN" sz="2400" i="1">
                            <a:solidFill>
                              <a:srgbClr val="0000CC"/>
                            </a:solidFill>
                            <a:latin typeface="Cambria Math" panose="02040503050406030204" pitchFamily="18" charset="0"/>
                            <a:cs typeface="Calibri" panose="020F0502020204030204" pitchFamily="34" charset="0"/>
                          </a:rPr>
                          <m:t> 0 </m:t>
                        </m:r>
                        <m:r>
                          <m:rPr>
                            <m:sty m:val="p"/>
                          </m:rPr>
                          <a:rPr lang="en-US" altLang="zh-CN" sz="2400">
                            <a:solidFill>
                              <a:srgbClr val="0000CC"/>
                            </a:solidFill>
                            <a:latin typeface="Cambria Math" panose="02040503050406030204" pitchFamily="18" charset="0"/>
                            <a:cs typeface="Calibri" panose="020F0502020204030204" pitchFamily="34" charset="0"/>
                          </a:rPr>
                          <m:t>or</m:t>
                        </m:r>
                        <m:r>
                          <a:rPr lang="en-US" altLang="zh-CN" sz="2400" i="1">
                            <a:solidFill>
                              <a:srgbClr val="0000CC"/>
                            </a:solidFill>
                            <a:latin typeface="Cambria Math" panose="02040503050406030204" pitchFamily="18" charset="0"/>
                            <a:cs typeface="Calibri" panose="020F0502020204030204" pitchFamily="34" charset="0"/>
                          </a:rPr>
                          <m:t> 1</m:t>
                        </m:r>
                      </m:e>
                    </m:d>
                  </m:oMath>
                </a14:m>
                <a:endParaRPr lang="en-US" sz="2400" dirty="0">
                  <a:solidFill>
                    <a:srgbClr val="0000CC"/>
                  </a:solidFill>
                  <a:cs typeface="Calibri" panose="020F0502020204030204" pitchFamily="34" charset="0"/>
                </a:endParaRPr>
              </a:p>
              <a:p>
                <a:pPr>
                  <a:spcBef>
                    <a:spcPts val="400"/>
                  </a:spcBef>
                  <a:spcAft>
                    <a:spcPts val="600"/>
                  </a:spcAft>
                </a:pPr>
                <a:r>
                  <a:rPr lang="en-US" sz="2400" dirty="0">
                    <a:cs typeface="Calibri" panose="020F0502020204030204" pitchFamily="34" charset="0"/>
                  </a:rPr>
                  <a:t>We</a:t>
                </a:r>
                <a:r>
                  <a:rPr lang="zh-CN" altLang="en-US" sz="2400" dirty="0">
                    <a:cs typeface="Calibri" panose="020F0502020204030204" pitchFamily="34" charset="0"/>
                  </a:rPr>
                  <a:t> </a:t>
                </a:r>
                <a:r>
                  <a:rPr lang="en-US" altLang="zh-CN" sz="2400" dirty="0">
                    <a:cs typeface="Calibri" panose="020F0502020204030204" pitchFamily="34" charset="0"/>
                  </a:rPr>
                  <a:t>wi</a:t>
                </a:r>
                <a:r>
                  <a:rPr lang="en-US" sz="2400" dirty="0">
                    <a:cs typeface="Calibri" panose="020F0502020204030204" pitchFamily="34" charset="0"/>
                  </a:rPr>
                  <a:t>ll call this difference: </a:t>
                </a:r>
                <a14:m>
                  <m:oMath xmlns:m="http://schemas.openxmlformats.org/officeDocument/2006/math">
                    <m:r>
                      <a:rPr lang="en-US" sz="2400" i="1" dirty="0">
                        <a:solidFill>
                          <a:srgbClr val="0000CC"/>
                        </a:solidFill>
                        <a:latin typeface="Cambria Math" panose="02040503050406030204" pitchFamily="18" charset="0"/>
                      </a:rPr>
                      <m:t>𝐿</m:t>
                    </m:r>
                    <m:r>
                      <a:rPr lang="en-US" sz="2400" i="1" dirty="0">
                        <a:solidFill>
                          <a:srgbClr val="0000CC"/>
                        </a:solidFill>
                        <a:latin typeface="Cambria Math" panose="02040503050406030204" pitchFamily="18" charset="0"/>
                      </a:rPr>
                      <m:t>(</m:t>
                    </m:r>
                    <m:acc>
                      <m:accPr>
                        <m:chr m:val="̂"/>
                        <m:ctrlPr>
                          <a:rPr lang="en-US" sz="2400" i="1">
                            <a:solidFill>
                              <a:srgbClr val="0000CC"/>
                            </a:solidFill>
                            <a:latin typeface="Cambria Math" panose="02040503050406030204" pitchFamily="18" charset="0"/>
                          </a:rPr>
                        </m:ctrlPr>
                      </m:accPr>
                      <m:e>
                        <m:r>
                          <a:rPr lang="en-US" sz="2400" i="1">
                            <a:solidFill>
                              <a:srgbClr val="0000CC"/>
                            </a:solidFill>
                            <a:latin typeface="Cambria Math" panose="02040503050406030204" pitchFamily="18" charset="0"/>
                          </a:rPr>
                          <m:t>𝑦</m:t>
                        </m:r>
                      </m:e>
                    </m:acc>
                    <m:r>
                      <a:rPr lang="en-US" sz="2400" i="1">
                        <a:solidFill>
                          <a:srgbClr val="0000CC"/>
                        </a:solidFill>
                        <a:latin typeface="Cambria Math" panose="02040503050406030204" pitchFamily="18" charset="0"/>
                      </a:rPr>
                      <m:t> </m:t>
                    </m:r>
                    <m:r>
                      <a:rPr lang="en-US" sz="2400" i="1" dirty="0">
                        <a:solidFill>
                          <a:srgbClr val="0000CC"/>
                        </a:solidFill>
                        <a:latin typeface="Cambria Math" panose="02040503050406030204" pitchFamily="18" charset="0"/>
                      </a:rPr>
                      <m:t>,</m:t>
                    </m:r>
                    <m:r>
                      <a:rPr lang="en-US" sz="2400" i="1" dirty="0">
                        <a:solidFill>
                          <a:srgbClr val="0000CC"/>
                        </a:solidFill>
                        <a:latin typeface="Cambria Math" panose="02040503050406030204" pitchFamily="18" charset="0"/>
                      </a:rPr>
                      <m:t>𝑦</m:t>
                    </m:r>
                    <m:r>
                      <a:rPr lang="en-US" sz="2400" i="1" dirty="0">
                        <a:solidFill>
                          <a:srgbClr val="0000CC"/>
                        </a:solidFill>
                        <a:latin typeface="Cambria Math" panose="02040503050406030204" pitchFamily="18" charset="0"/>
                      </a:rPr>
                      <m:t>)=</m:t>
                    </m:r>
                  </m:oMath>
                </a14:m>
                <a:r>
                  <a:rPr lang="en-US" sz="2400" dirty="0">
                    <a:solidFill>
                      <a:srgbClr val="0000CC"/>
                    </a:solidFill>
                  </a:rPr>
                  <a:t> </a:t>
                </a:r>
                <a:r>
                  <a:rPr lang="en-US" sz="2400" dirty="0"/>
                  <a:t>how much </a:t>
                </a:r>
                <a14:m>
                  <m:oMath xmlns:m="http://schemas.openxmlformats.org/officeDocument/2006/math">
                    <m:acc>
                      <m:accPr>
                        <m:chr m:val="̂"/>
                        <m:ctrlPr>
                          <a:rPr lang="en-US" sz="2400" i="1">
                            <a:solidFill>
                              <a:srgbClr val="0000CC"/>
                            </a:solidFill>
                            <a:latin typeface="Cambria Math" panose="02040503050406030204" pitchFamily="18" charset="0"/>
                          </a:rPr>
                        </m:ctrlPr>
                      </m:accPr>
                      <m:e>
                        <m:r>
                          <a:rPr lang="en-US" sz="2400" i="1">
                            <a:solidFill>
                              <a:srgbClr val="0000CC"/>
                            </a:solidFill>
                            <a:latin typeface="Cambria Math" panose="02040503050406030204" pitchFamily="18" charset="0"/>
                          </a:rPr>
                          <m:t>𝑦</m:t>
                        </m:r>
                      </m:e>
                    </m:acc>
                  </m:oMath>
                </a14:m>
                <a:r>
                  <a:rPr lang="en-US" sz="2400" dirty="0"/>
                  <a:t> differs from </a:t>
                </a:r>
                <a14:m>
                  <m:oMath xmlns:m="http://schemas.openxmlformats.org/officeDocument/2006/math">
                    <m:r>
                      <a:rPr lang="en-US" sz="2400" i="1" dirty="0">
                        <a:solidFill>
                          <a:srgbClr val="0000CC"/>
                        </a:solidFill>
                        <a:latin typeface="Cambria Math" panose="02040503050406030204" pitchFamily="18" charset="0"/>
                      </a:rPr>
                      <m:t>𝑦</m:t>
                    </m:r>
                    <m:r>
                      <a:rPr lang="en-US" sz="2400" i="1" dirty="0">
                        <a:solidFill>
                          <a:srgbClr val="0000CC"/>
                        </a:solidFill>
                        <a:latin typeface="Cambria Math" panose="02040503050406030204" pitchFamily="18" charset="0"/>
                      </a:rPr>
                      <m:t> </m:t>
                    </m:r>
                  </m:oMath>
                </a14:m>
                <a:r>
                  <a:rPr lang="en-US" altLang="zh-CN" sz="2400" dirty="0">
                    <a:cs typeface="Calibri" panose="020F0502020204030204" pitchFamily="34" charset="0"/>
                  </a:rPr>
                  <a:t>a</a:t>
                </a:r>
                <a:r>
                  <a:rPr lang="zh-CN" altLang="en-US" sz="2400" dirty="0">
                    <a:cs typeface="Calibri" panose="020F0502020204030204" pitchFamily="34" charset="0"/>
                  </a:rPr>
                  <a:t> </a:t>
                </a:r>
                <a:r>
                  <a:rPr lang="en-US" altLang="zh-CN" sz="2400" dirty="0">
                    <a:cs typeface="Calibri" panose="020F0502020204030204" pitchFamily="34" charset="0"/>
                  </a:rPr>
                  <a:t>loss</a:t>
                </a:r>
                <a:endParaRPr lang="en-US" sz="2400" dirty="0">
                  <a:cs typeface="Calibri" panose="020F0502020204030204" pitchFamily="34" charset="0"/>
                </a:endParaRPr>
              </a:p>
              <a:p>
                <a:pPr lvl="1">
                  <a:spcBef>
                    <a:spcPts val="400"/>
                  </a:spcBef>
                  <a:spcAft>
                    <a:spcPts val="600"/>
                  </a:spcAft>
                </a:pPr>
                <a:r>
                  <a:rPr lang="en-US" sz="2000" dirty="0"/>
                  <a:t>Intuition of </a:t>
                </a:r>
                <a:r>
                  <a:rPr lang="en-US" sz="2000" dirty="0">
                    <a:solidFill>
                      <a:srgbClr val="0000CC"/>
                    </a:solidFill>
                  </a:rPr>
                  <a:t>negative log likelihood loss</a:t>
                </a:r>
                <a:r>
                  <a:rPr lang="en-US" sz="2000" dirty="0"/>
                  <a:t> = </a:t>
                </a:r>
                <a:r>
                  <a:rPr lang="en-US" sz="2000" dirty="0">
                    <a:solidFill>
                      <a:srgbClr val="0000CC"/>
                    </a:solidFill>
                  </a:rPr>
                  <a:t>cross-entropy loss</a:t>
                </a:r>
                <a:endParaRPr lang="en-US" sz="2000" b="1" dirty="0">
                  <a:solidFill>
                    <a:srgbClr val="0000CC"/>
                  </a:solidFill>
                  <a:latin typeface="Calibri" panose="020F0502020204030204" pitchFamily="34" charset="0"/>
                  <a:cs typeface="Calibri" panose="020F0502020204030204" pitchFamily="34" charset="0"/>
                </a:endParaRPr>
              </a:p>
              <a:p>
                <a:pPr>
                  <a:spcBef>
                    <a:spcPts val="400"/>
                  </a:spcBef>
                  <a:spcAft>
                    <a:spcPts val="600"/>
                  </a:spcAft>
                </a:pPr>
                <a:endParaRPr lang="en-US" sz="2400" b="1" dirty="0">
                  <a:latin typeface="Calibri" panose="020F0502020204030204" pitchFamily="34" charset="0"/>
                  <a:cs typeface="Calibri" panose="020F0502020204030204" pitchFamily="34" charset="0"/>
                </a:endParaRPr>
              </a:p>
              <a:p>
                <a:pPr>
                  <a:spcBef>
                    <a:spcPts val="400"/>
                  </a:spcBef>
                  <a:spcAft>
                    <a:spcPts val="600"/>
                  </a:spcAft>
                </a:pPr>
                <a:endParaRPr lang="en-US" sz="2400" dirty="0"/>
              </a:p>
            </p:txBody>
          </p:sp>
        </mc:Choice>
        <mc:Fallback xmlns="">
          <p:sp>
            <p:nvSpPr>
              <p:cNvPr id="4" name="Content Placeholder 2">
                <a:extLst>
                  <a:ext uri="{FF2B5EF4-FFF2-40B4-BE49-F238E27FC236}">
                    <a16:creationId xmlns:a16="http://schemas.microsoft.com/office/drawing/2014/main" id="{67AA5BB2-E2F9-4C96-CCB9-19BE5692EFE9}"/>
                  </a:ext>
                </a:extLst>
              </p:cNvPr>
              <p:cNvSpPr txBox="1">
                <a:spLocks noRot="1" noChangeAspect="1" noMove="1" noResize="1" noEditPoints="1" noAdjustHandles="1" noChangeArrowheads="1" noChangeShapeType="1" noTextEdit="1"/>
              </p:cNvSpPr>
              <p:nvPr/>
            </p:nvSpPr>
            <p:spPr>
              <a:xfrm>
                <a:off x="941270" y="4519961"/>
                <a:ext cx="11064875" cy="1449659"/>
              </a:xfrm>
              <a:prstGeom prst="rect">
                <a:avLst/>
              </a:prstGeom>
              <a:blipFill>
                <a:blip r:embed="rId4"/>
                <a:stretch>
                  <a:fillRect l="-687" t="-3478" b="-2609"/>
                </a:stretch>
              </a:blipFill>
            </p:spPr>
            <p:txBody>
              <a:bodyPr/>
              <a:lstStyle/>
              <a:p>
                <a:r>
                  <a:rPr lang="en-CN">
                    <a:noFill/>
                  </a:rPr>
                  <a:t> </a:t>
                </a:r>
              </a:p>
            </p:txBody>
          </p:sp>
        </mc:Fallback>
      </mc:AlternateContent>
    </p:spTree>
    <p:extLst>
      <p:ext uri="{BB962C8B-B14F-4D97-AF65-F5344CB8AC3E}">
        <p14:creationId xmlns:p14="http://schemas.microsoft.com/office/powerpoint/2010/main" val="888996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23E7F-BE03-2F4D-A4E1-23765363EF8F}"/>
              </a:ext>
            </a:extLst>
          </p:cNvPr>
          <p:cNvSpPr>
            <a:spLocks noGrp="1"/>
          </p:cNvSpPr>
          <p:nvPr>
            <p:ph type="title"/>
          </p:nvPr>
        </p:nvSpPr>
        <p:spPr/>
        <p:txBody>
          <a:bodyPr/>
          <a:lstStyle/>
          <a:p>
            <a:r>
              <a:rPr lang="en-US" b="1" dirty="0"/>
              <a:t>Is this a </a:t>
            </a:r>
            <a:r>
              <a:rPr lang="en-US" dirty="0"/>
              <a:t>s</a:t>
            </a:r>
            <a:r>
              <a:rPr lang="en-US" b="1" dirty="0"/>
              <a:t>pam?</a:t>
            </a:r>
            <a:endParaRPr lang="en-CN" dirty="0"/>
          </a:p>
        </p:txBody>
      </p:sp>
      <p:sp>
        <p:nvSpPr>
          <p:cNvPr id="4" name="Slide Number Placeholder 3">
            <a:extLst>
              <a:ext uri="{FF2B5EF4-FFF2-40B4-BE49-F238E27FC236}">
                <a16:creationId xmlns:a16="http://schemas.microsoft.com/office/drawing/2014/main" id="{74A278B7-90A0-FF4E-A75F-E6D302E97E21}"/>
              </a:ext>
            </a:extLst>
          </p:cNvPr>
          <p:cNvSpPr>
            <a:spLocks noGrp="1"/>
          </p:cNvSpPr>
          <p:nvPr>
            <p:ph type="sldNum" sz="quarter" idx="12"/>
          </p:nvPr>
        </p:nvSpPr>
        <p:spPr/>
        <p:txBody>
          <a:bodyPr/>
          <a:lstStyle/>
          <a:p>
            <a:fld id="{DC8BB421-126E-41CB-B73A-69D52E98CAE3}" type="slidenum">
              <a:rPr lang="zh-CN" altLang="en-US" smtClean="0"/>
              <a:t>3</a:t>
            </a:fld>
            <a:endParaRPr lang="zh-CN" altLang="en-US" dirty="0"/>
          </a:p>
        </p:txBody>
      </p:sp>
      <p:sp>
        <p:nvSpPr>
          <p:cNvPr id="6" name="Content Placeholder 5">
            <a:extLst>
              <a:ext uri="{FF2B5EF4-FFF2-40B4-BE49-F238E27FC236}">
                <a16:creationId xmlns:a16="http://schemas.microsoft.com/office/drawing/2014/main" id="{C5EEF8C6-679D-7E4F-A1F2-5ED57C0A7A39}"/>
              </a:ext>
            </a:extLst>
          </p:cNvPr>
          <p:cNvSpPr>
            <a:spLocks noGrp="1"/>
          </p:cNvSpPr>
          <p:nvPr>
            <p:ph idx="1"/>
          </p:nvPr>
        </p:nvSpPr>
        <p:spPr>
          <a:xfrm>
            <a:off x="479425" y="1453074"/>
            <a:ext cx="2947994" cy="689283"/>
          </a:xfrm>
        </p:spPr>
        <p:txBody>
          <a:bodyPr>
            <a:noAutofit/>
          </a:bodyPr>
          <a:lstStyle/>
          <a:p>
            <a:r>
              <a:rPr lang="en-US" altLang="zh-CN" b="1" dirty="0"/>
              <a:t>Spam email</a:t>
            </a:r>
            <a:endParaRPr lang="zh-CN" altLang="en-US" b="1" dirty="0"/>
          </a:p>
          <a:p>
            <a:endParaRPr lang="en-CN" b="1" dirty="0"/>
          </a:p>
        </p:txBody>
      </p:sp>
      <p:pic>
        <p:nvPicPr>
          <p:cNvPr id="7" name="Content Placeholder 4">
            <a:extLst>
              <a:ext uri="{FF2B5EF4-FFF2-40B4-BE49-F238E27FC236}">
                <a16:creationId xmlns:a16="http://schemas.microsoft.com/office/drawing/2014/main" id="{596B43C4-94A1-2B4E-AED4-9B9B2C84599D}"/>
              </a:ext>
            </a:extLst>
          </p:cNvPr>
          <p:cNvPicPr>
            <a:picLocks noChangeAspect="1"/>
          </p:cNvPicPr>
          <p:nvPr/>
        </p:nvPicPr>
        <p:blipFill rotWithShape="1">
          <a:blip r:embed="rId3">
            <a:extLst>
              <a:ext uri="{28A0092B-C50C-407E-A947-70E740481C1C}">
                <a14:useLocalDpi xmlns:a14="http://schemas.microsoft.com/office/drawing/2010/main" val="0"/>
              </a:ext>
            </a:extLst>
          </a:blip>
          <a:srcRect l="1" r="43838" b="6093"/>
          <a:stretch/>
        </p:blipFill>
        <p:spPr>
          <a:xfrm>
            <a:off x="856006" y="2167048"/>
            <a:ext cx="5361004" cy="3388752"/>
          </a:xfrm>
          <a:prstGeom prst="rect">
            <a:avLst/>
          </a:prstGeom>
          <a:ln>
            <a:noFill/>
          </a:ln>
          <a:effectLst>
            <a:softEdge rad="112500"/>
          </a:effectLst>
        </p:spPr>
      </p:pic>
      <p:sp>
        <p:nvSpPr>
          <p:cNvPr id="8" name="矩形 7">
            <a:extLst>
              <a:ext uri="{FF2B5EF4-FFF2-40B4-BE49-F238E27FC236}">
                <a16:creationId xmlns:a16="http://schemas.microsoft.com/office/drawing/2014/main" id="{7B4816F6-88B4-3C45-94A9-E1B293DBC401}"/>
              </a:ext>
            </a:extLst>
          </p:cNvPr>
          <p:cNvSpPr/>
          <p:nvPr/>
        </p:nvSpPr>
        <p:spPr>
          <a:xfrm>
            <a:off x="892230" y="3429000"/>
            <a:ext cx="1767842" cy="288073"/>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5">
            <a:extLst>
              <a:ext uri="{FF2B5EF4-FFF2-40B4-BE49-F238E27FC236}">
                <a16:creationId xmlns:a16="http://schemas.microsoft.com/office/drawing/2014/main" id="{D31F3826-776E-1B43-8FD4-D343C114899D}"/>
              </a:ext>
            </a:extLst>
          </p:cNvPr>
          <p:cNvSpPr/>
          <p:nvPr/>
        </p:nvSpPr>
        <p:spPr>
          <a:xfrm>
            <a:off x="3575824" y="5151863"/>
            <a:ext cx="1576039" cy="319670"/>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7">
            <a:extLst>
              <a:ext uri="{FF2B5EF4-FFF2-40B4-BE49-F238E27FC236}">
                <a16:creationId xmlns:a16="http://schemas.microsoft.com/office/drawing/2014/main" id="{650174DE-A81D-B849-95BB-8775BC0A1CFD}"/>
              </a:ext>
            </a:extLst>
          </p:cNvPr>
          <p:cNvSpPr/>
          <p:nvPr/>
        </p:nvSpPr>
        <p:spPr>
          <a:xfrm>
            <a:off x="4177990" y="3910361"/>
            <a:ext cx="1208658" cy="319668"/>
          </a:xfrm>
          <a:prstGeom prst="rect">
            <a:avLst/>
          </a:prstGeom>
          <a:noFill/>
          <a:ln w="38100">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TextBox 11">
            <a:extLst>
              <a:ext uri="{FF2B5EF4-FFF2-40B4-BE49-F238E27FC236}">
                <a16:creationId xmlns:a16="http://schemas.microsoft.com/office/drawing/2014/main" id="{A9F95B47-969B-EA4D-848E-53BD9F617B0B}"/>
              </a:ext>
            </a:extLst>
          </p:cNvPr>
          <p:cNvSpPr txBox="1"/>
          <p:nvPr/>
        </p:nvSpPr>
        <p:spPr>
          <a:xfrm>
            <a:off x="8161440" y="1797716"/>
            <a:ext cx="2947994" cy="369332"/>
          </a:xfrm>
          <a:prstGeom prst="rect">
            <a:avLst/>
          </a:prstGeom>
          <a:noFill/>
        </p:spPr>
        <p:txBody>
          <a:bodyPr wrap="square">
            <a:spAutoFit/>
          </a:bodyPr>
          <a:lstStyle/>
          <a:p>
            <a:r>
              <a:rPr lang="en-US" altLang="zh-CN" dirty="0"/>
              <a:t>Spams classified by Gmail</a:t>
            </a:r>
            <a:endParaRPr lang="zh-CN" altLang="en-US" dirty="0"/>
          </a:p>
        </p:txBody>
      </p:sp>
      <p:pic>
        <p:nvPicPr>
          <p:cNvPr id="13" name="图片 4">
            <a:extLst>
              <a:ext uri="{FF2B5EF4-FFF2-40B4-BE49-F238E27FC236}">
                <a16:creationId xmlns:a16="http://schemas.microsoft.com/office/drawing/2014/main" id="{6D62DB62-7F79-FD4C-BB67-BF09F530D99F}"/>
              </a:ext>
            </a:extLst>
          </p:cNvPr>
          <p:cNvPicPr>
            <a:picLocks noChangeAspect="1"/>
          </p:cNvPicPr>
          <p:nvPr/>
        </p:nvPicPr>
        <p:blipFill rotWithShape="1">
          <a:blip r:embed="rId4"/>
          <a:srcRect r="30086"/>
          <a:stretch/>
        </p:blipFill>
        <p:spPr>
          <a:xfrm>
            <a:off x="6350952" y="2266856"/>
            <a:ext cx="5536247" cy="3189136"/>
          </a:xfrm>
          <a:prstGeom prst="rect">
            <a:avLst/>
          </a:prstGeom>
          <a:ln>
            <a:noFill/>
          </a:ln>
          <a:effectLst>
            <a:softEdge rad="112500"/>
          </a:effectLst>
        </p:spPr>
      </p:pic>
      <p:sp>
        <p:nvSpPr>
          <p:cNvPr id="14" name="TextBox 13">
            <a:extLst>
              <a:ext uri="{FF2B5EF4-FFF2-40B4-BE49-F238E27FC236}">
                <a16:creationId xmlns:a16="http://schemas.microsoft.com/office/drawing/2014/main" id="{3A027A70-38AF-2C4F-AC92-FDEB2B9579EE}"/>
              </a:ext>
            </a:extLst>
          </p:cNvPr>
          <p:cNvSpPr txBox="1"/>
          <p:nvPr/>
        </p:nvSpPr>
        <p:spPr>
          <a:xfrm>
            <a:off x="4853475" y="6096050"/>
            <a:ext cx="2994954" cy="461665"/>
          </a:xfrm>
          <a:prstGeom prst="rect">
            <a:avLst/>
          </a:prstGeom>
          <a:noFill/>
        </p:spPr>
        <p:txBody>
          <a:bodyPr wrap="square">
            <a:spAutoFit/>
          </a:bodyPr>
          <a:lstStyle/>
          <a:p>
            <a:r>
              <a:rPr lang="en-US" altLang="zh-CN" sz="2400" b="1" dirty="0"/>
              <a:t>Spam / not spam</a:t>
            </a:r>
            <a:endParaRPr lang="en-CN" sz="2400" b="1" dirty="0"/>
          </a:p>
        </p:txBody>
      </p:sp>
    </p:spTree>
    <p:extLst>
      <p:ext uri="{BB962C8B-B14F-4D97-AF65-F5344CB8AC3E}">
        <p14:creationId xmlns:p14="http://schemas.microsoft.com/office/powerpoint/2010/main" val="186504414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903FBC84-462F-464C-A3B1-7D4CC53D18E5}"/>
              </a:ext>
            </a:extLst>
          </p:cNvPr>
          <p:cNvSpPr>
            <a:spLocks noGrp="1"/>
          </p:cNvSpPr>
          <p:nvPr>
            <p:ph type="title"/>
          </p:nvPr>
        </p:nvSpPr>
        <p:spPr>
          <a:xfrm>
            <a:off x="314325" y="225426"/>
            <a:ext cx="11553827" cy="626298"/>
          </a:xfrm>
        </p:spPr>
        <p:txBody>
          <a:bodyPr>
            <a:noAutofit/>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cross-entropy loss</a:t>
            </a:r>
          </a:p>
        </p:txBody>
      </p:sp>
      <mc:AlternateContent xmlns:mc="http://schemas.openxmlformats.org/markup-compatibility/2006" xmlns:a14="http://schemas.microsoft.com/office/drawing/2010/main">
        <mc:Choice Requires="a14">
          <p:sp>
            <p:nvSpPr>
              <p:cNvPr id="15" name="Rectangle 7">
                <a:extLst>
                  <a:ext uri="{FF2B5EF4-FFF2-40B4-BE49-F238E27FC236}">
                    <a16:creationId xmlns:a16="http://schemas.microsoft.com/office/drawing/2014/main" id="{D8543F14-0564-4DC3-8211-A86DDC8266A6}"/>
                  </a:ext>
                </a:extLst>
              </p:cNvPr>
              <p:cNvSpPr/>
              <p:nvPr/>
            </p:nvSpPr>
            <p:spPr>
              <a:xfrm>
                <a:off x="394629" y="1053950"/>
                <a:ext cx="11076168" cy="5724644"/>
              </a:xfrm>
              <a:prstGeom prst="rect">
                <a:avLst/>
              </a:prstGeom>
            </p:spPr>
            <p:txBody>
              <a:bodyPr wrap="square">
                <a:spAutoFit/>
              </a:bodyPr>
              <a:lstStyle/>
              <a:p>
                <a:pPr marL="457200" indent="-457200" defTabSz="1219170" fontAlgn="base">
                  <a:spcBef>
                    <a:spcPts val="600"/>
                  </a:spcBef>
                  <a:spcAft>
                    <a:spcPts val="600"/>
                  </a:spcAft>
                  <a:buFont typeface="Arial" panose="020B0604020202020204" pitchFamily="34" charset="0"/>
                  <a:buChar char="•"/>
                </a:pPr>
                <a:r>
                  <a:rPr lang="en-US" sz="2800" b="1" dirty="0">
                    <a:solidFill>
                      <a:prstClr val="black"/>
                    </a:solidFill>
                    <a:ea typeface="ＭＳ Ｐゴシック" charset="0"/>
                    <a:cs typeface="Calibri" panose="020F0502020204030204" pitchFamily="34" charset="0"/>
                  </a:rPr>
                  <a:t>Goal</a:t>
                </a:r>
                <a:r>
                  <a:rPr lang="en-US" sz="2800" dirty="0">
                    <a:solidFill>
                      <a:prstClr val="black"/>
                    </a:solidFill>
                    <a:ea typeface="ＭＳ Ｐゴシック" charset="0"/>
                    <a:cs typeface="Calibri" panose="020F0502020204030204" pitchFamily="34" charset="0"/>
                  </a:rPr>
                  <a:t>: maximize probability of the correct label </a:t>
                </a:r>
                <a14:m>
                  <m:oMath xmlns:m="http://schemas.openxmlformats.org/officeDocument/2006/math">
                    <m:r>
                      <a:rPr lang="en-US" altLang="zh-CN" sz="2800" b="0" i="1" smtClean="0">
                        <a:solidFill>
                          <a:prstClr val="black"/>
                        </a:solidFill>
                        <a:latin typeface="Cambria Math" panose="02040503050406030204" pitchFamily="18" charset="0"/>
                      </a:rPr>
                      <m:t>𝑃</m:t>
                    </m:r>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𝑦</m:t>
                    </m:r>
                    <m:r>
                      <a:rPr lang="en-US" altLang="zh-CN" sz="2800" i="1">
                        <a:solidFill>
                          <a:prstClr val="black"/>
                        </a:solidFill>
                        <a:latin typeface="Cambria Math" panose="02040503050406030204" pitchFamily="18" charset="0"/>
                      </a:rPr>
                      <m:t>|</m:t>
                    </m:r>
                    <m:r>
                      <a:rPr lang="en-US" altLang="zh-CN" sz="2800" b="1" i="1">
                        <a:solidFill>
                          <a:prstClr val="black"/>
                        </a:solidFill>
                        <a:latin typeface="Cambria Math" panose="02040503050406030204" pitchFamily="18" charset="0"/>
                      </a:rPr>
                      <m:t>𝒙</m:t>
                    </m:r>
                    <m:r>
                      <a:rPr lang="en-US" altLang="zh-CN" sz="2800" i="1">
                        <a:solidFill>
                          <a:prstClr val="black"/>
                        </a:solidFill>
                        <a:latin typeface="Cambria Math" panose="02040503050406030204" pitchFamily="18" charset="0"/>
                      </a:rPr>
                      <m:t>)</m:t>
                    </m:r>
                  </m:oMath>
                </a14:m>
                <a:endParaRPr lang="en-US" sz="2800" dirty="0">
                  <a:solidFill>
                    <a:prstClr val="black"/>
                  </a:solidFill>
                  <a:ea typeface="ＭＳ Ｐゴシック" charset="0"/>
                  <a:cs typeface="Times New Roman" panose="02020603050405020304" pitchFamily="18" charset="0"/>
                </a:endParaRPr>
              </a:p>
              <a:p>
                <a:pPr marL="457200" indent="-457200" defTabSz="1219170" fontAlgn="base">
                  <a:spcBef>
                    <a:spcPts val="600"/>
                  </a:spcBef>
                  <a:spcAft>
                    <a:spcPts val="600"/>
                  </a:spcAft>
                  <a:buFont typeface="Arial" panose="020B0604020202020204" pitchFamily="34" charset="0"/>
                  <a:buChar char="•"/>
                </a:pPr>
                <a:r>
                  <a:rPr lang="en-US" sz="2800" b="1" dirty="0">
                    <a:solidFill>
                      <a:srgbClr val="FF0000"/>
                    </a:solidFill>
                    <a:ea typeface="ＭＳ Ｐゴシック" charset="0"/>
                  </a:rPr>
                  <a:t>Maximize:</a:t>
                </a:r>
                <a:r>
                  <a:rPr lang="zh-CN" altLang="en-US" sz="2800" b="1" dirty="0">
                    <a:solidFill>
                      <a:srgbClr val="FF0000"/>
                    </a:solidFill>
                    <a:ea typeface="ＭＳ Ｐゴシック" charset="0"/>
                  </a:rPr>
                  <a:t> </a:t>
                </a:r>
                <a:endParaRPr lang="en-US" altLang="zh-CN" sz="2800" b="1" dirty="0">
                  <a:solidFill>
                    <a:srgbClr val="FF0000"/>
                  </a:solidFill>
                  <a:ea typeface="ＭＳ Ｐゴシック" charset="0"/>
                </a:endParaRPr>
              </a:p>
              <a:p>
                <a:pPr marL="914400" lvl="1" indent="-457200" defTabSz="1219170" fontAlgn="base">
                  <a:spcBef>
                    <a:spcPts val="600"/>
                  </a:spcBef>
                  <a:spcAft>
                    <a:spcPts val="600"/>
                  </a:spcAft>
                  <a:buFont typeface="Arial" panose="020B0604020202020204" pitchFamily="34" charset="0"/>
                  <a:buChar char="•"/>
                </a:pPr>
                <a14:m>
                  <m:oMath xmlns:m="http://schemas.openxmlformats.org/officeDocument/2006/math">
                    <m:func>
                      <m:funcPr>
                        <m:ctrlPr>
                          <a:rPr lang="en-US" altLang="zh-CN" sz="2800" i="1">
                            <a:solidFill>
                              <a:prstClr val="black"/>
                            </a:solidFill>
                            <a:latin typeface="Cambria Math" panose="02040503050406030204" pitchFamily="18" charset="0"/>
                          </a:rPr>
                        </m:ctrlPr>
                      </m:funcPr>
                      <m:fName>
                        <m:r>
                          <m:rPr>
                            <m:sty m:val="p"/>
                          </m:rPr>
                          <a:rPr lang="en-US" altLang="zh-CN" sz="2800">
                            <a:solidFill>
                              <a:prstClr val="black"/>
                            </a:solidFill>
                            <a:latin typeface="Cambria Math" panose="02040503050406030204" pitchFamily="18" charset="0"/>
                          </a:rPr>
                          <m:t>log</m:t>
                        </m:r>
                      </m:fName>
                      <m:e>
                        <m:r>
                          <a:rPr lang="en-US" altLang="zh-CN" sz="2800" b="0" i="1" smtClean="0">
                            <a:solidFill>
                              <a:prstClr val="black"/>
                            </a:solidFill>
                            <a:latin typeface="Cambria Math" panose="02040503050406030204" pitchFamily="18" charset="0"/>
                          </a:rPr>
                          <m:t>𝑃</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𝑦</m:t>
                            </m:r>
                          </m:e>
                          <m:e>
                            <m:r>
                              <a:rPr lang="en-US" altLang="zh-CN" sz="2800" b="1" i="1">
                                <a:solidFill>
                                  <a:prstClr val="black"/>
                                </a:solidFill>
                                <a:latin typeface="Cambria Math" panose="02040503050406030204" pitchFamily="18" charset="0"/>
                              </a:rPr>
                              <m:t>𝒙</m:t>
                            </m:r>
                          </m:e>
                        </m:d>
                      </m:e>
                    </m:func>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𝑦</m:t>
                    </m:r>
                    <m:func>
                      <m:funcPr>
                        <m:ctrlPr>
                          <a:rPr lang="en-US" altLang="zh-CN" sz="2800" i="1">
                            <a:solidFill>
                              <a:prstClr val="black"/>
                            </a:solidFill>
                            <a:latin typeface="Cambria Math" panose="02040503050406030204" pitchFamily="18" charset="0"/>
                          </a:rPr>
                        </m:ctrlPr>
                      </m:funcPr>
                      <m:fName>
                        <m:r>
                          <m:rPr>
                            <m:sty m:val="p"/>
                          </m:rPr>
                          <a:rPr lang="en-US" altLang="zh-CN" sz="2800">
                            <a:solidFill>
                              <a:prstClr val="black"/>
                            </a:solidFill>
                            <a:latin typeface="Cambria Math" panose="02040503050406030204" pitchFamily="18" charset="0"/>
                          </a:rPr>
                          <m:t>log</m:t>
                        </m:r>
                      </m:fName>
                      <m:e>
                        <m:acc>
                          <m:accPr>
                            <m:chr m:val="̂"/>
                            <m:ctrlPr>
                              <a:rPr lang="en-US" altLang="zh-CN" sz="2800" i="1">
                                <a:solidFill>
                                  <a:prstClr val="black"/>
                                </a:solidFill>
                                <a:latin typeface="Cambria Math" panose="02040503050406030204" pitchFamily="18" charset="0"/>
                              </a:rPr>
                            </m:ctrlPr>
                          </m:accPr>
                          <m:e>
                            <m:r>
                              <a:rPr lang="en-US" altLang="zh-CN" sz="2800" i="1">
                                <a:solidFill>
                                  <a:prstClr val="black"/>
                                </a:solidFill>
                                <a:latin typeface="Cambria Math" panose="02040503050406030204" pitchFamily="18" charset="0"/>
                              </a:rPr>
                              <m:t>𝑦</m:t>
                            </m:r>
                          </m:e>
                        </m:acc>
                      </m:e>
                    </m:func>
                    <m:r>
                      <a:rPr lang="en-US" altLang="zh-CN" sz="2800" i="1">
                        <a:solidFill>
                          <a:prstClr val="black"/>
                        </a:solidFill>
                        <a:latin typeface="Cambria Math" panose="02040503050406030204" pitchFamily="18" charset="0"/>
                      </a:rPr>
                      <m:t>+</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1−</m:t>
                        </m:r>
                        <m:r>
                          <a:rPr lang="en-US" altLang="zh-CN" sz="2800" i="1">
                            <a:solidFill>
                              <a:prstClr val="black"/>
                            </a:solidFill>
                            <a:latin typeface="Cambria Math" panose="02040503050406030204" pitchFamily="18" charset="0"/>
                          </a:rPr>
                          <m:t>𝑦</m:t>
                        </m:r>
                      </m:e>
                    </m:d>
                    <m:func>
                      <m:funcPr>
                        <m:ctrlPr>
                          <a:rPr lang="en-US" altLang="zh-CN" sz="2800" i="1">
                            <a:solidFill>
                              <a:prstClr val="black"/>
                            </a:solidFill>
                            <a:latin typeface="Cambria Math" panose="02040503050406030204" pitchFamily="18" charset="0"/>
                          </a:rPr>
                        </m:ctrlPr>
                      </m:funcPr>
                      <m:fName>
                        <m:r>
                          <m:rPr>
                            <m:sty m:val="p"/>
                          </m:rPr>
                          <a:rPr lang="en-US" altLang="zh-CN" sz="2800">
                            <a:solidFill>
                              <a:prstClr val="black"/>
                            </a:solidFill>
                            <a:latin typeface="Cambria Math" panose="02040503050406030204" pitchFamily="18" charset="0"/>
                          </a:rPr>
                          <m:t>log</m:t>
                        </m:r>
                      </m:fName>
                      <m:e>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1−</m:t>
                            </m:r>
                            <m:acc>
                              <m:accPr>
                                <m:chr m:val="̂"/>
                                <m:ctrlPr>
                                  <a:rPr lang="en-US" altLang="zh-CN" sz="2800" i="1">
                                    <a:solidFill>
                                      <a:prstClr val="black"/>
                                    </a:solidFill>
                                    <a:latin typeface="Cambria Math" panose="02040503050406030204" pitchFamily="18" charset="0"/>
                                  </a:rPr>
                                </m:ctrlPr>
                              </m:accPr>
                              <m:e>
                                <m:r>
                                  <a:rPr lang="en-US" altLang="zh-CN" sz="2800" i="1">
                                    <a:solidFill>
                                      <a:prstClr val="black"/>
                                    </a:solidFill>
                                    <a:latin typeface="Cambria Math" panose="02040503050406030204" pitchFamily="18" charset="0"/>
                                  </a:rPr>
                                  <m:t>𝑦</m:t>
                                </m:r>
                              </m:e>
                            </m:acc>
                          </m:e>
                        </m:d>
                      </m:e>
                    </m:func>
                  </m:oMath>
                </a14:m>
                <a:endParaRPr lang="en-US" altLang="zh-CN" sz="2800" dirty="0">
                  <a:solidFill>
                    <a:prstClr val="black"/>
                  </a:solidFill>
                </a:endParaRPr>
              </a:p>
              <a:p>
                <a:pPr marL="457200" indent="-457200" defTabSz="1219170" fontAlgn="base">
                  <a:spcBef>
                    <a:spcPts val="600"/>
                  </a:spcBef>
                  <a:spcAft>
                    <a:spcPts val="600"/>
                  </a:spcAft>
                  <a:buFont typeface="Arial" panose="020B0604020202020204" pitchFamily="34" charset="0"/>
                  <a:buChar char="•"/>
                </a:pPr>
                <a:r>
                  <a:rPr lang="en-US" sz="2800" dirty="0"/>
                  <a:t>Now flip sign to turn this into a loss: something to minimize</a:t>
                </a:r>
              </a:p>
              <a:p>
                <a:pPr marL="914400" lvl="1" indent="-457200" defTabSz="1219170" fontAlgn="base">
                  <a:spcBef>
                    <a:spcPts val="600"/>
                  </a:spcBef>
                  <a:spcAft>
                    <a:spcPts val="600"/>
                  </a:spcAft>
                  <a:buFont typeface="Arial" panose="020B0604020202020204" pitchFamily="34" charset="0"/>
                  <a:buChar char="•"/>
                </a:pPr>
                <a:r>
                  <a:rPr lang="en-US" sz="2400" b="1" dirty="0">
                    <a:solidFill>
                      <a:srgbClr val="0000CC"/>
                    </a:solidFill>
                  </a:rPr>
                  <a:t>Cross-entropy loss </a:t>
                </a:r>
                <a:r>
                  <a:rPr lang="en-US" sz="2400" dirty="0"/>
                  <a:t>(</a:t>
                </a:r>
                <a:r>
                  <a:rPr lang="en-US" altLang="zh-CN" sz="2400" dirty="0"/>
                  <a:t>why it is CE?</a:t>
                </a:r>
                <a:r>
                  <a:rPr lang="en-US" sz="2400" dirty="0"/>
                  <a:t>)</a:t>
                </a:r>
              </a:p>
              <a:p>
                <a:pPr marL="457200" indent="-457200" defTabSz="1219170" fontAlgn="base">
                  <a:spcBef>
                    <a:spcPts val="600"/>
                  </a:spcBef>
                  <a:spcAft>
                    <a:spcPts val="600"/>
                  </a:spcAft>
                  <a:buFont typeface="Arial" panose="020B0604020202020204" pitchFamily="34" charset="0"/>
                  <a:buChar char="•"/>
                </a:pPr>
                <a:r>
                  <a:rPr lang="en-US" sz="2800" dirty="0"/>
                  <a:t>Or, plugging in definition of </a:t>
                </a:r>
                <a14:m>
                  <m:oMath xmlns:m="http://schemas.openxmlformats.org/officeDocument/2006/math">
                    <m:acc>
                      <m:accPr>
                        <m:chr m:val="̂"/>
                        <m:ctrlPr>
                          <a:rPr lang="en-US" sz="2800" i="1">
                            <a:latin typeface="Cambria Math" panose="02040503050406030204" pitchFamily="18" charset="0"/>
                          </a:rPr>
                        </m:ctrlPr>
                      </m:accPr>
                      <m:e>
                        <m:r>
                          <a:rPr lang="en-US" sz="2800" i="1">
                            <a:latin typeface="Cambria Math" panose="02040503050406030204" pitchFamily="18" charset="0"/>
                          </a:rPr>
                          <m:t>𝑦</m:t>
                        </m:r>
                      </m:e>
                    </m:acc>
                    <m:r>
                      <a:rPr lang="en-US" sz="2800" i="1">
                        <a:latin typeface="Cambria Math" panose="02040503050406030204" pitchFamily="18" charset="0"/>
                      </a:rPr>
                      <m:t>:</m:t>
                    </m:r>
                  </m:oMath>
                </a14:m>
                <a:r>
                  <a:rPr lang="zh-CN" altLang="en-US" sz="2800" dirty="0"/>
                  <a:t> </a:t>
                </a:r>
                <a:endParaRPr lang="en-US" sz="2800" dirty="0"/>
              </a:p>
              <a:p>
                <a:pPr marL="457200" indent="-457200" defTabSz="1219170" fontAlgn="base">
                  <a:spcBef>
                    <a:spcPts val="600"/>
                  </a:spcBef>
                  <a:spcAft>
                    <a:spcPts val="600"/>
                  </a:spcAft>
                  <a:buFont typeface="Arial" panose="020B0604020202020204" pitchFamily="34" charset="0"/>
                  <a:buChar char="•"/>
                </a:pPr>
                <a:r>
                  <a:rPr lang="en-US" sz="2800" b="1" dirty="0">
                    <a:solidFill>
                      <a:srgbClr val="FF0000"/>
                    </a:solidFill>
                    <a:ea typeface="ＭＳ Ｐゴシック" charset="0"/>
                  </a:rPr>
                  <a:t>Minimize:</a:t>
                </a:r>
                <a:r>
                  <a:rPr lang="zh-CN" altLang="en-US" sz="2800" b="1" dirty="0">
                    <a:solidFill>
                      <a:srgbClr val="FF0000"/>
                    </a:solidFill>
                    <a:ea typeface="ＭＳ Ｐゴシック" charset="0"/>
                  </a:rPr>
                  <a:t> </a:t>
                </a:r>
                <a:endParaRPr lang="en-US" altLang="zh-CN" sz="2800" b="1" dirty="0">
                  <a:solidFill>
                    <a:srgbClr val="FF0000"/>
                  </a:solidFill>
                  <a:ea typeface="ＭＳ Ｐゴシック" charset="0"/>
                </a:endParaRPr>
              </a:p>
              <a:p>
                <a:pPr marL="914400" lvl="1" indent="-457200" defTabSz="1219170" fontAlgn="base">
                  <a:spcBef>
                    <a:spcPts val="600"/>
                  </a:spcBef>
                  <a:spcAft>
                    <a:spcPts val="600"/>
                  </a:spcAft>
                  <a:buFont typeface="Arial" panose="020B0604020202020204" pitchFamily="34" charset="0"/>
                  <a:buChar char="•"/>
                </a:pPr>
                <a14:m>
                  <m:oMath xmlns:m="http://schemas.openxmlformats.org/officeDocument/2006/math">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𝐿</m:t>
                        </m:r>
                      </m:e>
                      <m:sub>
                        <m:r>
                          <a:rPr lang="en-US" altLang="zh-CN" sz="2800" i="1">
                            <a:solidFill>
                              <a:prstClr val="black"/>
                            </a:solidFill>
                            <a:latin typeface="Cambria Math" panose="02040503050406030204" pitchFamily="18" charset="0"/>
                          </a:rPr>
                          <m:t>𝐶𝐸</m:t>
                        </m:r>
                      </m:sub>
                    </m:sSub>
                    <m:d>
                      <m:dPr>
                        <m:ctrlPr>
                          <a:rPr lang="en-US" altLang="zh-CN" sz="2800" i="1">
                            <a:solidFill>
                              <a:prstClr val="black"/>
                            </a:solidFill>
                            <a:latin typeface="Cambria Math" panose="02040503050406030204" pitchFamily="18" charset="0"/>
                          </a:rPr>
                        </m:ctrlPr>
                      </m:dPr>
                      <m:e>
                        <m:acc>
                          <m:accPr>
                            <m:chr m:val="̂"/>
                            <m:ctrlPr>
                              <a:rPr lang="en-US" altLang="zh-CN" sz="2800" i="1">
                                <a:solidFill>
                                  <a:prstClr val="black"/>
                                </a:solidFill>
                                <a:latin typeface="Cambria Math" panose="02040503050406030204" pitchFamily="18" charset="0"/>
                              </a:rPr>
                            </m:ctrlPr>
                          </m:accPr>
                          <m:e>
                            <m:r>
                              <a:rPr lang="en-US" altLang="zh-CN" sz="2800" i="1">
                                <a:solidFill>
                                  <a:prstClr val="black"/>
                                </a:solidFill>
                                <a:latin typeface="Cambria Math" panose="02040503050406030204" pitchFamily="18" charset="0"/>
                              </a:rPr>
                              <m:t>𝑦</m:t>
                            </m:r>
                          </m:e>
                        </m:acc>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𝑦</m:t>
                        </m:r>
                      </m:e>
                    </m:d>
                    <m:r>
                      <a:rPr lang="en-US" altLang="zh-CN" sz="2800" i="1">
                        <a:solidFill>
                          <a:prstClr val="black"/>
                        </a:solidFill>
                        <a:latin typeface="Cambria Math" panose="02040503050406030204" pitchFamily="18" charset="0"/>
                      </a:rPr>
                      <m:t>=−</m:t>
                    </m:r>
                    <m:d>
                      <m:dPr>
                        <m:begChr m:val="["/>
                        <m:endChr m:val="]"/>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𝑦</m:t>
                        </m:r>
                        <m:func>
                          <m:funcPr>
                            <m:ctrlPr>
                              <a:rPr lang="en-US" altLang="zh-CN" sz="2800" i="1">
                                <a:solidFill>
                                  <a:prstClr val="black"/>
                                </a:solidFill>
                                <a:latin typeface="Cambria Math" panose="02040503050406030204" pitchFamily="18" charset="0"/>
                              </a:rPr>
                            </m:ctrlPr>
                          </m:funcPr>
                          <m:fName>
                            <m:r>
                              <m:rPr>
                                <m:sty m:val="p"/>
                              </m:rPr>
                              <a:rPr lang="en-US" altLang="zh-CN" sz="2800">
                                <a:solidFill>
                                  <a:prstClr val="black"/>
                                </a:solidFill>
                                <a:latin typeface="Cambria Math" panose="02040503050406030204" pitchFamily="18" charset="0"/>
                              </a:rPr>
                              <m:t>log</m:t>
                            </m:r>
                          </m:fName>
                          <m:e>
                            <m:acc>
                              <m:accPr>
                                <m:chr m:val="̂"/>
                                <m:ctrlPr>
                                  <a:rPr lang="en-US" altLang="zh-CN" sz="2800" i="1">
                                    <a:solidFill>
                                      <a:prstClr val="black"/>
                                    </a:solidFill>
                                    <a:latin typeface="Cambria Math" panose="02040503050406030204" pitchFamily="18" charset="0"/>
                                  </a:rPr>
                                </m:ctrlPr>
                              </m:accPr>
                              <m:e>
                                <m:r>
                                  <a:rPr lang="en-US" altLang="zh-CN" sz="2800" i="1">
                                    <a:solidFill>
                                      <a:prstClr val="black"/>
                                    </a:solidFill>
                                    <a:latin typeface="Cambria Math" panose="02040503050406030204" pitchFamily="18" charset="0"/>
                                  </a:rPr>
                                  <m:t>𝑦</m:t>
                                </m:r>
                              </m:e>
                            </m:acc>
                          </m:e>
                        </m:func>
                        <m:r>
                          <a:rPr lang="en-US" altLang="zh-CN" sz="2800" i="1">
                            <a:solidFill>
                              <a:prstClr val="black"/>
                            </a:solidFill>
                            <a:latin typeface="Cambria Math" panose="02040503050406030204" pitchFamily="18" charset="0"/>
                          </a:rPr>
                          <m:t>+</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1−</m:t>
                            </m:r>
                            <m:r>
                              <a:rPr lang="en-US" altLang="zh-CN" sz="2800" i="1">
                                <a:solidFill>
                                  <a:prstClr val="black"/>
                                </a:solidFill>
                                <a:latin typeface="Cambria Math" panose="02040503050406030204" pitchFamily="18" charset="0"/>
                              </a:rPr>
                              <m:t>𝑦</m:t>
                            </m:r>
                          </m:e>
                        </m:d>
                        <m:func>
                          <m:funcPr>
                            <m:ctrlPr>
                              <a:rPr lang="en-US" altLang="zh-CN" sz="2800" i="1">
                                <a:solidFill>
                                  <a:prstClr val="black"/>
                                </a:solidFill>
                                <a:latin typeface="Cambria Math" panose="02040503050406030204" pitchFamily="18" charset="0"/>
                              </a:rPr>
                            </m:ctrlPr>
                          </m:funcPr>
                          <m:fName>
                            <m:r>
                              <m:rPr>
                                <m:sty m:val="p"/>
                              </m:rPr>
                              <a:rPr lang="en-US" altLang="zh-CN" sz="2800">
                                <a:solidFill>
                                  <a:prstClr val="black"/>
                                </a:solidFill>
                                <a:latin typeface="Cambria Math" panose="02040503050406030204" pitchFamily="18" charset="0"/>
                              </a:rPr>
                              <m:t>log</m:t>
                            </m:r>
                          </m:fName>
                          <m:e>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1−</m:t>
                                </m:r>
                                <m:acc>
                                  <m:accPr>
                                    <m:chr m:val="̂"/>
                                    <m:ctrlPr>
                                      <a:rPr lang="en-US" altLang="zh-CN" sz="2800" i="1">
                                        <a:solidFill>
                                          <a:prstClr val="black"/>
                                        </a:solidFill>
                                        <a:latin typeface="Cambria Math" panose="02040503050406030204" pitchFamily="18" charset="0"/>
                                      </a:rPr>
                                    </m:ctrlPr>
                                  </m:accPr>
                                  <m:e>
                                    <m:r>
                                      <a:rPr lang="en-US" altLang="zh-CN" sz="2800" i="1">
                                        <a:solidFill>
                                          <a:prstClr val="black"/>
                                        </a:solidFill>
                                        <a:latin typeface="Cambria Math" panose="02040503050406030204" pitchFamily="18" charset="0"/>
                                      </a:rPr>
                                      <m:t>𝑦</m:t>
                                    </m:r>
                                  </m:e>
                                </m:acc>
                              </m:e>
                            </m:d>
                          </m:e>
                        </m:func>
                      </m:e>
                    </m:d>
                  </m:oMath>
                </a14:m>
                <a:endParaRPr lang="en-US" altLang="zh-CN" sz="2800" i="1" dirty="0">
                  <a:solidFill>
                    <a:prstClr val="black"/>
                  </a:solidFill>
                  <a:latin typeface="Cambria Math" panose="02040503050406030204" pitchFamily="18" charset="0"/>
                </a:endParaRPr>
              </a:p>
              <a:p>
                <a:pPr marL="914400" lvl="1" indent="-457200" defTabSz="1219170" fontAlgn="base">
                  <a:spcBef>
                    <a:spcPts val="600"/>
                  </a:spcBef>
                  <a:spcAft>
                    <a:spcPts val="600"/>
                  </a:spcAft>
                  <a:buFont typeface="Arial" panose="020B0604020202020204" pitchFamily="34" charset="0"/>
                  <a:buChar char="•"/>
                </a:pPr>
                <a14:m>
                  <m:oMath xmlns:m="http://schemas.openxmlformats.org/officeDocument/2006/math">
                    <m:sSub>
                      <m:sSubPr>
                        <m:ctrlPr>
                          <a:rPr lang="en-US" altLang="zh-CN" sz="2800" i="1">
                            <a:solidFill>
                              <a:prstClr val="black"/>
                            </a:solidFill>
                            <a:latin typeface="Cambria Math" panose="02040503050406030204" pitchFamily="18" charset="0"/>
                          </a:rPr>
                        </m:ctrlPr>
                      </m:sSubPr>
                      <m:e>
                        <m:r>
                          <a:rPr lang="en-US" altLang="zh-CN" sz="2800" i="1">
                            <a:solidFill>
                              <a:prstClr val="black"/>
                            </a:solidFill>
                            <a:latin typeface="Cambria Math" panose="02040503050406030204" pitchFamily="18" charset="0"/>
                          </a:rPr>
                          <m:t>𝐿</m:t>
                        </m:r>
                      </m:e>
                      <m:sub>
                        <m:r>
                          <a:rPr lang="en-US" altLang="zh-CN" sz="2800" i="1">
                            <a:solidFill>
                              <a:prstClr val="black"/>
                            </a:solidFill>
                            <a:latin typeface="Cambria Math" panose="02040503050406030204" pitchFamily="18" charset="0"/>
                          </a:rPr>
                          <m:t>𝐶𝐸</m:t>
                        </m:r>
                      </m:sub>
                    </m:sSub>
                    <m:d>
                      <m:dPr>
                        <m:ctrlPr>
                          <a:rPr lang="en-US" altLang="zh-CN" sz="2800" i="1">
                            <a:solidFill>
                              <a:prstClr val="black"/>
                            </a:solidFill>
                            <a:latin typeface="Cambria Math" panose="02040503050406030204" pitchFamily="18" charset="0"/>
                          </a:rPr>
                        </m:ctrlPr>
                      </m:dPr>
                      <m:e>
                        <m:acc>
                          <m:accPr>
                            <m:chr m:val="̂"/>
                            <m:ctrlPr>
                              <a:rPr lang="en-US" altLang="zh-CN" sz="2800" i="1">
                                <a:solidFill>
                                  <a:prstClr val="black"/>
                                </a:solidFill>
                                <a:latin typeface="Cambria Math" panose="02040503050406030204" pitchFamily="18" charset="0"/>
                              </a:rPr>
                            </m:ctrlPr>
                          </m:accPr>
                          <m:e>
                            <m:r>
                              <a:rPr lang="en-US" altLang="zh-CN" sz="2800" i="1">
                                <a:solidFill>
                                  <a:prstClr val="black"/>
                                </a:solidFill>
                                <a:latin typeface="Cambria Math" panose="02040503050406030204" pitchFamily="18" charset="0"/>
                              </a:rPr>
                              <m:t>𝑦</m:t>
                            </m:r>
                          </m:e>
                        </m:acc>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𝑦</m:t>
                        </m:r>
                      </m:e>
                    </m:d>
                    <m:r>
                      <a:rPr lang="en-US" altLang="zh-CN" sz="2800" i="1">
                        <a:solidFill>
                          <a:prstClr val="black"/>
                        </a:solidFill>
                        <a:latin typeface="Cambria Math" panose="02040503050406030204" pitchFamily="18" charset="0"/>
                      </a:rPr>
                      <m:t>=−[</m:t>
                    </m:r>
                    <m:r>
                      <a:rPr lang="en-US" altLang="zh-CN" sz="2800" i="1">
                        <a:solidFill>
                          <a:prstClr val="black"/>
                        </a:solidFill>
                        <a:latin typeface="Cambria Math" panose="02040503050406030204" pitchFamily="18" charset="0"/>
                      </a:rPr>
                      <m:t>𝑦</m:t>
                    </m:r>
                    <m:func>
                      <m:funcPr>
                        <m:ctrlPr>
                          <a:rPr lang="en-US" altLang="zh-CN" sz="2800" i="1">
                            <a:solidFill>
                              <a:prstClr val="black"/>
                            </a:solidFill>
                            <a:latin typeface="Cambria Math" panose="02040503050406030204" pitchFamily="18" charset="0"/>
                          </a:rPr>
                        </m:ctrlPr>
                      </m:funcPr>
                      <m:fName>
                        <m:r>
                          <m:rPr>
                            <m:sty m:val="p"/>
                          </m:rPr>
                          <a:rPr lang="en-US" altLang="zh-CN" sz="2800">
                            <a:solidFill>
                              <a:prstClr val="black"/>
                            </a:solidFill>
                            <a:latin typeface="Cambria Math" panose="02040503050406030204" pitchFamily="18" charset="0"/>
                          </a:rPr>
                          <m:t>log</m:t>
                        </m:r>
                      </m:fName>
                      <m:e>
                        <m:r>
                          <a:rPr lang="en-US" altLang="zh-CN" sz="2800" i="1">
                            <a:solidFill>
                              <a:srgbClr val="00B050"/>
                            </a:solidFill>
                            <a:latin typeface="Cambria Math" panose="02040503050406030204" pitchFamily="18" charset="0"/>
                          </a:rPr>
                          <m:t>𝜎</m:t>
                        </m:r>
                        <m:r>
                          <a:rPr lang="en-US" altLang="zh-CN" sz="2800" i="1">
                            <a:solidFill>
                              <a:srgbClr val="00B050"/>
                            </a:solidFill>
                            <a:latin typeface="Cambria Math" panose="02040503050406030204" pitchFamily="18" charset="0"/>
                          </a:rPr>
                          <m:t>(</m:t>
                        </m:r>
                        <m:r>
                          <a:rPr lang="en-US" altLang="zh-CN" sz="2800" i="1">
                            <a:solidFill>
                              <a:srgbClr val="00B050"/>
                            </a:solidFill>
                            <a:latin typeface="Cambria Math" panose="02040503050406030204" pitchFamily="18" charset="0"/>
                          </a:rPr>
                          <m:t>𝑤</m:t>
                        </m:r>
                        <m:r>
                          <a:rPr lang="en-US" altLang="zh-CN" sz="2800" i="1">
                            <a:solidFill>
                              <a:srgbClr val="00B050"/>
                            </a:solidFill>
                            <a:latin typeface="Cambria Math" panose="02040503050406030204" pitchFamily="18" charset="0"/>
                          </a:rPr>
                          <m:t>⋅</m:t>
                        </m:r>
                        <m:r>
                          <a:rPr lang="en-US" altLang="zh-CN" sz="2800" i="1">
                            <a:solidFill>
                              <a:srgbClr val="00B050"/>
                            </a:solidFill>
                            <a:latin typeface="Cambria Math" panose="02040503050406030204" pitchFamily="18" charset="0"/>
                          </a:rPr>
                          <m:t>𝑥</m:t>
                        </m:r>
                        <m:r>
                          <a:rPr lang="en-US" altLang="zh-CN" sz="2800" i="1">
                            <a:solidFill>
                              <a:srgbClr val="00B050"/>
                            </a:solidFill>
                            <a:latin typeface="Cambria Math" panose="02040503050406030204" pitchFamily="18" charset="0"/>
                          </a:rPr>
                          <m:t>+</m:t>
                        </m:r>
                        <m:r>
                          <a:rPr lang="en-US" altLang="zh-CN" sz="2800" i="1">
                            <a:solidFill>
                              <a:srgbClr val="00B050"/>
                            </a:solidFill>
                            <a:latin typeface="Cambria Math" panose="02040503050406030204" pitchFamily="18" charset="0"/>
                          </a:rPr>
                          <m:t>𝑏</m:t>
                        </m:r>
                        <m:r>
                          <a:rPr lang="en-US" altLang="zh-CN" sz="2800" i="1">
                            <a:solidFill>
                              <a:srgbClr val="00B050"/>
                            </a:solidFill>
                            <a:latin typeface="Cambria Math" panose="02040503050406030204" pitchFamily="18" charset="0"/>
                          </a:rPr>
                          <m:t>)</m:t>
                        </m:r>
                      </m:e>
                    </m:func>
                    <m:r>
                      <a:rPr lang="en-US" altLang="zh-CN" sz="2800" i="1">
                        <a:solidFill>
                          <a:prstClr val="black"/>
                        </a:solidFill>
                        <a:latin typeface="Cambria Math" panose="02040503050406030204" pitchFamily="18" charset="0"/>
                      </a:rPr>
                      <m:t>+</m:t>
                    </m:r>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1−</m:t>
                        </m:r>
                        <m:r>
                          <a:rPr lang="en-US" altLang="zh-CN" sz="2800" i="1">
                            <a:solidFill>
                              <a:prstClr val="black"/>
                            </a:solidFill>
                            <a:latin typeface="Cambria Math" panose="02040503050406030204" pitchFamily="18" charset="0"/>
                          </a:rPr>
                          <m:t>𝑦</m:t>
                        </m:r>
                      </m:e>
                    </m:d>
                    <m:func>
                      <m:funcPr>
                        <m:ctrlPr>
                          <a:rPr lang="en-US" altLang="zh-CN" sz="2800" i="1">
                            <a:solidFill>
                              <a:prstClr val="black"/>
                            </a:solidFill>
                            <a:latin typeface="Cambria Math" panose="02040503050406030204" pitchFamily="18" charset="0"/>
                          </a:rPr>
                        </m:ctrlPr>
                      </m:funcPr>
                      <m:fName>
                        <m:r>
                          <m:rPr>
                            <m:sty m:val="p"/>
                          </m:rPr>
                          <a:rPr lang="en-US" altLang="zh-CN" sz="2800">
                            <a:solidFill>
                              <a:prstClr val="black"/>
                            </a:solidFill>
                            <a:latin typeface="Cambria Math" panose="02040503050406030204" pitchFamily="18" charset="0"/>
                          </a:rPr>
                          <m:t>log</m:t>
                        </m:r>
                      </m:fName>
                      <m:e>
                        <m:d>
                          <m:dPr>
                            <m:ctrlPr>
                              <a:rPr lang="en-US" altLang="zh-CN" sz="2800" i="1">
                                <a:solidFill>
                                  <a:prstClr val="black"/>
                                </a:solidFill>
                                <a:latin typeface="Cambria Math" panose="02040503050406030204" pitchFamily="18" charset="0"/>
                              </a:rPr>
                            </m:ctrlPr>
                          </m:dPr>
                          <m:e>
                            <m:r>
                              <a:rPr lang="en-US" altLang="zh-CN" sz="2800" i="1">
                                <a:solidFill>
                                  <a:prstClr val="black"/>
                                </a:solidFill>
                                <a:latin typeface="Cambria Math" panose="02040503050406030204" pitchFamily="18" charset="0"/>
                              </a:rPr>
                              <m:t>1−</m:t>
                            </m:r>
                            <m:r>
                              <a:rPr lang="en-US" altLang="zh-CN" sz="2800" i="1">
                                <a:solidFill>
                                  <a:srgbClr val="00B050"/>
                                </a:solidFill>
                                <a:latin typeface="Cambria Math" panose="02040503050406030204" pitchFamily="18" charset="0"/>
                              </a:rPr>
                              <m:t>𝜎</m:t>
                            </m:r>
                            <m:r>
                              <a:rPr lang="en-US" altLang="zh-CN" sz="2800" i="1">
                                <a:solidFill>
                                  <a:srgbClr val="00B050"/>
                                </a:solidFill>
                                <a:latin typeface="Cambria Math" panose="02040503050406030204" pitchFamily="18" charset="0"/>
                              </a:rPr>
                              <m:t>(</m:t>
                            </m:r>
                            <m:r>
                              <a:rPr lang="en-US" altLang="zh-CN" sz="2800" i="1">
                                <a:solidFill>
                                  <a:srgbClr val="00B050"/>
                                </a:solidFill>
                                <a:latin typeface="Cambria Math" panose="02040503050406030204" pitchFamily="18" charset="0"/>
                              </a:rPr>
                              <m:t>𝑤</m:t>
                            </m:r>
                            <m:r>
                              <a:rPr lang="en-US" altLang="zh-CN" sz="2800" i="1">
                                <a:solidFill>
                                  <a:srgbClr val="00B050"/>
                                </a:solidFill>
                                <a:latin typeface="Cambria Math" panose="02040503050406030204" pitchFamily="18" charset="0"/>
                              </a:rPr>
                              <m:t>⋅</m:t>
                            </m:r>
                            <m:r>
                              <a:rPr lang="en-US" altLang="zh-CN" sz="2800" i="1">
                                <a:solidFill>
                                  <a:srgbClr val="00B050"/>
                                </a:solidFill>
                                <a:latin typeface="Cambria Math" panose="02040503050406030204" pitchFamily="18" charset="0"/>
                              </a:rPr>
                              <m:t>𝑥</m:t>
                            </m:r>
                            <m:r>
                              <a:rPr lang="en-US" altLang="zh-CN" sz="2800" i="1">
                                <a:solidFill>
                                  <a:srgbClr val="00B050"/>
                                </a:solidFill>
                                <a:latin typeface="Cambria Math" panose="02040503050406030204" pitchFamily="18" charset="0"/>
                              </a:rPr>
                              <m:t>+</m:t>
                            </m:r>
                            <m:r>
                              <a:rPr lang="en-US" altLang="zh-CN" sz="2800" i="1">
                                <a:solidFill>
                                  <a:srgbClr val="00B050"/>
                                </a:solidFill>
                                <a:latin typeface="Cambria Math" panose="02040503050406030204" pitchFamily="18" charset="0"/>
                              </a:rPr>
                              <m:t>𝑏</m:t>
                            </m:r>
                            <m:r>
                              <a:rPr lang="en-US" altLang="zh-CN" sz="2800" i="1">
                                <a:solidFill>
                                  <a:srgbClr val="00B050"/>
                                </a:solidFill>
                                <a:latin typeface="Cambria Math" panose="02040503050406030204" pitchFamily="18" charset="0"/>
                              </a:rPr>
                              <m:t>)</m:t>
                            </m:r>
                          </m:e>
                        </m:d>
                      </m:e>
                    </m:func>
                    <m:r>
                      <a:rPr lang="en-US" altLang="zh-CN" sz="2800" i="1">
                        <a:solidFill>
                          <a:prstClr val="black"/>
                        </a:solidFill>
                        <a:latin typeface="Cambria Math" panose="02040503050406030204" pitchFamily="18" charset="0"/>
                      </a:rPr>
                      <m:t>]</m:t>
                    </m:r>
                  </m:oMath>
                </a14:m>
                <a:endParaRPr lang="en-US" sz="2800" dirty="0">
                  <a:solidFill>
                    <a:prstClr val="black"/>
                  </a:solidFill>
                  <a:ea typeface="ＭＳ Ｐゴシック" charset="0"/>
                  <a:cs typeface="Times New Roman" panose="02020603050405020304" pitchFamily="18" charset="0"/>
                </a:endParaRPr>
              </a:p>
              <a:p>
                <a:pPr marL="457200" indent="-457200" defTabSz="1219170" fontAlgn="base">
                  <a:spcBef>
                    <a:spcPts val="600"/>
                  </a:spcBef>
                  <a:spcAft>
                    <a:spcPts val="600"/>
                  </a:spcAft>
                  <a:buFont typeface="Arial" panose="020B0604020202020204" pitchFamily="34" charset="0"/>
                  <a:buChar char="•"/>
                </a:pPr>
                <a:endParaRPr lang="en-US" sz="2800" dirty="0">
                  <a:solidFill>
                    <a:prstClr val="black"/>
                  </a:solidFill>
                  <a:ea typeface="ＭＳ Ｐゴシック" charset="0"/>
                  <a:cs typeface="Times New Roman" panose="02020603050405020304" pitchFamily="18" charset="0"/>
                </a:endParaRPr>
              </a:p>
            </p:txBody>
          </p:sp>
        </mc:Choice>
        <mc:Fallback xmlns="">
          <p:sp>
            <p:nvSpPr>
              <p:cNvPr id="15" name="Rectangle 7">
                <a:extLst>
                  <a:ext uri="{FF2B5EF4-FFF2-40B4-BE49-F238E27FC236}">
                    <a16:creationId xmlns:a16="http://schemas.microsoft.com/office/drawing/2014/main" id="{D8543F14-0564-4DC3-8211-A86DDC8266A6}"/>
                  </a:ext>
                </a:extLst>
              </p:cNvPr>
              <p:cNvSpPr>
                <a:spLocks noRot="1" noChangeAspect="1" noMove="1" noResize="1" noEditPoints="1" noAdjustHandles="1" noChangeArrowheads="1" noChangeShapeType="1" noTextEdit="1"/>
              </p:cNvSpPr>
              <p:nvPr/>
            </p:nvSpPr>
            <p:spPr>
              <a:xfrm>
                <a:off x="394629" y="1053950"/>
                <a:ext cx="11076168" cy="5724644"/>
              </a:xfrm>
              <a:prstGeom prst="rect">
                <a:avLst/>
              </a:prstGeom>
              <a:blipFill>
                <a:blip r:embed="rId2"/>
                <a:stretch>
                  <a:fillRect l="-1031" t="-1552"/>
                </a:stretch>
              </a:blipFill>
            </p:spPr>
            <p:txBody>
              <a:bodyPr/>
              <a:lstStyle/>
              <a:p>
                <a:r>
                  <a:rPr lang="en-CN">
                    <a:noFill/>
                  </a:rPr>
                  <a:t> </a:t>
                </a:r>
              </a:p>
            </p:txBody>
          </p:sp>
        </mc:Fallback>
      </mc:AlternateContent>
      <p:sp>
        <p:nvSpPr>
          <p:cNvPr id="11" name="灯片编号占位符 10">
            <a:extLst>
              <a:ext uri="{FF2B5EF4-FFF2-40B4-BE49-F238E27FC236}">
                <a16:creationId xmlns:a16="http://schemas.microsoft.com/office/drawing/2014/main" id="{BF91DF38-368D-48BB-9813-79574FB0D6B4}"/>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30</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110347476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14325" y="223024"/>
            <a:ext cx="11553827" cy="628700"/>
          </a:xfrm>
        </p:spPr>
        <p:txBody>
          <a:bodyPr>
            <a:noAutofit/>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cross-entropy loss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479425" y="2539565"/>
                <a:ext cx="10864850" cy="3646129"/>
              </a:xfrm>
            </p:spPr>
            <p:txBody>
              <a:bodyPr>
                <a:noAutofit/>
              </a:bodyPr>
              <a:lstStyle/>
              <a:p>
                <a:pPr>
                  <a:spcBef>
                    <a:spcPts val="0"/>
                  </a:spcBef>
                  <a:spcAft>
                    <a:spcPts val="600"/>
                  </a:spcAft>
                </a:pPr>
                <a:r>
                  <a:rPr lang="en-US" sz="3200" b="1" dirty="0"/>
                  <a:t>Goal</a:t>
                </a:r>
                <a:r>
                  <a:rPr lang="en-US" sz="3200" dirty="0"/>
                  <a:t>: maximize probability of the correct label </a:t>
                </a:r>
                <a14:m>
                  <m:oMath xmlns:m="http://schemas.openxmlformats.org/officeDocument/2006/math">
                    <m:r>
                      <a:rPr lang="en-US" sz="3200" i="1">
                        <a:latin typeface="Cambria Math" panose="02040503050406030204" pitchFamily="18" charset="0"/>
                      </a:rPr>
                      <m:t>𝑝</m:t>
                    </m:r>
                    <m:r>
                      <a:rPr lang="en-US" sz="3200" i="1">
                        <a:latin typeface="Cambria Math" panose="02040503050406030204" pitchFamily="18" charset="0"/>
                      </a:rPr>
                      <m:t>(</m:t>
                    </m:r>
                    <m:r>
                      <a:rPr lang="en-US" sz="3200" i="1">
                        <a:latin typeface="Cambria Math" panose="02040503050406030204" pitchFamily="18" charset="0"/>
                      </a:rPr>
                      <m:t>𝑦</m:t>
                    </m:r>
                    <m:r>
                      <a:rPr lang="en-US" sz="3200" i="1">
                        <a:latin typeface="Cambria Math" panose="02040503050406030204" pitchFamily="18" charset="0"/>
                      </a:rPr>
                      <m:t>|</m:t>
                    </m:r>
                    <m:r>
                      <a:rPr lang="en-US" sz="3200" b="1" i="1">
                        <a:latin typeface="Cambria Math" panose="02040503050406030204" pitchFamily="18" charset="0"/>
                      </a:rPr>
                      <m:t>𝒙</m:t>
                    </m:r>
                    <m:r>
                      <a:rPr lang="en-US" sz="3200" i="1">
                        <a:latin typeface="Cambria Math" panose="02040503050406030204" pitchFamily="18" charset="0"/>
                      </a:rPr>
                      <m:t>)</m:t>
                    </m:r>
                  </m:oMath>
                </a14:m>
                <a:endParaRPr lang="en-US" sz="3200" dirty="0"/>
              </a:p>
              <a:p>
                <a:pPr lvl="1">
                  <a:spcBef>
                    <a:spcPts val="0"/>
                  </a:spcBef>
                  <a:spcAft>
                    <a:spcPts val="600"/>
                  </a:spcAft>
                </a:pPr>
                <a:r>
                  <a:rPr lang="en-US" dirty="0"/>
                  <a:t>Since there are only 2 discrete outcomes (0 or 1) we can express the probability </a:t>
                </a:r>
                <a14:m>
                  <m:oMath xmlns:m="http://schemas.openxmlformats.org/officeDocument/2006/math">
                    <m:r>
                      <a:rPr lang="en-US" i="1">
                        <a:latin typeface="Cambria Math" panose="02040503050406030204" pitchFamily="18" charset="0"/>
                      </a:rPr>
                      <m:t>𝑝</m:t>
                    </m:r>
                    <m:r>
                      <a:rPr lang="en-US" i="1">
                        <a:latin typeface="Cambria Math" panose="02040503050406030204" pitchFamily="18" charset="0"/>
                      </a:rPr>
                      <m:t>(</m:t>
                    </m:r>
                    <m:r>
                      <a:rPr lang="en-US" i="1">
                        <a:latin typeface="Cambria Math" panose="02040503050406030204" pitchFamily="18" charset="0"/>
                      </a:rPr>
                      <m:t>𝑦</m:t>
                    </m:r>
                    <m:r>
                      <a:rPr lang="en-US" i="1">
                        <a:latin typeface="Cambria Math" panose="02040503050406030204" pitchFamily="18" charset="0"/>
                      </a:rPr>
                      <m:t>|</m:t>
                    </m:r>
                    <m:r>
                      <a:rPr lang="en-US" b="1" i="1">
                        <a:latin typeface="Cambria Math" panose="02040503050406030204" pitchFamily="18" charset="0"/>
                      </a:rPr>
                      <m:t>𝒙</m:t>
                    </m:r>
                    <m:r>
                      <a:rPr lang="en-US" i="1">
                        <a:latin typeface="Cambria Math" panose="02040503050406030204" pitchFamily="18" charset="0"/>
                      </a:rPr>
                      <m:t>)</m:t>
                    </m:r>
                  </m:oMath>
                </a14:m>
                <a:r>
                  <a:rPr lang="en-US" i="1" dirty="0"/>
                  <a:t> </a:t>
                </a:r>
                <a:r>
                  <a:rPr lang="en-US" dirty="0"/>
                  <a:t>from our classifier (the thing we want to maximize) as</a:t>
                </a:r>
              </a:p>
              <a:p>
                <a:pPr marL="0" indent="0">
                  <a:spcBef>
                    <a:spcPts val="0"/>
                  </a:spcBef>
                  <a:spcAft>
                    <a:spcPts val="600"/>
                  </a:spcAft>
                  <a:buNone/>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𝑝</m:t>
                      </m:r>
                      <m:d>
                        <m:dPr>
                          <m:ctrlPr>
                            <a:rPr lang="en-US" sz="2400" i="1">
                              <a:latin typeface="Cambria Math" panose="02040503050406030204" pitchFamily="18" charset="0"/>
                            </a:rPr>
                          </m:ctrlPr>
                        </m:dPr>
                        <m:e>
                          <m:r>
                            <a:rPr lang="en-US" sz="2400" i="1">
                              <a:latin typeface="Cambria Math" panose="02040503050406030204" pitchFamily="18" charset="0"/>
                            </a:rPr>
                            <m:t>𝑦</m:t>
                          </m:r>
                        </m:e>
                        <m:e>
                          <m:r>
                            <a:rPr lang="en-US" sz="2400" i="1">
                              <a:latin typeface="Cambria Math" panose="02040503050406030204" pitchFamily="18" charset="0"/>
                            </a:rPr>
                            <m:t>𝑥</m:t>
                          </m:r>
                        </m:e>
                      </m:d>
                      <m:r>
                        <a:rPr lang="en-US" sz="2400" i="1">
                          <a:latin typeface="Cambria Math" panose="02040503050406030204" pitchFamily="18" charset="0"/>
                        </a:rPr>
                        <m:t>=</m:t>
                      </m:r>
                      <m:sSup>
                        <m:sSupPr>
                          <m:ctrlPr>
                            <a:rPr lang="en-US" altLang="zh-CN" sz="2400" i="1">
                              <a:latin typeface="Cambria Math" panose="02040503050406030204" pitchFamily="18" charset="0"/>
                            </a:rPr>
                          </m:ctrlPr>
                        </m:sSupPr>
                        <m:e>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sup>
                          <m:r>
                            <a:rPr lang="en-US" altLang="zh-CN" sz="2400" i="1">
                              <a:latin typeface="Cambria Math" panose="02040503050406030204" pitchFamily="18" charset="0"/>
                            </a:rPr>
                            <m:t>𝑦</m:t>
                          </m:r>
                        </m:sup>
                      </m:sSup>
                      <m:sSup>
                        <m:sSupPr>
                          <m:ctrlPr>
                            <a:rPr lang="en-US" altLang="zh-CN" sz="2400" i="1">
                              <a:latin typeface="Cambria Math" panose="02040503050406030204" pitchFamily="18" charset="0"/>
                            </a:rPr>
                          </m:ctrlPr>
                        </m:sSupPr>
                        <m:e>
                          <m:d>
                            <m:dPr>
                              <m:ctrlPr>
                                <a:rPr lang="en-US" altLang="zh-CN" sz="2400" i="1">
                                  <a:latin typeface="Cambria Math" panose="02040503050406030204" pitchFamily="18" charset="0"/>
                                </a:rPr>
                              </m:ctrlPr>
                            </m:dPr>
                            <m:e>
                              <m:r>
                                <a:rPr lang="en-US" altLang="zh-CN" sz="2400" i="1">
                                  <a:latin typeface="Cambria Math" panose="02040503050406030204" pitchFamily="18" charset="0"/>
                                </a:rPr>
                                <m:t>1−</m:t>
                              </m:r>
                              <m:acc>
                                <m:accPr>
                                  <m:chr m:val="̂"/>
                                  <m:ctrlPr>
                                    <a:rPr lang="en-US" altLang="zh-CN" sz="2400" i="1">
                                      <a:latin typeface="Cambria Math" panose="02040503050406030204" pitchFamily="18" charset="0"/>
                                    </a:rPr>
                                  </m:ctrlPr>
                                </m:accPr>
                                <m:e>
                                  <m:r>
                                    <a:rPr lang="en-US" altLang="zh-CN" sz="2400" i="1">
                                      <a:latin typeface="Cambria Math" panose="02040503050406030204" pitchFamily="18" charset="0"/>
                                    </a:rPr>
                                    <m:t>𝑦</m:t>
                                  </m:r>
                                </m:e>
                              </m:acc>
                            </m:e>
                          </m:d>
                        </m:e>
                        <m:sup>
                          <m:r>
                            <a:rPr lang="en-US" altLang="zh-CN" sz="2400" i="1">
                              <a:latin typeface="Cambria Math" panose="02040503050406030204" pitchFamily="18" charset="0"/>
                            </a:rPr>
                            <m:t>1−</m:t>
                          </m:r>
                          <m:r>
                            <a:rPr lang="en-US" altLang="zh-CN" sz="2400" i="1">
                              <a:latin typeface="Cambria Math" panose="02040503050406030204" pitchFamily="18" charset="0"/>
                            </a:rPr>
                            <m:t>𝑦</m:t>
                          </m:r>
                        </m:sup>
                      </m:sSup>
                    </m:oMath>
                  </m:oMathPara>
                </a14:m>
                <a:endParaRPr lang="en-US" dirty="0"/>
              </a:p>
              <a:p>
                <a:pPr lvl="1">
                  <a:spcBef>
                    <a:spcPts val="0"/>
                  </a:spcBef>
                  <a:spcAft>
                    <a:spcPts val="600"/>
                  </a:spcAft>
                </a:pPr>
                <a:r>
                  <a:rPr lang="en-US" dirty="0"/>
                  <a:t>If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=1</m:t>
                    </m:r>
                  </m:oMath>
                </a14:m>
                <a:r>
                  <a:rPr lang="en-US" dirty="0"/>
                  <a:t>, this simplifies to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pPr lvl="1">
                  <a:spcBef>
                    <a:spcPts val="0"/>
                  </a:spcBef>
                  <a:spcAft>
                    <a:spcPts val="600"/>
                  </a:spcAft>
                </a:pPr>
                <a:r>
                  <a:rPr lang="en-US" dirty="0"/>
                  <a:t>If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=0</m:t>
                    </m:r>
                  </m:oMath>
                </a14:m>
                <a:r>
                  <a:rPr lang="en-US" dirty="0"/>
                  <a:t>, this simplifies to </a:t>
                </a:r>
                <a14:m>
                  <m:oMath xmlns:m="http://schemas.openxmlformats.org/officeDocument/2006/math">
                    <m:r>
                      <a:rPr lang="en-US" b="0" i="0" smtClean="0">
                        <a:latin typeface="Cambria Math" panose="02040503050406030204" pitchFamily="18" charset="0"/>
                      </a:rPr>
                      <m:t>1−</m:t>
                    </m:r>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endParaRPr lang="en-US" dirty="0"/>
              </a:p>
              <a:p>
                <a:pPr lvl="1">
                  <a:spcBef>
                    <a:spcPts val="0"/>
                  </a:spcBef>
                  <a:spcAft>
                    <a:spcPts val="600"/>
                  </a:spcAft>
                </a:pPr>
                <a:r>
                  <a:rPr lang="en-US" altLang="zh-CN" sz="2400" dirty="0"/>
                  <a:t>T</a:t>
                </a:r>
                <a:r>
                  <a:rPr lang="en-US" sz="2400" dirty="0"/>
                  <a:t>ake the log of both sides</a:t>
                </a:r>
              </a:p>
              <a:p>
                <a:pPr marL="457189" lvl="1" indent="0">
                  <a:spcBef>
                    <a:spcPts val="0"/>
                  </a:spcBef>
                  <a:spcAft>
                    <a:spcPts val="600"/>
                  </a:spcAft>
                  <a:buNone/>
                </a:pPr>
                <a14:m>
                  <m:oMathPara xmlns:m="http://schemas.openxmlformats.org/officeDocument/2006/math">
                    <m:oMathParaPr>
                      <m:jc m:val="centerGroup"/>
                    </m:oMathParaPr>
                    <m:oMath xmlns:m="http://schemas.openxmlformats.org/officeDocument/2006/math">
                      <m:func>
                        <m:funcPr>
                          <m:ctrlPr>
                            <a:rPr lang="en-US" altLang="zh-CN" sz="2400" i="1" smtClean="0">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log</m:t>
                          </m:r>
                        </m:fName>
                        <m:e>
                          <m:r>
                            <a:rPr lang="en-US" altLang="zh-CN" sz="2400" i="1">
                              <a:solidFill>
                                <a:prstClr val="black"/>
                              </a:solidFill>
                              <a:latin typeface="Cambria Math" panose="02040503050406030204" pitchFamily="18" charset="0"/>
                            </a:rPr>
                            <m:t>𝑝</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𝑦</m:t>
                              </m:r>
                            </m:e>
                            <m:e>
                              <m:r>
                                <a:rPr lang="en-US" altLang="zh-CN" sz="2400" b="1" i="1">
                                  <a:solidFill>
                                    <a:prstClr val="black"/>
                                  </a:solidFill>
                                  <a:latin typeface="Cambria Math" panose="02040503050406030204" pitchFamily="18" charset="0"/>
                                </a:rPr>
                                <m:t>𝒙</m:t>
                              </m:r>
                            </m:e>
                          </m:d>
                        </m:e>
                      </m:func>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log</m:t>
                          </m:r>
                        </m:fName>
                        <m:e>
                          <m:acc>
                            <m:accPr>
                              <m:chr m:val="̂"/>
                              <m:ctrlPr>
                                <a:rPr lang="en-US" altLang="zh-CN" sz="2400" i="1">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𝑦</m:t>
                              </m:r>
                            </m:e>
                          </m:acc>
                        </m:e>
                      </m:func>
                      <m:r>
                        <a:rPr lang="en-US" altLang="zh-CN" sz="2400" i="1">
                          <a:solidFill>
                            <a:prstClr val="black"/>
                          </a:solidFill>
                          <a:latin typeface="Cambria Math" panose="02040503050406030204" pitchFamily="18" charset="0"/>
                        </a:rPr>
                        <m:t>+</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r>
                            <a:rPr lang="en-US" altLang="zh-CN" sz="2400" i="1">
                              <a:solidFill>
                                <a:prstClr val="black"/>
                              </a:solidFill>
                              <a:latin typeface="Cambria Math" panose="02040503050406030204" pitchFamily="18" charset="0"/>
                            </a:rPr>
                            <m:t>𝑦</m:t>
                          </m:r>
                        </m:e>
                      </m:d>
                      <m:func>
                        <m:funcPr>
                          <m:ctrlPr>
                            <a:rPr lang="en-US" altLang="zh-CN" sz="2400" i="1">
                              <a:solidFill>
                                <a:prstClr val="black"/>
                              </a:solidFill>
                              <a:latin typeface="Cambria Math" panose="02040503050406030204" pitchFamily="18" charset="0"/>
                            </a:rPr>
                          </m:ctrlPr>
                        </m:funcPr>
                        <m:fName>
                          <m:r>
                            <m:rPr>
                              <m:sty m:val="p"/>
                            </m:rPr>
                            <a:rPr lang="en-US" altLang="zh-CN" sz="2400">
                              <a:solidFill>
                                <a:prstClr val="black"/>
                              </a:solidFill>
                              <a:latin typeface="Cambria Math" panose="02040503050406030204" pitchFamily="18" charset="0"/>
                            </a:rPr>
                            <m:t>log</m:t>
                          </m:r>
                        </m:fName>
                        <m:e>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1−</m:t>
                              </m:r>
                              <m:acc>
                                <m:accPr>
                                  <m:chr m:val="̂"/>
                                  <m:ctrlPr>
                                    <a:rPr lang="en-US" altLang="zh-CN" sz="2400" i="1">
                                      <a:solidFill>
                                        <a:prstClr val="black"/>
                                      </a:solidFill>
                                      <a:latin typeface="Cambria Math" panose="02040503050406030204" pitchFamily="18" charset="0"/>
                                    </a:rPr>
                                  </m:ctrlPr>
                                </m:accPr>
                                <m:e>
                                  <m:r>
                                    <a:rPr lang="en-US" altLang="zh-CN" sz="2400" i="1">
                                      <a:solidFill>
                                        <a:prstClr val="black"/>
                                      </a:solidFill>
                                      <a:latin typeface="Cambria Math" panose="02040503050406030204" pitchFamily="18" charset="0"/>
                                    </a:rPr>
                                    <m:t>𝑦</m:t>
                                  </m:r>
                                </m:e>
                              </m:acc>
                            </m:e>
                          </m:d>
                        </m:e>
                      </m:func>
                    </m:oMath>
                  </m:oMathPara>
                </a14:m>
                <a:endParaRPr lang="en-US" dirty="0"/>
              </a:p>
              <a:p>
                <a:pPr lvl="1">
                  <a:spcBef>
                    <a:spcPts val="0"/>
                  </a:spcBef>
                  <a:spcAft>
                    <a:spcPts val="600"/>
                  </a:spcAft>
                </a:pPr>
                <a:endParaRPr lang="en-US" sz="2400" dirty="0"/>
              </a:p>
              <a:p>
                <a:pPr lvl="1">
                  <a:spcBef>
                    <a:spcPts val="0"/>
                  </a:spcBef>
                  <a:spcAft>
                    <a:spcPts val="600"/>
                  </a:spcAft>
                </a:pPr>
                <a:endParaRPr lang="en-US" dirty="0"/>
              </a:p>
              <a:p>
                <a:pPr>
                  <a:spcBef>
                    <a:spcPts val="0"/>
                  </a:spcBef>
                  <a:spcAft>
                    <a:spcPts val="600"/>
                  </a:spcAft>
                </a:pPr>
                <a:endParaRPr lang="en-US" dirty="0"/>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479425" y="2539565"/>
                <a:ext cx="10864850" cy="3646129"/>
              </a:xfrm>
              <a:blipFill>
                <a:blip r:embed="rId3"/>
                <a:stretch>
                  <a:fillRect l="-1284" t="-2778" b="-1389"/>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003EE050-FE19-4D59-8327-0F68E59E90C6}"/>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31</a:t>
            </a:fld>
            <a:endParaRPr lang="en-US">
              <a:solidFill>
                <a:prstClr val="black">
                  <a:tint val="75000"/>
                </a:prstClr>
              </a:solidFill>
              <a:latin typeface="Lucida Sans" charset="0"/>
              <a:ea typeface="ＭＳ Ｐゴシック"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2CC840B4-FD63-804C-A4B5-7395205A0057}"/>
                  </a:ext>
                </a:extLst>
              </p:cNvPr>
              <p:cNvSpPr txBox="1">
                <a:spLocks/>
              </p:cNvSpPr>
              <p:nvPr/>
            </p:nvSpPr>
            <p:spPr>
              <a:xfrm>
                <a:off x="479425" y="1021630"/>
                <a:ext cx="11064876" cy="1121495"/>
              </a:xfrm>
              <a:prstGeom prst="rect">
                <a:avLst/>
              </a:prstGeom>
            </p:spPr>
            <p:txBody>
              <a:bodyPr vert="horz" lIns="91440" tIns="45720" rIns="91440" bIns="45720" rtlCol="0">
                <a:noAutofit/>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dirty="0"/>
                  <a:t>We choose the parameters </a:t>
                </a:r>
                <a14:m>
                  <m:oMath xmlns:m="http://schemas.openxmlformats.org/officeDocument/2006/math">
                    <m:r>
                      <a:rPr lang="en-US" b="1" i="1">
                        <a:latin typeface="Cambria Math" panose="02040503050406030204" pitchFamily="18" charset="0"/>
                      </a:rPr>
                      <m:t>𝒘</m:t>
                    </m:r>
                    <m:r>
                      <a:rPr lang="en-US" i="1">
                        <a:latin typeface="Cambria Math" panose="02040503050406030204" pitchFamily="18" charset="0"/>
                      </a:rPr>
                      <m:t>,</m:t>
                    </m:r>
                    <m:r>
                      <a:rPr lang="en-US" i="1">
                        <a:latin typeface="Cambria Math" panose="02040503050406030204" pitchFamily="18" charset="0"/>
                      </a:rPr>
                      <m:t>𝑏</m:t>
                    </m:r>
                  </m:oMath>
                </a14:m>
                <a:r>
                  <a:rPr lang="en-US" i="1" dirty="0"/>
                  <a:t> </a:t>
                </a:r>
                <a:r>
                  <a:rPr lang="en-US" dirty="0"/>
                  <a:t>that maximize: the log probability of the true </a:t>
                </a:r>
                <a14:m>
                  <m:oMath xmlns:m="http://schemas.openxmlformats.org/officeDocument/2006/math">
                    <m:r>
                      <a:rPr lang="en-US" i="1" dirty="0" smtClean="0">
                        <a:latin typeface="Cambria Math" panose="02040503050406030204" pitchFamily="18" charset="0"/>
                      </a:rPr>
                      <m:t>𝑦</m:t>
                    </m:r>
                    <m:r>
                      <a:rPr lang="en-US" i="1" dirty="0" smtClean="0">
                        <a:latin typeface="Cambria Math" panose="02040503050406030204" pitchFamily="18" charset="0"/>
                      </a:rPr>
                      <m:t> </m:t>
                    </m:r>
                  </m:oMath>
                </a14:m>
                <a:r>
                  <a:rPr lang="en-US" dirty="0"/>
                  <a:t>labels in the training data given the observations </a:t>
                </a:r>
                <a14:m>
                  <m:oMath xmlns:m="http://schemas.openxmlformats.org/officeDocument/2006/math">
                    <m:r>
                      <a:rPr lang="en-US" b="1" i="1" dirty="0" smtClean="0">
                        <a:latin typeface="Cambria Math" panose="02040503050406030204" pitchFamily="18" charset="0"/>
                      </a:rPr>
                      <m:t>𝒙</m:t>
                    </m:r>
                  </m:oMath>
                </a14:m>
                <a:endParaRPr lang="en-US" b="1" i="1" dirty="0"/>
              </a:p>
              <a:p>
                <a:pPr>
                  <a:spcBef>
                    <a:spcPts val="600"/>
                  </a:spcBef>
                  <a:spcAft>
                    <a:spcPts val="600"/>
                  </a:spcAft>
                </a:pPr>
                <a:endParaRPr lang="en-US" sz="2400" dirty="0"/>
              </a:p>
              <a:p>
                <a:pPr>
                  <a:spcBef>
                    <a:spcPts val="600"/>
                  </a:spcBef>
                  <a:spcAft>
                    <a:spcPts val="600"/>
                  </a:spcAft>
                </a:pPr>
                <a:endParaRPr lang="en-US" sz="2400" dirty="0"/>
              </a:p>
            </p:txBody>
          </p:sp>
        </mc:Choice>
        <mc:Fallback xmlns="">
          <p:sp>
            <p:nvSpPr>
              <p:cNvPr id="5" name="Content Placeholder 2">
                <a:extLst>
                  <a:ext uri="{FF2B5EF4-FFF2-40B4-BE49-F238E27FC236}">
                    <a16:creationId xmlns:a16="http://schemas.microsoft.com/office/drawing/2014/main" id="{2CC840B4-FD63-804C-A4B5-7395205A0057}"/>
                  </a:ext>
                </a:extLst>
              </p:cNvPr>
              <p:cNvSpPr txBox="1">
                <a:spLocks noRot="1" noChangeAspect="1" noMove="1" noResize="1" noEditPoints="1" noAdjustHandles="1" noChangeArrowheads="1" noChangeShapeType="1" noTextEdit="1"/>
              </p:cNvSpPr>
              <p:nvPr/>
            </p:nvSpPr>
            <p:spPr>
              <a:xfrm>
                <a:off x="479425" y="1021630"/>
                <a:ext cx="11064876" cy="1121495"/>
              </a:xfrm>
              <a:prstGeom prst="rect">
                <a:avLst/>
              </a:prstGeom>
              <a:blipFill>
                <a:blip r:embed="rId4"/>
                <a:stretch>
                  <a:fillRect l="-916" t="-6742"/>
                </a:stretch>
              </a:blipFill>
            </p:spPr>
            <p:txBody>
              <a:bodyPr/>
              <a:lstStyle/>
              <a:p>
                <a:r>
                  <a:rPr lang="en-CN">
                    <a:noFill/>
                  </a:rPr>
                  <a:t> </a:t>
                </a:r>
              </a:p>
            </p:txBody>
          </p:sp>
        </mc:Fallback>
      </mc:AlternateContent>
    </p:spTree>
    <p:extLst>
      <p:ext uri="{BB962C8B-B14F-4D97-AF65-F5344CB8AC3E}">
        <p14:creationId xmlns:p14="http://schemas.microsoft.com/office/powerpoint/2010/main" val="123952384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14325" y="225425"/>
            <a:ext cx="11553827" cy="626299"/>
          </a:xfrm>
        </p:spPr>
        <p:txBody>
          <a:bodyPr>
            <a:noAutofit/>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example</a:t>
            </a:r>
            <a:r>
              <a:rPr lang="zh-CN" altLang="en-US" dirty="0"/>
              <a:t> </a:t>
            </a:r>
            <a:r>
              <a:rPr lang="en-US" altLang="zh-CN" dirty="0"/>
              <a:t>loss</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p:txBody>
              <a:bodyPr>
                <a:normAutofit/>
              </a:bodyPr>
              <a:lstStyle/>
              <a:p>
                <a:r>
                  <a:rPr lang="en-US" sz="3200" dirty="0"/>
                  <a:t>We want loss to be</a:t>
                </a:r>
              </a:p>
              <a:p>
                <a:pPr lvl="1"/>
                <a:r>
                  <a:rPr lang="en-US" sz="2667" dirty="0"/>
                  <a:t>smaller if the model estimate is close to correct</a:t>
                </a:r>
              </a:p>
              <a:p>
                <a:pPr lvl="1"/>
                <a:r>
                  <a:rPr lang="en-US" sz="2667" dirty="0"/>
                  <a:t>bigger if model is confused</a:t>
                </a:r>
              </a:p>
              <a:p>
                <a:pPr marL="0" indent="0"/>
                <a:r>
                  <a:rPr lang="en-US" sz="3200" dirty="0"/>
                  <a:t>Let's first suppose the true label of this is </a:t>
                </a:r>
                <a14:m>
                  <m:oMath xmlns:m="http://schemas.openxmlformats.org/officeDocument/2006/math">
                    <m:r>
                      <a:rPr lang="en-US" sz="3200" i="1" dirty="0">
                        <a:latin typeface="Cambria Math" panose="02040503050406030204" pitchFamily="18" charset="0"/>
                      </a:rPr>
                      <m:t>𝑦</m:t>
                    </m:r>
                    <m:r>
                      <a:rPr lang="en-US" sz="3200" i="1" dirty="0">
                        <a:latin typeface="Cambria Math" panose="02040503050406030204" pitchFamily="18" charset="0"/>
                      </a:rPr>
                      <m:t>=1</m:t>
                    </m:r>
                  </m:oMath>
                </a14:m>
                <a:r>
                  <a:rPr lang="en-US" sz="3200" dirty="0"/>
                  <a:t> (positive)</a:t>
                </a:r>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blipFill>
                <a:blip r:embed="rId2"/>
                <a:stretch>
                  <a:fillRect l="-1029" t="-1180"/>
                </a:stretch>
              </a:blipFill>
            </p:spPr>
            <p:txBody>
              <a:bodyPr/>
              <a:lstStyle/>
              <a:p>
                <a:r>
                  <a:rPr lang="zh-CN" altLang="en-US">
                    <a:noFill/>
                  </a:rPr>
                  <a:t> </a:t>
                </a:r>
              </a:p>
            </p:txBody>
          </p:sp>
        </mc:Fallback>
      </mc:AlternateContent>
      <p:sp>
        <p:nvSpPr>
          <p:cNvPr id="11" name="Content Placeholder 2">
            <a:extLst>
              <a:ext uri="{FF2B5EF4-FFF2-40B4-BE49-F238E27FC236}">
                <a16:creationId xmlns:a16="http://schemas.microsoft.com/office/drawing/2014/main" id="{2492AB53-FB82-2544-908A-27EFE880F234}"/>
              </a:ext>
            </a:extLst>
          </p:cNvPr>
          <p:cNvSpPr txBox="1">
            <a:spLocks/>
          </p:cNvSpPr>
          <p:nvPr/>
        </p:nvSpPr>
        <p:spPr>
          <a:xfrm>
            <a:off x="914400" y="4185073"/>
            <a:ext cx="11064875" cy="2628305"/>
          </a:xfrm>
          <a:prstGeom prst="rect">
            <a:avLst/>
          </a:prstGeom>
        </p:spPr>
        <p:txBody>
          <a:bodyPr vert="horz" lIns="0" tIns="60960" rIns="0" bIns="60960" rtlCol="0">
            <a:no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0" indent="0" defTabSz="1219170" eaLnBrk="0" fontAlgn="base" hangingPunct="0">
              <a:lnSpc>
                <a:spcPct val="100000"/>
              </a:lnSpc>
              <a:spcBef>
                <a:spcPct val="0"/>
              </a:spcBef>
              <a:spcAft>
                <a:spcPct val="0"/>
              </a:spcAft>
              <a:buClrTx/>
              <a:buSzTx/>
            </a:pPr>
            <a:r>
              <a:rPr lang="en-US" altLang="en-US" sz="3200" dirty="0">
                <a:solidFill>
                  <a:prstClr val="black">
                    <a:lumMod val="50000"/>
                    <a:lumOff val="50000"/>
                  </a:prstClr>
                </a:solidFill>
                <a:latin typeface="Calibri" panose="020F0502020204030204" pitchFamily="34" charset="0"/>
                <a:ea typeface="TimesNewRomanPSMT"/>
                <a:cs typeface="Calibri" panose="020F0502020204030204" pitchFamily="34" charset="0"/>
              </a:rPr>
              <a:t>It's hokey . There are virtually no surprises , and the writing is second-rate .         So why was it so enjoyable ? For one thing , the cast is great . Another nice touch is the music . I was overcome with the urge to get off the couch and start dancing . It sucked me in , and it'll do the same to you .</a:t>
            </a:r>
            <a:endParaRPr lang="en-US" altLang="en-US" sz="3200" dirty="0">
              <a:solidFill>
                <a:prstClr val="black">
                  <a:lumMod val="50000"/>
                  <a:lumOff val="50000"/>
                </a:prstClr>
              </a:solidFill>
              <a:latin typeface="Calibri" panose="020F0502020204030204" pitchFamily="34" charset="0"/>
              <a:ea typeface="Tahoma"/>
              <a:cs typeface="Calibri" panose="020F0502020204030204" pitchFamily="34" charset="0"/>
            </a:endParaRPr>
          </a:p>
          <a:p>
            <a:pPr marL="0" indent="0" defTabSz="1219170" eaLnBrk="0" fontAlgn="base" hangingPunct="0">
              <a:lnSpc>
                <a:spcPct val="100000"/>
              </a:lnSpc>
              <a:spcBef>
                <a:spcPct val="0"/>
              </a:spcBef>
              <a:spcAft>
                <a:spcPct val="0"/>
              </a:spcAft>
              <a:buClrTx/>
              <a:buSzTx/>
            </a:pPr>
            <a:endParaRPr lang="en-US" altLang="en-US" sz="1067" dirty="0">
              <a:solidFill>
                <a:prstClr val="black">
                  <a:lumMod val="50000"/>
                  <a:lumOff val="50000"/>
                </a:prstClr>
              </a:solidFill>
              <a:latin typeface="Arial" panose="020B0604020202020204" pitchFamily="34" charset="0"/>
              <a:ea typeface="Tahoma"/>
            </a:endParaRPr>
          </a:p>
        </p:txBody>
      </p:sp>
      <p:sp>
        <p:nvSpPr>
          <p:cNvPr id="4" name="灯片编号占位符 3">
            <a:extLst>
              <a:ext uri="{FF2B5EF4-FFF2-40B4-BE49-F238E27FC236}">
                <a16:creationId xmlns:a16="http://schemas.microsoft.com/office/drawing/2014/main" id="{5B3A4A0C-1A5E-48D5-8C8D-EBE2FCC2C613}"/>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32</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3727209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6D44AC7-4F96-4108-8E36-0B691AAFF9A6}"/>
              </a:ext>
            </a:extLst>
          </p:cNvPr>
          <p:cNvSpPr>
            <a:spLocks noGrp="1"/>
          </p:cNvSpPr>
          <p:nvPr>
            <p:ph type="title"/>
          </p:nvPr>
        </p:nvSpPr>
        <p:spPr>
          <a:xfrm>
            <a:off x="314325" y="225426"/>
            <a:ext cx="11553827" cy="626298"/>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example</a:t>
            </a:r>
            <a:r>
              <a:rPr lang="zh-CN" altLang="en-US" dirty="0"/>
              <a:t> </a:t>
            </a:r>
            <a:r>
              <a:rPr lang="en-US" altLang="zh-CN" dirty="0"/>
              <a:t>loss</a:t>
            </a:r>
            <a:endParaRPr lang="zh-CN" altLang="en-US" sz="3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9F185C86-4E6F-4E87-A8BD-520C77AB187F}"/>
                  </a:ext>
                </a:extLst>
              </p:cNvPr>
              <p:cNvSpPr>
                <a:spLocks noGrp="1"/>
              </p:cNvSpPr>
              <p:nvPr>
                <p:ph idx="1"/>
              </p:nvPr>
            </p:nvSpPr>
            <p:spPr/>
            <p:txBody>
              <a:bodyPr/>
              <a:lstStyle/>
              <a:p>
                <a:r>
                  <a:rPr lang="en-US" altLang="zh-CN" sz="3200" dirty="0"/>
                  <a:t>True value is y=1. How well is our model doing?</a:t>
                </a:r>
              </a:p>
              <a:p>
                <a:pPr lvl="1"/>
                <a14:m>
                  <m:oMath xmlns:m="http://schemas.openxmlformats.org/officeDocument/2006/math">
                    <m:r>
                      <a:rPr lang="en-US" altLang="zh-CN" sz="2667" i="1">
                        <a:latin typeface="Cambria Math" panose="02040503050406030204" pitchFamily="18" charset="0"/>
                      </a:rPr>
                      <m:t>𝑃</m:t>
                    </m:r>
                    <m:d>
                      <m:dPr>
                        <m:ctrlPr>
                          <a:rPr lang="en-US" altLang="zh-CN" sz="2667" i="1">
                            <a:latin typeface="Cambria Math" panose="02040503050406030204" pitchFamily="18" charset="0"/>
                          </a:rPr>
                        </m:ctrlPr>
                      </m:dPr>
                      <m:e>
                        <m:r>
                          <a:rPr lang="en-US" altLang="zh-CN" sz="2667" i="1">
                            <a:latin typeface="Cambria Math" panose="02040503050406030204" pitchFamily="18" charset="0"/>
                          </a:rPr>
                          <m:t>+</m:t>
                        </m:r>
                      </m:e>
                      <m:e>
                        <m:r>
                          <a:rPr lang="en-US" altLang="zh-CN" sz="2667" b="1" i="1">
                            <a:latin typeface="Cambria Math" panose="02040503050406030204" pitchFamily="18" charset="0"/>
                          </a:rPr>
                          <m:t>𝒙</m:t>
                        </m:r>
                      </m:e>
                    </m:d>
                    <m:r>
                      <a:rPr lang="en-US" altLang="zh-CN" sz="2667" i="1">
                        <a:latin typeface="Cambria Math" panose="02040503050406030204" pitchFamily="18" charset="0"/>
                      </a:rPr>
                      <m:t>=</m:t>
                    </m:r>
                    <m:r>
                      <a:rPr lang="en-US" altLang="zh-CN" sz="2667" i="1">
                        <a:latin typeface="Cambria Math" panose="02040503050406030204" pitchFamily="18" charset="0"/>
                      </a:rPr>
                      <m:t>𝑃</m:t>
                    </m:r>
                    <m:d>
                      <m:dPr>
                        <m:ctrlPr>
                          <a:rPr lang="en-US" altLang="zh-CN" sz="2667" i="1">
                            <a:latin typeface="Cambria Math" panose="02040503050406030204" pitchFamily="18" charset="0"/>
                          </a:rPr>
                        </m:ctrlPr>
                      </m:dPr>
                      <m:e>
                        <m:r>
                          <a:rPr lang="en-US" altLang="zh-CN" sz="2667" i="1">
                            <a:latin typeface="Cambria Math" panose="02040503050406030204" pitchFamily="18" charset="0"/>
                          </a:rPr>
                          <m:t>𝑦</m:t>
                        </m:r>
                        <m:r>
                          <a:rPr lang="en-US" altLang="zh-CN" sz="2667" i="1">
                            <a:latin typeface="Cambria Math" panose="02040503050406030204" pitchFamily="18" charset="0"/>
                          </a:rPr>
                          <m:t>=1</m:t>
                        </m:r>
                      </m:e>
                      <m:e>
                        <m:r>
                          <a:rPr lang="en-US" altLang="zh-CN" sz="2667" b="1" i="1">
                            <a:latin typeface="Cambria Math" panose="02040503050406030204" pitchFamily="18" charset="0"/>
                          </a:rPr>
                          <m:t>𝒙</m:t>
                        </m:r>
                      </m:e>
                    </m:d>
                    <m:r>
                      <a:rPr lang="en-US" altLang="zh-CN" sz="2667" i="1">
                        <a:latin typeface="Cambria Math" panose="02040503050406030204" pitchFamily="18" charset="0"/>
                      </a:rPr>
                      <m:t>=</m:t>
                    </m:r>
                    <m:r>
                      <a:rPr lang="en-US" altLang="zh-CN" sz="2667" i="1">
                        <a:latin typeface="Cambria Math" panose="02040503050406030204" pitchFamily="18" charset="0"/>
                      </a:rPr>
                      <m:t>𝜎</m:t>
                    </m:r>
                    <m:r>
                      <a:rPr lang="en-US" altLang="zh-CN" sz="2667" i="1">
                        <a:latin typeface="Cambria Math" panose="02040503050406030204" pitchFamily="18" charset="0"/>
                      </a:rPr>
                      <m:t>(</m:t>
                    </m:r>
                    <m:r>
                      <a:rPr lang="en-US" altLang="zh-CN" sz="2667" b="1" i="1">
                        <a:latin typeface="Cambria Math" panose="02040503050406030204" pitchFamily="18" charset="0"/>
                      </a:rPr>
                      <m:t>𝒘</m:t>
                    </m:r>
                    <m:r>
                      <a:rPr lang="en-US" altLang="zh-CN" sz="2667" i="1">
                        <a:latin typeface="Cambria Math" panose="02040503050406030204" pitchFamily="18" charset="0"/>
                      </a:rPr>
                      <m:t>⋅</m:t>
                    </m:r>
                    <m:r>
                      <a:rPr lang="en-US" altLang="zh-CN" sz="2667" b="1" i="1">
                        <a:latin typeface="Cambria Math" panose="02040503050406030204" pitchFamily="18" charset="0"/>
                      </a:rPr>
                      <m:t>𝒙</m:t>
                    </m:r>
                    <m:r>
                      <a:rPr lang="en-US" altLang="zh-CN" sz="2667" i="1">
                        <a:latin typeface="Cambria Math" panose="02040503050406030204" pitchFamily="18" charset="0"/>
                      </a:rPr>
                      <m:t>+</m:t>
                    </m:r>
                    <m:r>
                      <a:rPr lang="en-US" altLang="zh-CN" sz="2667" i="1">
                        <a:latin typeface="Cambria Math" panose="02040503050406030204" pitchFamily="18" charset="0"/>
                      </a:rPr>
                      <m:t>𝑏</m:t>
                    </m:r>
                    <m:r>
                      <a:rPr lang="en-US" altLang="zh-CN" sz="2667" i="1">
                        <a:latin typeface="Cambria Math" panose="02040503050406030204" pitchFamily="18" charset="0"/>
                      </a:rPr>
                      <m:t>)</m:t>
                    </m:r>
                  </m:oMath>
                </a14:m>
                <a:endParaRPr lang="en-US" altLang="zh-CN" sz="2667" dirty="0"/>
              </a:p>
              <a:p>
                <a:pPr marL="0" indent="0">
                  <a:buNone/>
                </a:pPr>
                <a:r>
                  <a:rPr lang="en-US" altLang="zh-CN" sz="2667" dirty="0"/>
                  <a:t>		</a:t>
                </a:r>
                <a14:m>
                  <m:oMath xmlns:m="http://schemas.openxmlformats.org/officeDocument/2006/math">
                    <m:r>
                      <a:rPr lang="en-US" altLang="zh-CN" sz="2667" i="1">
                        <a:latin typeface="Cambria Math" panose="02040503050406030204" pitchFamily="18" charset="0"/>
                      </a:rPr>
                      <m:t>=</m:t>
                    </m:r>
                    <m:r>
                      <a:rPr lang="en-US" altLang="zh-CN" sz="2667" i="1">
                        <a:latin typeface="Cambria Math" panose="02040503050406030204" pitchFamily="18" charset="0"/>
                      </a:rPr>
                      <m:t>𝜎</m:t>
                    </m:r>
                    <m:d>
                      <m:dPr>
                        <m:ctrlPr>
                          <a:rPr lang="en-US" altLang="zh-CN" sz="2667" i="1">
                            <a:latin typeface="Cambria Math" panose="02040503050406030204" pitchFamily="18" charset="0"/>
                          </a:rPr>
                        </m:ctrlPr>
                      </m:dPr>
                      <m:e>
                        <m:d>
                          <m:dPr>
                            <m:begChr m:val="["/>
                            <m:endChr m:val="]"/>
                            <m:ctrlPr>
                              <a:rPr lang="en-US" altLang="zh-CN" sz="2667" i="1" dirty="0">
                                <a:solidFill>
                                  <a:srgbClr val="0070C0"/>
                                </a:solidFill>
                                <a:latin typeface="Cambria Math" panose="02040503050406030204" pitchFamily="18" charset="0"/>
                                <a:cs typeface="Times New Roman" panose="02020603050405020304" pitchFamily="18" charset="0"/>
                              </a:rPr>
                            </m:ctrlPr>
                          </m:dPr>
                          <m:e>
                            <m:r>
                              <a:rPr lang="en-US" altLang="zh-CN" sz="2667" i="1" dirty="0">
                                <a:solidFill>
                                  <a:srgbClr val="0070C0"/>
                                </a:solidFill>
                                <a:latin typeface="Cambria Math" panose="02040503050406030204" pitchFamily="18" charset="0"/>
                                <a:cs typeface="Times New Roman" panose="02020603050405020304" pitchFamily="18" charset="0"/>
                              </a:rPr>
                              <m:t>2.5,−5.0,−1.2, 0.5, 2.0, 0.7</m:t>
                            </m:r>
                          </m:e>
                        </m:d>
                        <m:r>
                          <a:rPr lang="en-US" altLang="zh-CN" sz="2667" i="1" dirty="0">
                            <a:latin typeface="Cambria Math" panose="02040503050406030204" pitchFamily="18" charset="0"/>
                            <a:cs typeface="Times New Roman" panose="02020603050405020304" pitchFamily="18" charset="0"/>
                          </a:rPr>
                          <m:t>,</m:t>
                        </m:r>
                        <m:d>
                          <m:dPr>
                            <m:begChr m:val="["/>
                            <m:endChr m:val="]"/>
                            <m:ctrlPr>
                              <a:rPr lang="en-US" altLang="zh-CN" sz="2667" i="1" dirty="0">
                                <a:solidFill>
                                  <a:srgbClr val="FF0000"/>
                                </a:solidFill>
                                <a:latin typeface="Cambria Math" panose="02040503050406030204" pitchFamily="18" charset="0"/>
                                <a:cs typeface="Times New Roman" panose="02020603050405020304" pitchFamily="18" charset="0"/>
                              </a:rPr>
                            </m:ctrlPr>
                          </m:dPr>
                          <m:e>
                            <m:r>
                              <a:rPr lang="en-US" altLang="zh-CN" sz="2667" i="1" dirty="0">
                                <a:solidFill>
                                  <a:srgbClr val="FF0000"/>
                                </a:solidFill>
                                <a:latin typeface="Cambria Math" panose="02040503050406030204" pitchFamily="18" charset="0"/>
                                <a:cs typeface="Times New Roman" panose="02020603050405020304" pitchFamily="18" charset="0"/>
                              </a:rPr>
                              <m:t>3, 2, 1, 3, 0, 4.19</m:t>
                            </m:r>
                          </m:e>
                        </m:d>
                        <m:r>
                          <a:rPr lang="en-US" altLang="zh-CN" sz="2667" i="1" dirty="0">
                            <a:latin typeface="Cambria Math" panose="02040503050406030204" pitchFamily="18" charset="0"/>
                            <a:cs typeface="Times New Roman" panose="02020603050405020304" pitchFamily="18" charset="0"/>
                          </a:rPr>
                          <m:t>+0.1</m:t>
                        </m:r>
                      </m:e>
                    </m:d>
                  </m:oMath>
                </a14:m>
                <a:endParaRPr lang="en-US" altLang="zh-CN" sz="2667" i="1" dirty="0">
                  <a:latin typeface="Cambria Math" panose="02040503050406030204" pitchFamily="18" charset="0"/>
                  <a:cs typeface="Times New Roman" panose="02020603050405020304" pitchFamily="18" charset="0"/>
                </a:endParaRPr>
              </a:p>
              <a:p>
                <a:pPr marL="0" indent="0">
                  <a:buNone/>
                </a:pPr>
                <a:r>
                  <a:rPr lang="en-US" altLang="zh-CN" sz="2667" dirty="0"/>
                  <a:t>		</a:t>
                </a:r>
                <a14:m>
                  <m:oMath xmlns:m="http://schemas.openxmlformats.org/officeDocument/2006/math">
                    <m:r>
                      <a:rPr lang="en-US" altLang="zh-CN" sz="2667" i="1">
                        <a:latin typeface="Cambria Math" panose="02040503050406030204" pitchFamily="18" charset="0"/>
                      </a:rPr>
                      <m:t>=</m:t>
                    </m:r>
                    <m:r>
                      <a:rPr lang="en-US" altLang="zh-CN" sz="2667" i="1">
                        <a:latin typeface="Cambria Math" panose="02040503050406030204" pitchFamily="18" charset="0"/>
                      </a:rPr>
                      <m:t>𝜎</m:t>
                    </m:r>
                    <m:d>
                      <m:dPr>
                        <m:ctrlPr>
                          <a:rPr lang="en-US" altLang="zh-CN" sz="2667" i="1">
                            <a:latin typeface="Cambria Math" panose="02040503050406030204" pitchFamily="18" charset="0"/>
                          </a:rPr>
                        </m:ctrlPr>
                      </m:dPr>
                      <m:e>
                        <m:r>
                          <a:rPr lang="en-US" altLang="zh-CN" sz="2667" i="1">
                            <a:latin typeface="Cambria Math" panose="02040503050406030204" pitchFamily="18" charset="0"/>
                          </a:rPr>
                          <m:t>0.833</m:t>
                        </m:r>
                      </m:e>
                    </m:d>
                    <m:r>
                      <a:rPr lang="en-US" altLang="zh-CN" sz="2667" i="1">
                        <a:latin typeface="Cambria Math" panose="02040503050406030204" pitchFamily="18" charset="0"/>
                      </a:rPr>
                      <m:t>=0.70</m:t>
                    </m:r>
                  </m:oMath>
                </a14:m>
                <a:endParaRPr lang="en-US" altLang="zh-CN" sz="2667" dirty="0"/>
              </a:p>
              <a:p>
                <a:r>
                  <a:rPr lang="en-US" altLang="zh-CN" sz="2667" dirty="0"/>
                  <a:t>Pretty well! What’s the loss?</a:t>
                </a:r>
              </a:p>
              <a:p>
                <a:endParaRPr lang="en-US" altLang="zh-CN" sz="2667" dirty="0"/>
              </a:p>
              <a:p>
                <a:endParaRPr lang="zh-CN" altLang="en-US" dirty="0"/>
              </a:p>
            </p:txBody>
          </p:sp>
        </mc:Choice>
        <mc:Fallback xmlns="">
          <p:sp>
            <p:nvSpPr>
              <p:cNvPr id="3" name="内容占位符 2">
                <a:extLst>
                  <a:ext uri="{FF2B5EF4-FFF2-40B4-BE49-F238E27FC236}">
                    <a16:creationId xmlns:a16="http://schemas.microsoft.com/office/drawing/2014/main" id="{9F185C86-4E6F-4E87-A8BD-520C77AB187F}"/>
                  </a:ext>
                </a:extLst>
              </p:cNvPr>
              <p:cNvSpPr>
                <a:spLocks noGrp="1" noRot="1" noChangeAspect="1" noMove="1" noResize="1" noEditPoints="1" noAdjustHandles="1" noChangeArrowheads="1" noChangeShapeType="1" noTextEdit="1"/>
              </p:cNvSpPr>
              <p:nvPr>
                <p:ph idx="1"/>
              </p:nvPr>
            </p:nvSpPr>
            <p:spPr>
              <a:blipFill>
                <a:blip r:embed="rId2"/>
                <a:stretch>
                  <a:fillRect l="-1029" t="-11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0A1F616-796B-4967-A7F2-135F0911EF07}"/>
                  </a:ext>
                </a:extLst>
              </p:cNvPr>
              <p:cNvSpPr txBox="1"/>
              <p:nvPr/>
            </p:nvSpPr>
            <p:spPr>
              <a:xfrm>
                <a:off x="626076" y="4857324"/>
                <a:ext cx="10075267" cy="502766"/>
              </a:xfrm>
              <a:prstGeom prst="rect">
                <a:avLst/>
              </a:prstGeom>
              <a:noFill/>
            </p:spPr>
            <p:txBody>
              <a:bodyPr wrap="square">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667" i="1">
                              <a:solidFill>
                                <a:prstClr val="black"/>
                              </a:solidFill>
                              <a:latin typeface="Cambria Math" panose="02040503050406030204" pitchFamily="18" charset="0"/>
                            </a:rPr>
                          </m:ctrlPr>
                        </m:sSubPr>
                        <m:e>
                          <m:r>
                            <a:rPr lang="en-US" altLang="zh-CN" sz="2667" i="1">
                              <a:solidFill>
                                <a:prstClr val="black"/>
                              </a:solidFill>
                              <a:latin typeface="Cambria Math" panose="02040503050406030204" pitchFamily="18" charset="0"/>
                            </a:rPr>
                            <m:t>𝐿</m:t>
                          </m:r>
                        </m:e>
                        <m:sub>
                          <m:r>
                            <a:rPr lang="en-US" altLang="zh-CN" sz="2667" i="1">
                              <a:solidFill>
                                <a:prstClr val="black"/>
                              </a:solidFill>
                              <a:latin typeface="Cambria Math" panose="02040503050406030204" pitchFamily="18" charset="0"/>
                            </a:rPr>
                            <m:t>𝐶𝐸</m:t>
                          </m:r>
                        </m:sub>
                      </m:sSub>
                      <m:d>
                        <m:dPr>
                          <m:ctrlPr>
                            <a:rPr lang="en-US" altLang="zh-CN" sz="2667" i="1">
                              <a:solidFill>
                                <a:prstClr val="black"/>
                              </a:solidFill>
                              <a:latin typeface="Cambria Math" panose="02040503050406030204" pitchFamily="18" charset="0"/>
                            </a:rPr>
                          </m:ctrlPr>
                        </m:dPr>
                        <m:e>
                          <m:acc>
                            <m:accPr>
                              <m:chr m:val="̂"/>
                              <m:ctrlPr>
                                <a:rPr lang="en-US" altLang="zh-CN" sz="2667" i="1">
                                  <a:solidFill>
                                    <a:prstClr val="black"/>
                                  </a:solidFill>
                                  <a:latin typeface="Cambria Math" panose="02040503050406030204" pitchFamily="18" charset="0"/>
                                </a:rPr>
                              </m:ctrlPr>
                            </m:accPr>
                            <m:e>
                              <m:r>
                                <a:rPr lang="en-US" altLang="zh-CN" sz="2667" i="1">
                                  <a:solidFill>
                                    <a:prstClr val="black"/>
                                  </a:solidFill>
                                  <a:latin typeface="Cambria Math" panose="02040503050406030204" pitchFamily="18" charset="0"/>
                                </a:rPr>
                                <m:t>𝑦</m:t>
                              </m:r>
                            </m:e>
                          </m:acc>
                          <m:r>
                            <a:rPr lang="en-US" altLang="zh-CN" sz="2667" i="1">
                              <a:solidFill>
                                <a:prstClr val="black"/>
                              </a:solidFill>
                              <a:latin typeface="Cambria Math" panose="02040503050406030204" pitchFamily="18" charset="0"/>
                            </a:rPr>
                            <m:t>,</m:t>
                          </m:r>
                          <m:r>
                            <a:rPr lang="en-US" altLang="zh-CN" sz="2667" i="1">
                              <a:solidFill>
                                <a:prstClr val="black"/>
                              </a:solidFill>
                              <a:latin typeface="Cambria Math" panose="02040503050406030204" pitchFamily="18" charset="0"/>
                            </a:rPr>
                            <m:t>𝑦</m:t>
                          </m:r>
                        </m:e>
                      </m:d>
                      <m:r>
                        <a:rPr lang="en-US" altLang="zh-CN" sz="2667" i="1">
                          <a:solidFill>
                            <a:prstClr val="black"/>
                          </a:solidFill>
                          <a:latin typeface="Cambria Math" panose="02040503050406030204" pitchFamily="18" charset="0"/>
                        </a:rPr>
                        <m:t>=−[</m:t>
                      </m:r>
                      <m:r>
                        <a:rPr lang="en-US" altLang="zh-CN" sz="2667" i="1">
                          <a:solidFill>
                            <a:prstClr val="black"/>
                          </a:solidFill>
                          <a:latin typeface="Cambria Math" panose="02040503050406030204" pitchFamily="18" charset="0"/>
                        </a:rPr>
                        <m:t>𝑦</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r>
                            <a:rPr lang="en-US" altLang="zh-CN" sz="2667" i="1">
                              <a:solidFill>
                                <a:srgbClr val="00B050"/>
                              </a:solidFill>
                              <a:latin typeface="Cambria Math" panose="02040503050406030204" pitchFamily="18" charset="0"/>
                            </a:rPr>
                            <m:t>𝜎</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r>
                            <a:rPr lang="en-US" altLang="zh-CN" sz="2667" i="1">
                              <a:solidFill>
                                <a:srgbClr val="00B050"/>
                              </a:solidFill>
                              <a:latin typeface="Cambria Math" panose="02040503050406030204" pitchFamily="18" charset="0"/>
                            </a:rPr>
                            <m:t>)</m:t>
                          </m:r>
                        </m:e>
                      </m:func>
                      <m:r>
                        <a:rPr lang="en-US" altLang="zh-CN" sz="2667" i="1">
                          <a:solidFill>
                            <a:prstClr val="black"/>
                          </a:solidFill>
                          <a:latin typeface="Cambria Math" panose="02040503050406030204" pitchFamily="18" charset="0"/>
                        </a:rPr>
                        <m:t>+</m:t>
                      </m:r>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1−</m:t>
                          </m:r>
                          <m:r>
                            <a:rPr lang="en-US" altLang="zh-CN" sz="2667" i="1">
                              <a:solidFill>
                                <a:prstClr val="black"/>
                              </a:solidFill>
                              <a:latin typeface="Cambria Math" panose="02040503050406030204" pitchFamily="18" charset="0"/>
                            </a:rPr>
                            <m:t>𝑦</m:t>
                          </m:r>
                        </m:e>
                      </m:d>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1−</m:t>
                              </m:r>
                              <m:r>
                                <a:rPr lang="en-US" altLang="zh-CN" sz="2667" i="1">
                                  <a:solidFill>
                                    <a:srgbClr val="00B050"/>
                                  </a:solidFill>
                                  <a:latin typeface="Cambria Math" panose="02040503050406030204" pitchFamily="18" charset="0"/>
                                </a:rPr>
                                <m:t>𝜎</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r>
                                <a:rPr lang="en-US" altLang="zh-CN" sz="2667" i="1">
                                  <a:solidFill>
                                    <a:srgbClr val="00B050"/>
                                  </a:solidFill>
                                  <a:latin typeface="Cambria Math" panose="02040503050406030204" pitchFamily="18" charset="0"/>
                                </a:rPr>
                                <m:t>)</m:t>
                              </m:r>
                            </m:e>
                          </m:d>
                        </m:e>
                      </m:func>
                      <m:r>
                        <a:rPr lang="en-US" altLang="zh-CN" sz="2667" i="1">
                          <a:solidFill>
                            <a:prstClr val="black"/>
                          </a:solidFill>
                          <a:latin typeface="Cambria Math" panose="02040503050406030204" pitchFamily="18" charset="0"/>
                        </a:rPr>
                        <m:t>]</m:t>
                      </m:r>
                    </m:oMath>
                  </m:oMathPara>
                </a14:m>
                <a:endParaRPr lang="zh-CN" altLang="en-US" sz="2667" dirty="0">
                  <a:solidFill>
                    <a:prstClr val="black"/>
                  </a:solidFill>
                  <a:latin typeface="Lucida Sans" charset="0"/>
                  <a:ea typeface="ＭＳ Ｐゴシック" charset="0"/>
                </a:endParaRPr>
              </a:p>
            </p:txBody>
          </p:sp>
        </mc:Choice>
        <mc:Fallback xmlns="">
          <p:sp>
            <p:nvSpPr>
              <p:cNvPr id="4" name="文本框 3">
                <a:extLst>
                  <a:ext uri="{FF2B5EF4-FFF2-40B4-BE49-F238E27FC236}">
                    <a16:creationId xmlns:a16="http://schemas.microsoft.com/office/drawing/2014/main" id="{F0A1F616-796B-4967-A7F2-135F0911EF07}"/>
                  </a:ext>
                </a:extLst>
              </p:cNvPr>
              <p:cNvSpPr txBox="1">
                <a:spLocks noRot="1" noChangeAspect="1" noMove="1" noResize="1" noEditPoints="1" noAdjustHandles="1" noChangeArrowheads="1" noChangeShapeType="1" noTextEdit="1"/>
              </p:cNvSpPr>
              <p:nvPr/>
            </p:nvSpPr>
            <p:spPr>
              <a:xfrm>
                <a:off x="626076" y="4857324"/>
                <a:ext cx="10075267" cy="502766"/>
              </a:xfrm>
              <a:prstGeom prst="rect">
                <a:avLst/>
              </a:prstGeom>
              <a:blipFill>
                <a:blip r:embed="rId3"/>
                <a:stretch>
                  <a:fillRect t="-5000" b="-250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310E7E88-CA84-4564-A822-95206D9E6B5F}"/>
                  </a:ext>
                </a:extLst>
              </p:cNvPr>
              <p:cNvSpPr txBox="1"/>
              <p:nvPr/>
            </p:nvSpPr>
            <p:spPr>
              <a:xfrm>
                <a:off x="1065819" y="5410537"/>
                <a:ext cx="4522181" cy="1323632"/>
              </a:xfrm>
              <a:prstGeom prst="rect">
                <a:avLst/>
              </a:prstGeom>
              <a:noFill/>
            </p:spPr>
            <p:txBody>
              <a:bodyPr wrap="square">
                <a:spAutoFit/>
              </a:bodyPr>
              <a:lstStyle/>
              <a:p>
                <a:pPr defTabSz="1219170" fontAlgn="base">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r>
                          <a:rPr lang="en-US" altLang="zh-CN" sz="2667" i="1">
                            <a:solidFill>
                              <a:srgbClr val="00B050"/>
                            </a:solidFill>
                            <a:latin typeface="Cambria Math" panose="02040503050406030204" pitchFamily="18" charset="0"/>
                          </a:rPr>
                          <m:t>𝜎</m:t>
                        </m:r>
                        <m:d>
                          <m:dPr>
                            <m:ctrlPr>
                              <a:rPr lang="en-US" altLang="zh-CN" sz="2667" i="1">
                                <a:solidFill>
                                  <a:srgbClr val="00B050"/>
                                </a:solidFill>
                                <a:latin typeface="Cambria Math" panose="02040503050406030204" pitchFamily="18" charset="0"/>
                              </a:rPr>
                            </m:ctrlPr>
                          </m:dPr>
                          <m:e>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e>
                        </m:d>
                      </m:e>
                    </m:func>
                  </m:oMath>
                </a14:m>
                <a:endParaRPr lang="en-US" altLang="zh-CN" sz="2667" i="1" dirty="0">
                  <a:solidFill>
                    <a:prstClr val="black"/>
                  </a:solidFill>
                  <a:latin typeface="Cambria Math" panose="02040503050406030204" pitchFamily="18" charset="0"/>
                  <a:ea typeface="ＭＳ Ｐゴシック" charset="0"/>
                </a:endParaRPr>
              </a:p>
              <a:p>
                <a:pPr defTabSz="1219170" fontAlgn="base">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0.70</m:t>
                            </m:r>
                          </m:e>
                        </m:d>
                      </m:e>
                    </m:func>
                  </m:oMath>
                </a14:m>
                <a:endParaRPr lang="en-US" altLang="zh-CN" sz="2667" i="1" dirty="0">
                  <a:solidFill>
                    <a:prstClr val="black"/>
                  </a:solidFill>
                  <a:latin typeface="Cambria Math" panose="02040503050406030204" pitchFamily="18" charset="0"/>
                  <a:ea typeface="ＭＳ Ｐゴシック" charset="0"/>
                </a:endParaRPr>
              </a:p>
              <a:p>
                <a:pPr defTabSz="1219170" fontAlgn="base">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=0.36</m:t>
                    </m:r>
                  </m:oMath>
                </a14:m>
                <a:endParaRPr lang="zh-CN" altLang="en-US" sz="2667" dirty="0">
                  <a:solidFill>
                    <a:prstClr val="black"/>
                  </a:solidFill>
                  <a:latin typeface="Lucida Sans" charset="0"/>
                  <a:ea typeface="ＭＳ Ｐゴシック" charset="0"/>
                </a:endParaRPr>
              </a:p>
            </p:txBody>
          </p:sp>
        </mc:Choice>
        <mc:Fallback xmlns="">
          <p:sp>
            <p:nvSpPr>
              <p:cNvPr id="5" name="文本框 4">
                <a:extLst>
                  <a:ext uri="{FF2B5EF4-FFF2-40B4-BE49-F238E27FC236}">
                    <a16:creationId xmlns:a16="http://schemas.microsoft.com/office/drawing/2014/main" id="{310E7E88-CA84-4564-A822-95206D9E6B5F}"/>
                  </a:ext>
                </a:extLst>
              </p:cNvPr>
              <p:cNvSpPr txBox="1">
                <a:spLocks noRot="1" noChangeAspect="1" noMove="1" noResize="1" noEditPoints="1" noAdjustHandles="1" noChangeArrowheads="1" noChangeShapeType="1" noTextEdit="1"/>
              </p:cNvSpPr>
              <p:nvPr/>
            </p:nvSpPr>
            <p:spPr>
              <a:xfrm>
                <a:off x="1065819" y="5410537"/>
                <a:ext cx="4522181" cy="1323632"/>
              </a:xfrm>
              <a:prstGeom prst="rect">
                <a:avLst/>
              </a:prstGeom>
              <a:blipFill>
                <a:blip r:embed="rId4"/>
                <a:stretch>
                  <a:fillRect/>
                </a:stretch>
              </a:blipFill>
            </p:spPr>
            <p:txBody>
              <a:bodyPr/>
              <a:lstStyle/>
              <a:p>
                <a:r>
                  <a:rPr lang="en-CN">
                    <a:noFill/>
                  </a:rPr>
                  <a:t> </a:t>
                </a:r>
              </a:p>
            </p:txBody>
          </p:sp>
        </mc:Fallback>
      </mc:AlternateContent>
      <p:sp>
        <p:nvSpPr>
          <p:cNvPr id="6" name="灯片编号占位符 5">
            <a:extLst>
              <a:ext uri="{FF2B5EF4-FFF2-40B4-BE49-F238E27FC236}">
                <a16:creationId xmlns:a16="http://schemas.microsoft.com/office/drawing/2014/main" id="{64276E72-D1ED-4337-BE58-C836C49AD2A3}"/>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33</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133635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a:xfrm>
            <a:off x="314325" y="230459"/>
            <a:ext cx="11553827" cy="621265"/>
          </a:xfrm>
        </p:spPr>
        <p:txBody>
          <a:bodyPr>
            <a:noAutofit/>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example</a:t>
            </a:r>
            <a:r>
              <a:rPr lang="zh-CN" altLang="en-US" dirty="0"/>
              <a:t> </a:t>
            </a:r>
            <a:r>
              <a:rPr lang="en-US" altLang="zh-CN" dirty="0"/>
              <a:t>loss</a:t>
            </a:r>
            <a:endParaRPr lang="en-US" sz="3600"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517525" y="1032235"/>
                <a:ext cx="11064875" cy="5749565"/>
              </a:xfrm>
            </p:spPr>
            <p:txBody>
              <a:bodyPr>
                <a:normAutofit/>
              </a:bodyPr>
              <a:lstStyle/>
              <a:p>
                <a:r>
                  <a:rPr lang="en-US" sz="3733" dirty="0"/>
                  <a:t>Suppose true value instead was </a:t>
                </a:r>
                <a14:m>
                  <m:oMath xmlns:m="http://schemas.openxmlformats.org/officeDocument/2006/math">
                    <m:r>
                      <a:rPr lang="en-US" sz="3733" i="1" dirty="0">
                        <a:latin typeface="Cambria Math" panose="02040503050406030204" pitchFamily="18" charset="0"/>
                      </a:rPr>
                      <m:t>𝑦</m:t>
                    </m:r>
                    <m:r>
                      <a:rPr lang="en-US" sz="3733" i="1" dirty="0">
                        <a:latin typeface="Cambria Math" panose="02040503050406030204" pitchFamily="18" charset="0"/>
                      </a:rPr>
                      <m:t>=0</m:t>
                    </m:r>
                  </m:oMath>
                </a14:m>
                <a:r>
                  <a:rPr lang="en-US" sz="3733" dirty="0"/>
                  <a:t>.  </a:t>
                </a:r>
              </a:p>
              <a:p>
                <a:pPr lvl="1">
                  <a:spcAft>
                    <a:spcPts val="0"/>
                  </a:spcAft>
                </a:pPr>
                <a14:m>
                  <m:oMath xmlns:m="http://schemas.openxmlformats.org/officeDocument/2006/math">
                    <m:r>
                      <a:rPr lang="en-US" altLang="zh-CN" sz="2667" i="1">
                        <a:latin typeface="Cambria Math" panose="02040503050406030204" pitchFamily="18" charset="0"/>
                      </a:rPr>
                      <m:t>𝑃</m:t>
                    </m:r>
                    <m:d>
                      <m:dPr>
                        <m:ctrlPr>
                          <a:rPr lang="en-US" altLang="zh-CN" sz="2667" i="1">
                            <a:latin typeface="Cambria Math" panose="02040503050406030204" pitchFamily="18" charset="0"/>
                          </a:rPr>
                        </m:ctrlPr>
                      </m:dPr>
                      <m:e>
                        <m:r>
                          <a:rPr lang="en-US" altLang="zh-CN" sz="2667" i="1">
                            <a:latin typeface="Cambria Math" panose="02040503050406030204" pitchFamily="18" charset="0"/>
                          </a:rPr>
                          <m:t>−</m:t>
                        </m:r>
                      </m:e>
                      <m:e>
                        <m:r>
                          <a:rPr lang="en-US" altLang="zh-CN" sz="2667" b="1" i="1">
                            <a:latin typeface="Cambria Math" panose="02040503050406030204" pitchFamily="18" charset="0"/>
                          </a:rPr>
                          <m:t>𝒙</m:t>
                        </m:r>
                      </m:e>
                    </m:d>
                    <m:r>
                      <a:rPr lang="en-US" altLang="zh-CN" sz="2667" i="1">
                        <a:latin typeface="Cambria Math" panose="02040503050406030204" pitchFamily="18" charset="0"/>
                      </a:rPr>
                      <m:t>=</m:t>
                    </m:r>
                    <m:r>
                      <a:rPr lang="en-US" altLang="zh-CN" sz="2667" i="1">
                        <a:latin typeface="Cambria Math" panose="02040503050406030204" pitchFamily="18" charset="0"/>
                      </a:rPr>
                      <m:t>𝑃</m:t>
                    </m:r>
                    <m:d>
                      <m:dPr>
                        <m:ctrlPr>
                          <a:rPr lang="en-US" altLang="zh-CN" sz="2667" i="1">
                            <a:latin typeface="Cambria Math" panose="02040503050406030204" pitchFamily="18" charset="0"/>
                          </a:rPr>
                        </m:ctrlPr>
                      </m:dPr>
                      <m:e>
                        <m:r>
                          <a:rPr lang="en-US" altLang="zh-CN" sz="2667" i="1">
                            <a:latin typeface="Cambria Math" panose="02040503050406030204" pitchFamily="18" charset="0"/>
                          </a:rPr>
                          <m:t>𝑦</m:t>
                        </m:r>
                        <m:r>
                          <a:rPr lang="en-US" altLang="zh-CN" sz="2667" i="1">
                            <a:latin typeface="Cambria Math" panose="02040503050406030204" pitchFamily="18" charset="0"/>
                          </a:rPr>
                          <m:t>=0</m:t>
                        </m:r>
                      </m:e>
                      <m:e>
                        <m:r>
                          <a:rPr lang="en-US" altLang="zh-CN" sz="2667" b="1" i="1">
                            <a:latin typeface="Cambria Math" panose="02040503050406030204" pitchFamily="18" charset="0"/>
                          </a:rPr>
                          <m:t>𝒙</m:t>
                        </m:r>
                      </m:e>
                    </m:d>
                    <m:r>
                      <a:rPr lang="en-US" altLang="zh-CN" sz="2667" i="1">
                        <a:latin typeface="Cambria Math" panose="02040503050406030204" pitchFamily="18" charset="0"/>
                      </a:rPr>
                      <m:t>=1−</m:t>
                    </m:r>
                    <m:r>
                      <a:rPr lang="en-US" altLang="zh-CN" sz="2667" i="1">
                        <a:latin typeface="Cambria Math" panose="02040503050406030204" pitchFamily="18" charset="0"/>
                      </a:rPr>
                      <m:t>𝜎</m:t>
                    </m:r>
                    <m:r>
                      <a:rPr lang="en-US" altLang="zh-CN" sz="2667" i="1">
                        <a:latin typeface="Cambria Math" panose="02040503050406030204" pitchFamily="18" charset="0"/>
                      </a:rPr>
                      <m:t>(</m:t>
                    </m:r>
                    <m:r>
                      <a:rPr lang="en-US" altLang="zh-CN" sz="2667" b="1" i="1">
                        <a:latin typeface="Cambria Math" panose="02040503050406030204" pitchFamily="18" charset="0"/>
                      </a:rPr>
                      <m:t>𝒘</m:t>
                    </m:r>
                    <m:r>
                      <a:rPr lang="en-US" altLang="zh-CN" sz="2667" i="1">
                        <a:latin typeface="Cambria Math" panose="02040503050406030204" pitchFamily="18" charset="0"/>
                      </a:rPr>
                      <m:t>⋅</m:t>
                    </m:r>
                    <m:r>
                      <a:rPr lang="en-US" altLang="zh-CN" sz="2667" b="1" i="1">
                        <a:latin typeface="Cambria Math" panose="02040503050406030204" pitchFamily="18" charset="0"/>
                      </a:rPr>
                      <m:t>𝒙</m:t>
                    </m:r>
                    <m:r>
                      <a:rPr lang="en-US" altLang="zh-CN" sz="2667" i="1">
                        <a:latin typeface="Cambria Math" panose="02040503050406030204" pitchFamily="18" charset="0"/>
                      </a:rPr>
                      <m:t>+</m:t>
                    </m:r>
                    <m:r>
                      <a:rPr lang="en-US" altLang="zh-CN" sz="2667" i="1">
                        <a:latin typeface="Cambria Math" panose="02040503050406030204" pitchFamily="18" charset="0"/>
                      </a:rPr>
                      <m:t>𝑏</m:t>
                    </m:r>
                    <m:r>
                      <a:rPr lang="en-US" altLang="zh-CN" sz="2667" i="1">
                        <a:latin typeface="Cambria Math" panose="02040503050406030204" pitchFamily="18" charset="0"/>
                      </a:rPr>
                      <m:t>)</m:t>
                    </m:r>
                  </m:oMath>
                </a14:m>
                <a:endParaRPr lang="en-US" altLang="zh-CN" sz="2667" dirty="0"/>
              </a:p>
              <a:p>
                <a:pPr marL="0" indent="0">
                  <a:spcAft>
                    <a:spcPts val="0"/>
                  </a:spcAft>
                  <a:buNone/>
                </a:pPr>
                <a:r>
                  <a:rPr lang="en-US" altLang="zh-CN" sz="2667" dirty="0"/>
                  <a:t>		</a:t>
                </a:r>
                <a14:m>
                  <m:oMath xmlns:m="http://schemas.openxmlformats.org/officeDocument/2006/math">
                    <m:r>
                      <a:rPr lang="en-US" altLang="zh-CN" sz="2667" i="1">
                        <a:latin typeface="Cambria Math" panose="02040503050406030204" pitchFamily="18" charset="0"/>
                      </a:rPr>
                      <m:t>=1−</m:t>
                    </m:r>
                    <m:r>
                      <a:rPr lang="en-US" altLang="zh-CN" sz="2667" i="1">
                        <a:latin typeface="Cambria Math" panose="02040503050406030204" pitchFamily="18" charset="0"/>
                      </a:rPr>
                      <m:t>𝜎</m:t>
                    </m:r>
                    <m:d>
                      <m:dPr>
                        <m:ctrlPr>
                          <a:rPr lang="en-US" altLang="zh-CN" sz="2667" i="1">
                            <a:latin typeface="Cambria Math" panose="02040503050406030204" pitchFamily="18" charset="0"/>
                          </a:rPr>
                        </m:ctrlPr>
                      </m:dPr>
                      <m:e>
                        <m:d>
                          <m:dPr>
                            <m:begChr m:val="["/>
                            <m:endChr m:val="]"/>
                            <m:ctrlPr>
                              <a:rPr lang="en-US" altLang="zh-CN" sz="2667" i="1" dirty="0">
                                <a:solidFill>
                                  <a:srgbClr val="0070C0"/>
                                </a:solidFill>
                                <a:latin typeface="Cambria Math" panose="02040503050406030204" pitchFamily="18" charset="0"/>
                                <a:cs typeface="Times New Roman" panose="02020603050405020304" pitchFamily="18" charset="0"/>
                              </a:rPr>
                            </m:ctrlPr>
                          </m:dPr>
                          <m:e>
                            <m:r>
                              <a:rPr lang="en-US" altLang="zh-CN" sz="2667" i="1" dirty="0">
                                <a:solidFill>
                                  <a:srgbClr val="0070C0"/>
                                </a:solidFill>
                                <a:latin typeface="Cambria Math" panose="02040503050406030204" pitchFamily="18" charset="0"/>
                                <a:cs typeface="Times New Roman" panose="02020603050405020304" pitchFamily="18" charset="0"/>
                              </a:rPr>
                              <m:t>2.5,−5.0,−1.2, 0.5, 2.0, 0.7</m:t>
                            </m:r>
                          </m:e>
                        </m:d>
                        <m:r>
                          <a:rPr lang="en-US" altLang="zh-CN" sz="2667" i="1" dirty="0">
                            <a:latin typeface="Cambria Math" panose="02040503050406030204" pitchFamily="18" charset="0"/>
                            <a:cs typeface="Times New Roman" panose="02020603050405020304" pitchFamily="18" charset="0"/>
                          </a:rPr>
                          <m:t>,</m:t>
                        </m:r>
                        <m:d>
                          <m:dPr>
                            <m:begChr m:val="["/>
                            <m:endChr m:val="]"/>
                            <m:ctrlPr>
                              <a:rPr lang="en-US" altLang="zh-CN" sz="2667" i="1" dirty="0">
                                <a:solidFill>
                                  <a:srgbClr val="FF0000"/>
                                </a:solidFill>
                                <a:latin typeface="Cambria Math" panose="02040503050406030204" pitchFamily="18" charset="0"/>
                                <a:cs typeface="Times New Roman" panose="02020603050405020304" pitchFamily="18" charset="0"/>
                              </a:rPr>
                            </m:ctrlPr>
                          </m:dPr>
                          <m:e>
                            <m:r>
                              <a:rPr lang="en-US" altLang="zh-CN" sz="2667" i="1" dirty="0">
                                <a:solidFill>
                                  <a:srgbClr val="FF0000"/>
                                </a:solidFill>
                                <a:latin typeface="Cambria Math" panose="02040503050406030204" pitchFamily="18" charset="0"/>
                                <a:cs typeface="Times New Roman" panose="02020603050405020304" pitchFamily="18" charset="0"/>
                              </a:rPr>
                              <m:t>3, 2, 1, 3, 0, 4.19</m:t>
                            </m:r>
                          </m:e>
                        </m:d>
                        <m:r>
                          <a:rPr lang="en-US" altLang="zh-CN" sz="2667" i="1" dirty="0">
                            <a:latin typeface="Cambria Math" panose="02040503050406030204" pitchFamily="18" charset="0"/>
                            <a:cs typeface="Times New Roman" panose="02020603050405020304" pitchFamily="18" charset="0"/>
                          </a:rPr>
                          <m:t>+0.1</m:t>
                        </m:r>
                      </m:e>
                    </m:d>
                  </m:oMath>
                </a14:m>
                <a:endParaRPr lang="en-US" altLang="zh-CN" sz="2667" i="1" dirty="0">
                  <a:latin typeface="Cambria Math" panose="02040503050406030204" pitchFamily="18" charset="0"/>
                  <a:cs typeface="Times New Roman" panose="02020603050405020304" pitchFamily="18" charset="0"/>
                </a:endParaRPr>
              </a:p>
              <a:p>
                <a:pPr marL="0" indent="0">
                  <a:spcAft>
                    <a:spcPts val="0"/>
                  </a:spcAft>
                  <a:buNone/>
                </a:pPr>
                <a:r>
                  <a:rPr lang="en-US" altLang="zh-CN" sz="2667" dirty="0"/>
                  <a:t>		</a:t>
                </a:r>
                <a14:m>
                  <m:oMath xmlns:m="http://schemas.openxmlformats.org/officeDocument/2006/math">
                    <m:r>
                      <a:rPr lang="en-US" altLang="zh-CN" sz="2667" i="1">
                        <a:latin typeface="Cambria Math" panose="02040503050406030204" pitchFamily="18" charset="0"/>
                      </a:rPr>
                      <m:t>=1−</m:t>
                    </m:r>
                    <m:r>
                      <a:rPr lang="en-US" altLang="zh-CN" sz="2667" i="1">
                        <a:latin typeface="Cambria Math" panose="02040503050406030204" pitchFamily="18" charset="0"/>
                      </a:rPr>
                      <m:t>𝜎</m:t>
                    </m:r>
                    <m:d>
                      <m:dPr>
                        <m:ctrlPr>
                          <a:rPr lang="en-US" altLang="zh-CN" sz="2667" i="1">
                            <a:latin typeface="Cambria Math" panose="02040503050406030204" pitchFamily="18" charset="0"/>
                          </a:rPr>
                        </m:ctrlPr>
                      </m:dPr>
                      <m:e>
                        <m:r>
                          <a:rPr lang="en-US" altLang="zh-CN" sz="2667" i="1">
                            <a:latin typeface="Cambria Math" panose="02040503050406030204" pitchFamily="18" charset="0"/>
                          </a:rPr>
                          <m:t>0.833</m:t>
                        </m:r>
                      </m:e>
                    </m:d>
                    <m:r>
                      <a:rPr lang="en-US" altLang="zh-CN" sz="2667" i="1">
                        <a:latin typeface="Cambria Math" panose="02040503050406030204" pitchFamily="18" charset="0"/>
                      </a:rPr>
                      <m:t>=0.30</m:t>
                    </m:r>
                  </m:oMath>
                </a14:m>
                <a:endParaRPr lang="en-US" dirty="0"/>
              </a:p>
              <a:p>
                <a:r>
                  <a:rPr lang="en-US" sz="3733" dirty="0"/>
                  <a:t>What's the loss?</a:t>
                </a:r>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517525" y="1032235"/>
                <a:ext cx="11064875" cy="5749565"/>
              </a:xfrm>
              <a:blipFill>
                <a:blip r:embed="rId3"/>
                <a:stretch>
                  <a:fillRect l="-1604" t="-176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6669AEC1-9AD5-4FA5-8376-6A1A13FFFB5E}"/>
                  </a:ext>
                </a:extLst>
              </p:cNvPr>
              <p:cNvSpPr txBox="1"/>
              <p:nvPr/>
            </p:nvSpPr>
            <p:spPr>
              <a:xfrm>
                <a:off x="609600" y="4214336"/>
                <a:ext cx="10075267" cy="708014"/>
              </a:xfrm>
              <a:prstGeom prst="rect">
                <a:avLst/>
              </a:prstGeom>
              <a:noFill/>
            </p:spPr>
            <p:txBody>
              <a:bodyPr wrap="square">
                <a:spAutoFit/>
              </a:bodyPr>
              <a:lstStyle/>
              <a:p>
                <a:pPr defTabSz="1219170" fontAlgn="base">
                  <a:lnSpc>
                    <a:spcPct val="150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667" i="1">
                              <a:solidFill>
                                <a:prstClr val="black"/>
                              </a:solidFill>
                              <a:latin typeface="Cambria Math" panose="02040503050406030204" pitchFamily="18" charset="0"/>
                            </a:rPr>
                          </m:ctrlPr>
                        </m:sSubPr>
                        <m:e>
                          <m:r>
                            <a:rPr lang="en-US" altLang="zh-CN" sz="2667" i="1">
                              <a:solidFill>
                                <a:prstClr val="black"/>
                              </a:solidFill>
                              <a:latin typeface="Cambria Math" panose="02040503050406030204" pitchFamily="18" charset="0"/>
                            </a:rPr>
                            <m:t>𝐿</m:t>
                          </m:r>
                        </m:e>
                        <m:sub>
                          <m:r>
                            <a:rPr lang="en-US" altLang="zh-CN" sz="2667" i="1">
                              <a:solidFill>
                                <a:prstClr val="black"/>
                              </a:solidFill>
                              <a:latin typeface="Cambria Math" panose="02040503050406030204" pitchFamily="18" charset="0"/>
                            </a:rPr>
                            <m:t>𝐶𝐸</m:t>
                          </m:r>
                        </m:sub>
                      </m:sSub>
                      <m:d>
                        <m:dPr>
                          <m:ctrlPr>
                            <a:rPr lang="en-US" altLang="zh-CN" sz="2667" i="1">
                              <a:solidFill>
                                <a:prstClr val="black"/>
                              </a:solidFill>
                              <a:latin typeface="Cambria Math" panose="02040503050406030204" pitchFamily="18" charset="0"/>
                            </a:rPr>
                          </m:ctrlPr>
                        </m:dPr>
                        <m:e>
                          <m:acc>
                            <m:accPr>
                              <m:chr m:val="̂"/>
                              <m:ctrlPr>
                                <a:rPr lang="en-US" altLang="zh-CN" sz="2667" i="1">
                                  <a:solidFill>
                                    <a:prstClr val="black"/>
                                  </a:solidFill>
                                  <a:latin typeface="Cambria Math" panose="02040503050406030204" pitchFamily="18" charset="0"/>
                                </a:rPr>
                              </m:ctrlPr>
                            </m:accPr>
                            <m:e>
                              <m:r>
                                <a:rPr lang="en-US" altLang="zh-CN" sz="2667" i="1">
                                  <a:solidFill>
                                    <a:prstClr val="black"/>
                                  </a:solidFill>
                                  <a:latin typeface="Cambria Math" panose="02040503050406030204" pitchFamily="18" charset="0"/>
                                </a:rPr>
                                <m:t>𝑦</m:t>
                              </m:r>
                            </m:e>
                          </m:acc>
                          <m:r>
                            <a:rPr lang="en-US" altLang="zh-CN" sz="2667" i="1">
                              <a:solidFill>
                                <a:prstClr val="black"/>
                              </a:solidFill>
                              <a:latin typeface="Cambria Math" panose="02040503050406030204" pitchFamily="18" charset="0"/>
                            </a:rPr>
                            <m:t>,</m:t>
                          </m:r>
                          <m:r>
                            <a:rPr lang="en-US" altLang="zh-CN" sz="2667" i="1">
                              <a:solidFill>
                                <a:prstClr val="black"/>
                              </a:solidFill>
                              <a:latin typeface="Cambria Math" panose="02040503050406030204" pitchFamily="18" charset="0"/>
                            </a:rPr>
                            <m:t>𝑦</m:t>
                          </m:r>
                        </m:e>
                      </m:d>
                      <m:r>
                        <a:rPr lang="en-US" altLang="zh-CN" sz="2667" i="1">
                          <a:solidFill>
                            <a:prstClr val="black"/>
                          </a:solidFill>
                          <a:latin typeface="Cambria Math" panose="02040503050406030204" pitchFamily="18" charset="0"/>
                        </a:rPr>
                        <m:t>=−[</m:t>
                      </m:r>
                      <m:r>
                        <a:rPr lang="en-US" altLang="zh-CN" sz="2667" i="1">
                          <a:solidFill>
                            <a:prstClr val="black"/>
                          </a:solidFill>
                          <a:latin typeface="Cambria Math" panose="02040503050406030204" pitchFamily="18" charset="0"/>
                        </a:rPr>
                        <m:t>𝑦</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r>
                            <a:rPr lang="en-US" altLang="zh-CN" sz="2667" i="1">
                              <a:solidFill>
                                <a:srgbClr val="00B050"/>
                              </a:solidFill>
                              <a:latin typeface="Cambria Math" panose="02040503050406030204" pitchFamily="18" charset="0"/>
                            </a:rPr>
                            <m:t>𝜎</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r>
                            <a:rPr lang="en-US" altLang="zh-CN" sz="2667" i="1">
                              <a:solidFill>
                                <a:srgbClr val="00B050"/>
                              </a:solidFill>
                              <a:latin typeface="Cambria Math" panose="02040503050406030204" pitchFamily="18" charset="0"/>
                            </a:rPr>
                            <m:t>)</m:t>
                          </m:r>
                        </m:e>
                      </m:func>
                      <m:r>
                        <a:rPr lang="en-US" altLang="zh-CN" sz="2667" i="1">
                          <a:solidFill>
                            <a:prstClr val="black"/>
                          </a:solidFill>
                          <a:latin typeface="Cambria Math" panose="02040503050406030204" pitchFamily="18" charset="0"/>
                        </a:rPr>
                        <m:t>+</m:t>
                      </m:r>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1−</m:t>
                          </m:r>
                          <m:r>
                            <a:rPr lang="en-US" altLang="zh-CN" sz="2667" i="1">
                              <a:solidFill>
                                <a:prstClr val="black"/>
                              </a:solidFill>
                              <a:latin typeface="Cambria Math" panose="02040503050406030204" pitchFamily="18" charset="0"/>
                            </a:rPr>
                            <m:t>𝑦</m:t>
                          </m:r>
                        </m:e>
                      </m:d>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1−</m:t>
                              </m:r>
                              <m:r>
                                <a:rPr lang="en-US" altLang="zh-CN" sz="2667" i="1">
                                  <a:solidFill>
                                    <a:srgbClr val="00B050"/>
                                  </a:solidFill>
                                  <a:latin typeface="Cambria Math" panose="02040503050406030204" pitchFamily="18" charset="0"/>
                                </a:rPr>
                                <m:t>𝜎</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r>
                                <a:rPr lang="en-US" altLang="zh-CN" sz="2667" i="1">
                                  <a:solidFill>
                                    <a:srgbClr val="00B050"/>
                                  </a:solidFill>
                                  <a:latin typeface="Cambria Math" panose="02040503050406030204" pitchFamily="18" charset="0"/>
                                </a:rPr>
                                <m:t>)</m:t>
                              </m:r>
                            </m:e>
                          </m:d>
                        </m:e>
                      </m:func>
                      <m:r>
                        <a:rPr lang="en-US" altLang="zh-CN" sz="2667" i="1">
                          <a:solidFill>
                            <a:prstClr val="black"/>
                          </a:solidFill>
                          <a:latin typeface="Cambria Math" panose="02040503050406030204" pitchFamily="18" charset="0"/>
                        </a:rPr>
                        <m:t>]</m:t>
                      </m:r>
                    </m:oMath>
                  </m:oMathPara>
                </a14:m>
                <a:endParaRPr lang="zh-CN" altLang="en-US" sz="2667" dirty="0">
                  <a:solidFill>
                    <a:prstClr val="black"/>
                  </a:solidFill>
                  <a:latin typeface="Lucida Sans" charset="0"/>
                  <a:ea typeface="ＭＳ Ｐゴシック" charset="0"/>
                </a:endParaRPr>
              </a:p>
            </p:txBody>
          </p:sp>
        </mc:Choice>
        <mc:Fallback xmlns="">
          <p:sp>
            <p:nvSpPr>
              <p:cNvPr id="6" name="文本框 5">
                <a:extLst>
                  <a:ext uri="{FF2B5EF4-FFF2-40B4-BE49-F238E27FC236}">
                    <a16:creationId xmlns:a16="http://schemas.microsoft.com/office/drawing/2014/main" id="{6669AEC1-9AD5-4FA5-8376-6A1A13FFFB5E}"/>
                  </a:ext>
                </a:extLst>
              </p:cNvPr>
              <p:cNvSpPr txBox="1">
                <a:spLocks noRot="1" noChangeAspect="1" noMove="1" noResize="1" noEditPoints="1" noAdjustHandles="1" noChangeArrowheads="1" noChangeShapeType="1" noTextEdit="1"/>
              </p:cNvSpPr>
              <p:nvPr/>
            </p:nvSpPr>
            <p:spPr>
              <a:xfrm>
                <a:off x="609600" y="4214336"/>
                <a:ext cx="10075267" cy="708014"/>
              </a:xfrm>
              <a:prstGeom prst="rect">
                <a:avLst/>
              </a:prstGeom>
              <a:blipFill>
                <a:blip r:embed="rId4"/>
                <a:stretch>
                  <a:fillRect b="-5263"/>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6773969-80D2-40A7-B06F-CC75972E58B8}"/>
                  </a:ext>
                </a:extLst>
              </p:cNvPr>
              <p:cNvSpPr txBox="1"/>
              <p:nvPr/>
            </p:nvSpPr>
            <p:spPr>
              <a:xfrm>
                <a:off x="1049342" y="4998214"/>
                <a:ext cx="6062657" cy="1861535"/>
              </a:xfrm>
              <a:prstGeom prst="rect">
                <a:avLst/>
              </a:prstGeom>
              <a:noFill/>
            </p:spPr>
            <p:txBody>
              <a:bodyPr wrap="square">
                <a:spAutoFit/>
              </a:bodyPr>
              <a:lstStyle/>
              <a:p>
                <a:pPr defTabSz="1219170" fontAlgn="base">
                  <a:lnSpc>
                    <a:spcPct val="150000"/>
                  </a:lnSpc>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r>
                          <a:rPr lang="en-US" altLang="zh-CN" sz="2667" i="1">
                            <a:solidFill>
                              <a:prstClr val="black"/>
                            </a:solidFill>
                            <a:latin typeface="Cambria Math" panose="02040503050406030204" pitchFamily="18" charset="0"/>
                          </a:rPr>
                          <m:t>(1−</m:t>
                        </m:r>
                        <m:r>
                          <a:rPr lang="en-US" altLang="zh-CN" sz="2667" i="1">
                            <a:solidFill>
                              <a:srgbClr val="00B050"/>
                            </a:solidFill>
                            <a:latin typeface="Cambria Math" panose="02040503050406030204" pitchFamily="18" charset="0"/>
                          </a:rPr>
                          <m:t>𝜎</m:t>
                        </m:r>
                        <m:d>
                          <m:dPr>
                            <m:ctrlPr>
                              <a:rPr lang="en-US" altLang="zh-CN" sz="2667" i="1">
                                <a:solidFill>
                                  <a:srgbClr val="00B050"/>
                                </a:solidFill>
                                <a:latin typeface="Cambria Math" panose="02040503050406030204" pitchFamily="18" charset="0"/>
                              </a:rPr>
                            </m:ctrlPr>
                          </m:dPr>
                          <m:e>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e>
                        </m:d>
                        <m:r>
                          <a:rPr lang="en-US" altLang="zh-CN" sz="2667" i="1">
                            <a:solidFill>
                              <a:prstClr val="black"/>
                            </a:solidFill>
                            <a:latin typeface="Cambria Math" panose="02040503050406030204" pitchFamily="18" charset="0"/>
                          </a:rPr>
                          <m:t>)</m:t>
                        </m:r>
                      </m:e>
                    </m:func>
                  </m:oMath>
                </a14:m>
                <a:endParaRPr lang="en-US" altLang="zh-CN" sz="2667" i="1" dirty="0">
                  <a:solidFill>
                    <a:prstClr val="black"/>
                  </a:solidFill>
                  <a:latin typeface="Cambria Math" panose="02040503050406030204" pitchFamily="18" charset="0"/>
                  <a:ea typeface="ＭＳ Ｐゴシック" charset="0"/>
                </a:endParaRPr>
              </a:p>
              <a:p>
                <a:pPr defTabSz="1219170" fontAlgn="base">
                  <a:lnSpc>
                    <a:spcPct val="150000"/>
                  </a:lnSpc>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0.30</m:t>
                            </m:r>
                          </m:e>
                        </m:d>
                      </m:e>
                    </m:func>
                  </m:oMath>
                </a14:m>
                <a:endParaRPr lang="en-US" altLang="zh-CN" sz="2667" i="1" dirty="0">
                  <a:solidFill>
                    <a:prstClr val="black"/>
                  </a:solidFill>
                  <a:latin typeface="Cambria Math" panose="02040503050406030204" pitchFamily="18" charset="0"/>
                  <a:ea typeface="ＭＳ Ｐゴシック" charset="0"/>
                </a:endParaRPr>
              </a:p>
              <a:p>
                <a:pPr defTabSz="1219170" fontAlgn="base">
                  <a:lnSpc>
                    <a:spcPct val="150000"/>
                  </a:lnSpc>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=1.2</m:t>
                    </m:r>
                  </m:oMath>
                </a14:m>
                <a:endParaRPr lang="zh-CN" altLang="en-US" sz="2667" dirty="0">
                  <a:solidFill>
                    <a:prstClr val="black"/>
                  </a:solidFill>
                  <a:latin typeface="Lucida Sans" charset="0"/>
                  <a:ea typeface="ＭＳ Ｐゴシック" charset="0"/>
                </a:endParaRPr>
              </a:p>
            </p:txBody>
          </p:sp>
        </mc:Choice>
        <mc:Fallback xmlns="">
          <p:sp>
            <p:nvSpPr>
              <p:cNvPr id="7" name="文本框 6">
                <a:extLst>
                  <a:ext uri="{FF2B5EF4-FFF2-40B4-BE49-F238E27FC236}">
                    <a16:creationId xmlns:a16="http://schemas.microsoft.com/office/drawing/2014/main" id="{E6773969-80D2-40A7-B06F-CC75972E58B8}"/>
                  </a:ext>
                </a:extLst>
              </p:cNvPr>
              <p:cNvSpPr txBox="1">
                <a:spLocks noRot="1" noChangeAspect="1" noMove="1" noResize="1" noEditPoints="1" noAdjustHandles="1" noChangeArrowheads="1" noChangeShapeType="1" noTextEdit="1"/>
              </p:cNvSpPr>
              <p:nvPr/>
            </p:nvSpPr>
            <p:spPr>
              <a:xfrm>
                <a:off x="1049342" y="4998214"/>
                <a:ext cx="6062657" cy="1861535"/>
              </a:xfrm>
              <a:prstGeom prst="rect">
                <a:avLst/>
              </a:prstGeom>
              <a:blipFill>
                <a:blip r:embed="rId5"/>
                <a:stretch>
                  <a:fillRect/>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976E3CBC-CE79-4961-B0AF-F77573B73E41}"/>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34</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37658815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C08A5C-A74B-4548-9168-2F02477FF45E}"/>
              </a:ext>
            </a:extLst>
          </p:cNvPr>
          <p:cNvSpPr>
            <a:spLocks noGrp="1"/>
          </p:cNvSpPr>
          <p:nvPr>
            <p:ph type="title"/>
          </p:nvPr>
        </p:nvSpPr>
        <p:spPr/>
        <p:txBody>
          <a:bodyPr>
            <a:noAutofit/>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example</a:t>
            </a:r>
            <a:r>
              <a:rPr lang="zh-CN" altLang="en-US" dirty="0"/>
              <a:t> </a:t>
            </a:r>
            <a:r>
              <a:rPr lang="en-US" altLang="zh-CN" dirty="0"/>
              <a:t>loss</a:t>
            </a:r>
            <a:r>
              <a:rPr lang="zh-CN" altLang="en-US" dirty="0"/>
              <a:t> </a:t>
            </a:r>
            <a:r>
              <a:rPr lang="en-US" altLang="zh-CN" dirty="0"/>
              <a:t>checking</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BC98A0A-540E-8C44-97A2-550CF8D0CF0D}"/>
                  </a:ext>
                </a:extLst>
              </p:cNvPr>
              <p:cNvSpPr>
                <a:spLocks noGrp="1"/>
              </p:cNvSpPr>
              <p:nvPr>
                <p:ph idx="1"/>
              </p:nvPr>
            </p:nvSpPr>
            <p:spPr>
              <a:xfrm>
                <a:off x="287752" y="968768"/>
                <a:ext cx="10627898" cy="5813033"/>
              </a:xfrm>
            </p:spPr>
            <p:txBody>
              <a:bodyPr>
                <a:noAutofit/>
              </a:bodyPr>
              <a:lstStyle/>
              <a:p>
                <a:r>
                  <a:rPr lang="en-US" altLang="zh-CN" sz="3200" dirty="0"/>
                  <a:t>W</a:t>
                </a:r>
                <a:r>
                  <a:rPr lang="en-US" sz="3200" dirty="0"/>
                  <a:t>hen model was right (if true </a:t>
                </a:r>
                <a14:m>
                  <m:oMath xmlns:m="http://schemas.openxmlformats.org/officeDocument/2006/math">
                    <m:r>
                      <a:rPr lang="en-US" sz="3200" i="1" dirty="0">
                        <a:latin typeface="Cambria Math" panose="02040503050406030204" pitchFamily="18" charset="0"/>
                      </a:rPr>
                      <m:t>𝑦</m:t>
                    </m:r>
                    <m:r>
                      <a:rPr lang="en-US" sz="3200" i="1" dirty="0">
                        <a:latin typeface="Cambria Math" panose="02040503050406030204" pitchFamily="18" charset="0"/>
                      </a:rPr>
                      <m:t>=1</m:t>
                    </m:r>
                  </m:oMath>
                </a14:m>
                <a:r>
                  <a:rPr lang="en-US" sz="3200" dirty="0"/>
                  <a:t>) </a:t>
                </a:r>
              </a:p>
              <a:p>
                <a:endParaRPr lang="en-US" sz="3200" dirty="0"/>
              </a:p>
              <a:p>
                <a:endParaRPr lang="en-US" sz="3200" dirty="0"/>
              </a:p>
              <a:p>
                <a:r>
                  <a:rPr lang="en-US" altLang="zh-CN" sz="3200" dirty="0"/>
                  <a:t>W</a:t>
                </a:r>
                <a:r>
                  <a:rPr lang="en-US" sz="3200" dirty="0"/>
                  <a:t>hen model was wrong (if true </a:t>
                </a:r>
                <a14:m>
                  <m:oMath xmlns:m="http://schemas.openxmlformats.org/officeDocument/2006/math">
                    <m:r>
                      <a:rPr lang="en-US" sz="3200" i="1" dirty="0">
                        <a:latin typeface="Cambria Math" panose="02040503050406030204" pitchFamily="18" charset="0"/>
                      </a:rPr>
                      <m:t>𝑦</m:t>
                    </m:r>
                    <m:r>
                      <a:rPr lang="en-US" sz="3200" i="1" dirty="0">
                        <a:latin typeface="Cambria Math" panose="02040503050406030204" pitchFamily="18" charset="0"/>
                      </a:rPr>
                      <m:t>=0</m:t>
                    </m:r>
                  </m:oMath>
                </a14:m>
                <a:r>
                  <a:rPr lang="en-US" sz="3200" dirty="0"/>
                  <a:t>)</a:t>
                </a:r>
              </a:p>
              <a:p>
                <a:endParaRPr lang="en-US" sz="3200" dirty="0"/>
              </a:p>
              <a:p>
                <a:pPr marL="0" indent="0">
                  <a:buNone/>
                </a:pPr>
                <a:endParaRPr lang="en-US" sz="3200" dirty="0"/>
              </a:p>
              <a:p>
                <a:r>
                  <a:rPr lang="en-US" altLang="zh-CN" dirty="0">
                    <a:solidFill>
                      <a:srgbClr val="FF0000"/>
                    </a:solidFill>
                  </a:rPr>
                  <a:t>Lo</a:t>
                </a:r>
                <a:r>
                  <a:rPr lang="en-US" dirty="0">
                    <a:solidFill>
                      <a:srgbClr val="FF0000"/>
                    </a:solidFill>
                  </a:rPr>
                  <a:t>ss was bigger when model was wrong!</a:t>
                </a:r>
              </a:p>
            </p:txBody>
          </p:sp>
        </mc:Choice>
        <mc:Fallback xmlns="">
          <p:sp>
            <p:nvSpPr>
              <p:cNvPr id="3" name="Content Placeholder 2">
                <a:extLst>
                  <a:ext uri="{FF2B5EF4-FFF2-40B4-BE49-F238E27FC236}">
                    <a16:creationId xmlns:a16="http://schemas.microsoft.com/office/drawing/2014/main" id="{EBC98A0A-540E-8C44-97A2-550CF8D0CF0D}"/>
                  </a:ext>
                </a:extLst>
              </p:cNvPr>
              <p:cNvSpPr>
                <a:spLocks noGrp="1" noRot="1" noChangeAspect="1" noMove="1" noResize="1" noEditPoints="1" noAdjustHandles="1" noChangeArrowheads="1" noChangeShapeType="1" noTextEdit="1"/>
              </p:cNvSpPr>
              <p:nvPr>
                <p:ph idx="1"/>
              </p:nvPr>
            </p:nvSpPr>
            <p:spPr>
              <a:xfrm>
                <a:off x="287752" y="968768"/>
                <a:ext cx="10627898" cy="5813033"/>
              </a:xfrm>
              <a:blipFill>
                <a:blip r:embed="rId2"/>
                <a:stretch>
                  <a:fillRect l="-1313" t="-15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334AD7D-FD8C-4F2D-9148-3B9A9EBF5338}"/>
                  </a:ext>
                </a:extLst>
              </p:cNvPr>
              <p:cNvSpPr txBox="1"/>
              <p:nvPr/>
            </p:nvSpPr>
            <p:spPr>
              <a:xfrm>
                <a:off x="609600" y="1678530"/>
                <a:ext cx="10075267" cy="502766"/>
              </a:xfrm>
              <a:prstGeom prst="rect">
                <a:avLst/>
              </a:prstGeom>
              <a:noFill/>
            </p:spPr>
            <p:txBody>
              <a:bodyPr wrap="square">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667" i="1">
                              <a:solidFill>
                                <a:prstClr val="black"/>
                              </a:solidFill>
                              <a:latin typeface="Cambria Math" panose="02040503050406030204" pitchFamily="18" charset="0"/>
                            </a:rPr>
                          </m:ctrlPr>
                        </m:sSubPr>
                        <m:e>
                          <m:r>
                            <a:rPr lang="en-US" altLang="zh-CN" sz="2667" i="1">
                              <a:solidFill>
                                <a:prstClr val="black"/>
                              </a:solidFill>
                              <a:latin typeface="Cambria Math" panose="02040503050406030204" pitchFamily="18" charset="0"/>
                            </a:rPr>
                            <m:t>𝐿</m:t>
                          </m:r>
                        </m:e>
                        <m:sub>
                          <m:r>
                            <a:rPr lang="en-US" altLang="zh-CN" sz="2667" i="1">
                              <a:solidFill>
                                <a:prstClr val="black"/>
                              </a:solidFill>
                              <a:latin typeface="Cambria Math" panose="02040503050406030204" pitchFamily="18" charset="0"/>
                            </a:rPr>
                            <m:t>𝐶𝐸</m:t>
                          </m:r>
                        </m:sub>
                      </m:sSub>
                      <m:d>
                        <m:dPr>
                          <m:ctrlPr>
                            <a:rPr lang="en-US" altLang="zh-CN" sz="2667" i="1">
                              <a:solidFill>
                                <a:prstClr val="black"/>
                              </a:solidFill>
                              <a:latin typeface="Cambria Math" panose="02040503050406030204" pitchFamily="18" charset="0"/>
                            </a:rPr>
                          </m:ctrlPr>
                        </m:dPr>
                        <m:e>
                          <m:acc>
                            <m:accPr>
                              <m:chr m:val="̂"/>
                              <m:ctrlPr>
                                <a:rPr lang="en-US" altLang="zh-CN" sz="2667" i="1">
                                  <a:solidFill>
                                    <a:prstClr val="black"/>
                                  </a:solidFill>
                                  <a:latin typeface="Cambria Math" panose="02040503050406030204" pitchFamily="18" charset="0"/>
                                </a:rPr>
                              </m:ctrlPr>
                            </m:accPr>
                            <m:e>
                              <m:r>
                                <a:rPr lang="en-US" altLang="zh-CN" sz="2667" i="1">
                                  <a:solidFill>
                                    <a:prstClr val="black"/>
                                  </a:solidFill>
                                  <a:latin typeface="Cambria Math" panose="02040503050406030204" pitchFamily="18" charset="0"/>
                                </a:rPr>
                                <m:t>𝑦</m:t>
                              </m:r>
                            </m:e>
                          </m:acc>
                          <m:r>
                            <a:rPr lang="en-US" altLang="zh-CN" sz="2667" i="1">
                              <a:solidFill>
                                <a:prstClr val="black"/>
                              </a:solidFill>
                              <a:latin typeface="Cambria Math" panose="02040503050406030204" pitchFamily="18" charset="0"/>
                            </a:rPr>
                            <m:t>,</m:t>
                          </m:r>
                          <m:r>
                            <a:rPr lang="en-US" altLang="zh-CN" sz="2667" i="1">
                              <a:solidFill>
                                <a:prstClr val="black"/>
                              </a:solidFill>
                              <a:latin typeface="Cambria Math" panose="02040503050406030204" pitchFamily="18" charset="0"/>
                            </a:rPr>
                            <m:t>𝑦</m:t>
                          </m:r>
                        </m:e>
                      </m:d>
                      <m:r>
                        <a:rPr lang="en-US" altLang="zh-CN" sz="2667" i="1">
                          <a:solidFill>
                            <a:prstClr val="black"/>
                          </a:solidFill>
                          <a:latin typeface="Cambria Math" panose="02040503050406030204" pitchFamily="18" charset="0"/>
                        </a:rPr>
                        <m:t>=−[</m:t>
                      </m:r>
                      <m:r>
                        <a:rPr lang="en-US" altLang="zh-CN" sz="2667" i="1">
                          <a:solidFill>
                            <a:prstClr val="black"/>
                          </a:solidFill>
                          <a:latin typeface="Cambria Math" panose="02040503050406030204" pitchFamily="18" charset="0"/>
                        </a:rPr>
                        <m:t>𝑦</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r>
                            <a:rPr lang="en-US" altLang="zh-CN" sz="2667" i="1">
                              <a:solidFill>
                                <a:srgbClr val="00B050"/>
                              </a:solidFill>
                              <a:latin typeface="Cambria Math" panose="02040503050406030204" pitchFamily="18" charset="0"/>
                            </a:rPr>
                            <m:t>𝜎</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r>
                            <a:rPr lang="en-US" altLang="zh-CN" sz="2667" i="1">
                              <a:solidFill>
                                <a:srgbClr val="00B050"/>
                              </a:solidFill>
                              <a:latin typeface="Cambria Math" panose="02040503050406030204" pitchFamily="18" charset="0"/>
                            </a:rPr>
                            <m:t>)</m:t>
                          </m:r>
                        </m:e>
                      </m:func>
                      <m:r>
                        <a:rPr lang="en-US" altLang="zh-CN" sz="2667" i="1">
                          <a:solidFill>
                            <a:prstClr val="black"/>
                          </a:solidFill>
                          <a:latin typeface="Cambria Math" panose="02040503050406030204" pitchFamily="18" charset="0"/>
                        </a:rPr>
                        <m:t>+</m:t>
                      </m:r>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1−</m:t>
                          </m:r>
                          <m:r>
                            <a:rPr lang="en-US" altLang="zh-CN" sz="2667" i="1">
                              <a:solidFill>
                                <a:prstClr val="black"/>
                              </a:solidFill>
                              <a:latin typeface="Cambria Math" panose="02040503050406030204" pitchFamily="18" charset="0"/>
                            </a:rPr>
                            <m:t>𝑦</m:t>
                          </m:r>
                        </m:e>
                      </m:d>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1−</m:t>
                              </m:r>
                              <m:r>
                                <a:rPr lang="en-US" altLang="zh-CN" sz="2667" i="1">
                                  <a:solidFill>
                                    <a:srgbClr val="00B050"/>
                                  </a:solidFill>
                                  <a:latin typeface="Cambria Math" panose="02040503050406030204" pitchFamily="18" charset="0"/>
                                </a:rPr>
                                <m:t>𝜎</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r>
                                <a:rPr lang="en-US" altLang="zh-CN" sz="2667" i="1">
                                  <a:solidFill>
                                    <a:srgbClr val="00B050"/>
                                  </a:solidFill>
                                  <a:latin typeface="Cambria Math" panose="02040503050406030204" pitchFamily="18" charset="0"/>
                                </a:rPr>
                                <m:t>)</m:t>
                              </m:r>
                            </m:e>
                          </m:d>
                        </m:e>
                      </m:func>
                      <m:r>
                        <a:rPr lang="en-US" altLang="zh-CN" sz="2667" i="1">
                          <a:solidFill>
                            <a:prstClr val="black"/>
                          </a:solidFill>
                          <a:latin typeface="Cambria Math" panose="02040503050406030204" pitchFamily="18" charset="0"/>
                        </a:rPr>
                        <m:t>]</m:t>
                      </m:r>
                    </m:oMath>
                  </m:oMathPara>
                </a14:m>
                <a:endParaRPr lang="zh-CN" altLang="en-US" sz="2667" dirty="0">
                  <a:solidFill>
                    <a:prstClr val="black"/>
                  </a:solidFill>
                  <a:latin typeface="Lucida Sans" charset="0"/>
                  <a:ea typeface="ＭＳ Ｐゴシック" charset="0"/>
                </a:endParaRPr>
              </a:p>
            </p:txBody>
          </p:sp>
        </mc:Choice>
        <mc:Fallback xmlns="">
          <p:sp>
            <p:nvSpPr>
              <p:cNvPr id="7" name="文本框 6">
                <a:extLst>
                  <a:ext uri="{FF2B5EF4-FFF2-40B4-BE49-F238E27FC236}">
                    <a16:creationId xmlns:a16="http://schemas.microsoft.com/office/drawing/2014/main" id="{8334AD7D-FD8C-4F2D-9148-3B9A9EBF5338}"/>
                  </a:ext>
                </a:extLst>
              </p:cNvPr>
              <p:cNvSpPr txBox="1">
                <a:spLocks noRot="1" noChangeAspect="1" noMove="1" noResize="1" noEditPoints="1" noAdjustHandles="1" noChangeArrowheads="1" noChangeShapeType="1" noTextEdit="1"/>
              </p:cNvSpPr>
              <p:nvPr/>
            </p:nvSpPr>
            <p:spPr>
              <a:xfrm>
                <a:off x="609600" y="1678530"/>
                <a:ext cx="10075267" cy="502766"/>
              </a:xfrm>
              <a:prstGeom prst="rect">
                <a:avLst/>
              </a:prstGeom>
              <a:blipFill>
                <a:blip r:embed="rId3"/>
                <a:stretch>
                  <a:fillRect t="-5000" b="-22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75922EE3-DDC1-46C8-BB23-34B2B3270505}"/>
                  </a:ext>
                </a:extLst>
              </p:cNvPr>
              <p:cNvSpPr txBox="1"/>
              <p:nvPr/>
            </p:nvSpPr>
            <p:spPr>
              <a:xfrm>
                <a:off x="964219" y="2176383"/>
                <a:ext cx="4522181" cy="1323632"/>
              </a:xfrm>
              <a:prstGeom prst="rect">
                <a:avLst/>
              </a:prstGeom>
              <a:noFill/>
            </p:spPr>
            <p:txBody>
              <a:bodyPr wrap="square">
                <a:spAutoFit/>
              </a:bodyPr>
              <a:lstStyle/>
              <a:p>
                <a:pPr defTabSz="1219170" fontAlgn="base">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r>
                          <a:rPr lang="en-US" altLang="zh-CN" sz="2667" i="1">
                            <a:solidFill>
                              <a:srgbClr val="00B050"/>
                            </a:solidFill>
                            <a:latin typeface="Cambria Math" panose="02040503050406030204" pitchFamily="18" charset="0"/>
                          </a:rPr>
                          <m:t>𝜎</m:t>
                        </m:r>
                        <m:d>
                          <m:dPr>
                            <m:ctrlPr>
                              <a:rPr lang="en-US" altLang="zh-CN" sz="2667" i="1">
                                <a:solidFill>
                                  <a:srgbClr val="00B050"/>
                                </a:solidFill>
                                <a:latin typeface="Cambria Math" panose="02040503050406030204" pitchFamily="18" charset="0"/>
                              </a:rPr>
                            </m:ctrlPr>
                          </m:dPr>
                          <m:e>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e>
                        </m:d>
                      </m:e>
                    </m:func>
                  </m:oMath>
                </a14:m>
                <a:endParaRPr lang="en-US" altLang="zh-CN" sz="2667" i="1" dirty="0">
                  <a:solidFill>
                    <a:prstClr val="black"/>
                  </a:solidFill>
                  <a:latin typeface="Cambria Math" panose="02040503050406030204" pitchFamily="18" charset="0"/>
                  <a:ea typeface="ＭＳ Ｐゴシック" charset="0"/>
                </a:endParaRPr>
              </a:p>
              <a:p>
                <a:pPr defTabSz="1219170" fontAlgn="base">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0.70</m:t>
                            </m:r>
                          </m:e>
                        </m:d>
                      </m:e>
                    </m:func>
                  </m:oMath>
                </a14:m>
                <a:endParaRPr lang="en-US" altLang="zh-CN" sz="2667" i="1" dirty="0">
                  <a:solidFill>
                    <a:prstClr val="black"/>
                  </a:solidFill>
                  <a:latin typeface="Cambria Math" panose="02040503050406030204" pitchFamily="18" charset="0"/>
                  <a:ea typeface="ＭＳ Ｐゴシック" charset="0"/>
                </a:endParaRPr>
              </a:p>
              <a:p>
                <a:pPr defTabSz="1219170" fontAlgn="base">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=0.36</m:t>
                    </m:r>
                  </m:oMath>
                </a14:m>
                <a:endParaRPr lang="zh-CN" altLang="en-US" sz="2667" dirty="0">
                  <a:solidFill>
                    <a:prstClr val="black"/>
                  </a:solidFill>
                  <a:latin typeface="Lucida Sans" charset="0"/>
                  <a:ea typeface="ＭＳ Ｐゴシック" charset="0"/>
                </a:endParaRPr>
              </a:p>
            </p:txBody>
          </p:sp>
        </mc:Choice>
        <mc:Fallback xmlns="">
          <p:sp>
            <p:nvSpPr>
              <p:cNvPr id="8" name="文本框 7">
                <a:extLst>
                  <a:ext uri="{FF2B5EF4-FFF2-40B4-BE49-F238E27FC236}">
                    <a16:creationId xmlns:a16="http://schemas.microsoft.com/office/drawing/2014/main" id="{75922EE3-DDC1-46C8-BB23-34B2B3270505}"/>
                  </a:ext>
                </a:extLst>
              </p:cNvPr>
              <p:cNvSpPr txBox="1">
                <a:spLocks noRot="1" noChangeAspect="1" noMove="1" noResize="1" noEditPoints="1" noAdjustHandles="1" noChangeArrowheads="1" noChangeShapeType="1" noTextEdit="1"/>
              </p:cNvSpPr>
              <p:nvPr/>
            </p:nvSpPr>
            <p:spPr>
              <a:xfrm>
                <a:off x="964219" y="2176383"/>
                <a:ext cx="4522181" cy="1323632"/>
              </a:xfrm>
              <a:prstGeom prst="rect">
                <a:avLst/>
              </a:prstGeom>
              <a:blipFill>
                <a:blip r:embed="rId4"/>
                <a:stretch>
                  <a:fillRect/>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DBBF7FBF-C72C-42B1-A781-8E447BF316DF}"/>
                  </a:ext>
                </a:extLst>
              </p:cNvPr>
              <p:cNvSpPr txBox="1"/>
              <p:nvPr/>
            </p:nvSpPr>
            <p:spPr>
              <a:xfrm>
                <a:off x="609600" y="4241800"/>
                <a:ext cx="10075267" cy="502766"/>
              </a:xfrm>
              <a:prstGeom prst="rect">
                <a:avLst/>
              </a:prstGeom>
              <a:noFill/>
            </p:spPr>
            <p:txBody>
              <a:bodyPr wrap="square">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667" i="1">
                              <a:solidFill>
                                <a:prstClr val="black"/>
                              </a:solidFill>
                              <a:latin typeface="Cambria Math" panose="02040503050406030204" pitchFamily="18" charset="0"/>
                            </a:rPr>
                          </m:ctrlPr>
                        </m:sSubPr>
                        <m:e>
                          <m:r>
                            <a:rPr lang="en-US" altLang="zh-CN" sz="2667" i="1">
                              <a:solidFill>
                                <a:prstClr val="black"/>
                              </a:solidFill>
                              <a:latin typeface="Cambria Math" panose="02040503050406030204" pitchFamily="18" charset="0"/>
                            </a:rPr>
                            <m:t>𝐿</m:t>
                          </m:r>
                        </m:e>
                        <m:sub>
                          <m:r>
                            <a:rPr lang="en-US" altLang="zh-CN" sz="2667" i="1">
                              <a:solidFill>
                                <a:prstClr val="black"/>
                              </a:solidFill>
                              <a:latin typeface="Cambria Math" panose="02040503050406030204" pitchFamily="18" charset="0"/>
                            </a:rPr>
                            <m:t>𝐶𝐸</m:t>
                          </m:r>
                        </m:sub>
                      </m:sSub>
                      <m:d>
                        <m:dPr>
                          <m:ctrlPr>
                            <a:rPr lang="en-US" altLang="zh-CN" sz="2667" i="1">
                              <a:solidFill>
                                <a:prstClr val="black"/>
                              </a:solidFill>
                              <a:latin typeface="Cambria Math" panose="02040503050406030204" pitchFamily="18" charset="0"/>
                            </a:rPr>
                          </m:ctrlPr>
                        </m:dPr>
                        <m:e>
                          <m:acc>
                            <m:accPr>
                              <m:chr m:val="̂"/>
                              <m:ctrlPr>
                                <a:rPr lang="en-US" altLang="zh-CN" sz="2667" i="1">
                                  <a:solidFill>
                                    <a:prstClr val="black"/>
                                  </a:solidFill>
                                  <a:latin typeface="Cambria Math" panose="02040503050406030204" pitchFamily="18" charset="0"/>
                                </a:rPr>
                              </m:ctrlPr>
                            </m:accPr>
                            <m:e>
                              <m:r>
                                <a:rPr lang="en-US" altLang="zh-CN" sz="2667" i="1">
                                  <a:solidFill>
                                    <a:prstClr val="black"/>
                                  </a:solidFill>
                                  <a:latin typeface="Cambria Math" panose="02040503050406030204" pitchFamily="18" charset="0"/>
                                </a:rPr>
                                <m:t>𝑦</m:t>
                              </m:r>
                            </m:e>
                          </m:acc>
                          <m:r>
                            <a:rPr lang="en-US" altLang="zh-CN" sz="2667" i="1">
                              <a:solidFill>
                                <a:prstClr val="black"/>
                              </a:solidFill>
                              <a:latin typeface="Cambria Math" panose="02040503050406030204" pitchFamily="18" charset="0"/>
                            </a:rPr>
                            <m:t>,</m:t>
                          </m:r>
                          <m:r>
                            <a:rPr lang="en-US" altLang="zh-CN" sz="2667" i="1">
                              <a:solidFill>
                                <a:prstClr val="black"/>
                              </a:solidFill>
                              <a:latin typeface="Cambria Math" panose="02040503050406030204" pitchFamily="18" charset="0"/>
                            </a:rPr>
                            <m:t>𝑦</m:t>
                          </m:r>
                        </m:e>
                      </m:d>
                      <m:r>
                        <a:rPr lang="en-US" altLang="zh-CN" sz="2667" i="1">
                          <a:solidFill>
                            <a:prstClr val="black"/>
                          </a:solidFill>
                          <a:latin typeface="Cambria Math" panose="02040503050406030204" pitchFamily="18" charset="0"/>
                        </a:rPr>
                        <m:t>=−[</m:t>
                      </m:r>
                      <m:r>
                        <a:rPr lang="en-US" altLang="zh-CN" sz="2667" i="1">
                          <a:solidFill>
                            <a:prstClr val="black"/>
                          </a:solidFill>
                          <a:latin typeface="Cambria Math" panose="02040503050406030204" pitchFamily="18" charset="0"/>
                        </a:rPr>
                        <m:t>𝑦</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r>
                            <a:rPr lang="en-US" altLang="zh-CN" sz="2667" i="1">
                              <a:solidFill>
                                <a:srgbClr val="00B050"/>
                              </a:solidFill>
                              <a:latin typeface="Cambria Math" panose="02040503050406030204" pitchFamily="18" charset="0"/>
                            </a:rPr>
                            <m:t>𝜎</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r>
                            <a:rPr lang="en-US" altLang="zh-CN" sz="2667" i="1">
                              <a:solidFill>
                                <a:srgbClr val="00B050"/>
                              </a:solidFill>
                              <a:latin typeface="Cambria Math" panose="02040503050406030204" pitchFamily="18" charset="0"/>
                            </a:rPr>
                            <m:t>)</m:t>
                          </m:r>
                        </m:e>
                      </m:func>
                      <m:r>
                        <a:rPr lang="en-US" altLang="zh-CN" sz="2667" i="1">
                          <a:solidFill>
                            <a:prstClr val="black"/>
                          </a:solidFill>
                          <a:latin typeface="Cambria Math" panose="02040503050406030204" pitchFamily="18" charset="0"/>
                        </a:rPr>
                        <m:t>+</m:t>
                      </m:r>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1−</m:t>
                          </m:r>
                          <m:r>
                            <a:rPr lang="en-US" altLang="zh-CN" sz="2667" i="1">
                              <a:solidFill>
                                <a:prstClr val="black"/>
                              </a:solidFill>
                              <a:latin typeface="Cambria Math" panose="02040503050406030204" pitchFamily="18" charset="0"/>
                            </a:rPr>
                            <m:t>𝑦</m:t>
                          </m:r>
                        </m:e>
                      </m:d>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1−</m:t>
                              </m:r>
                              <m:r>
                                <a:rPr lang="en-US" altLang="zh-CN" sz="2667" i="1">
                                  <a:solidFill>
                                    <a:srgbClr val="00B050"/>
                                  </a:solidFill>
                                  <a:latin typeface="Cambria Math" panose="02040503050406030204" pitchFamily="18" charset="0"/>
                                </a:rPr>
                                <m:t>𝜎</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r>
                                <a:rPr lang="en-US" altLang="zh-CN" sz="2667" i="1">
                                  <a:solidFill>
                                    <a:srgbClr val="00B050"/>
                                  </a:solidFill>
                                  <a:latin typeface="Cambria Math" panose="02040503050406030204" pitchFamily="18" charset="0"/>
                                </a:rPr>
                                <m:t>)</m:t>
                              </m:r>
                            </m:e>
                          </m:d>
                        </m:e>
                      </m:func>
                      <m:r>
                        <a:rPr lang="en-US" altLang="zh-CN" sz="2667" i="1">
                          <a:solidFill>
                            <a:prstClr val="black"/>
                          </a:solidFill>
                          <a:latin typeface="Cambria Math" panose="02040503050406030204" pitchFamily="18" charset="0"/>
                        </a:rPr>
                        <m:t>]</m:t>
                      </m:r>
                    </m:oMath>
                  </m:oMathPara>
                </a14:m>
                <a:endParaRPr lang="zh-CN" altLang="en-US" sz="2667" dirty="0">
                  <a:solidFill>
                    <a:prstClr val="black"/>
                  </a:solidFill>
                  <a:latin typeface="Lucida Sans" charset="0"/>
                  <a:ea typeface="ＭＳ Ｐゴシック" charset="0"/>
                </a:endParaRPr>
              </a:p>
            </p:txBody>
          </p:sp>
        </mc:Choice>
        <mc:Fallback xmlns="">
          <p:sp>
            <p:nvSpPr>
              <p:cNvPr id="9" name="文本框 8">
                <a:extLst>
                  <a:ext uri="{FF2B5EF4-FFF2-40B4-BE49-F238E27FC236}">
                    <a16:creationId xmlns:a16="http://schemas.microsoft.com/office/drawing/2014/main" id="{DBBF7FBF-C72C-42B1-A781-8E447BF316DF}"/>
                  </a:ext>
                </a:extLst>
              </p:cNvPr>
              <p:cNvSpPr txBox="1">
                <a:spLocks noRot="1" noChangeAspect="1" noMove="1" noResize="1" noEditPoints="1" noAdjustHandles="1" noChangeArrowheads="1" noChangeShapeType="1" noTextEdit="1"/>
              </p:cNvSpPr>
              <p:nvPr/>
            </p:nvSpPr>
            <p:spPr>
              <a:xfrm>
                <a:off x="609600" y="4241800"/>
                <a:ext cx="10075267" cy="502766"/>
              </a:xfrm>
              <a:prstGeom prst="rect">
                <a:avLst/>
              </a:prstGeom>
              <a:blipFill>
                <a:blip r:embed="rId5"/>
                <a:stretch>
                  <a:fillRect t="-5000" b="-2250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F200DE30-F8D9-4CF3-A8E9-2320ECDC911B}"/>
                  </a:ext>
                </a:extLst>
              </p:cNvPr>
              <p:cNvSpPr txBox="1"/>
              <p:nvPr/>
            </p:nvSpPr>
            <p:spPr>
              <a:xfrm>
                <a:off x="1016001" y="4820494"/>
                <a:ext cx="6062657" cy="1323632"/>
              </a:xfrm>
              <a:prstGeom prst="rect">
                <a:avLst/>
              </a:prstGeom>
              <a:noFill/>
            </p:spPr>
            <p:txBody>
              <a:bodyPr wrap="square">
                <a:spAutoFit/>
              </a:bodyPr>
              <a:lstStyle/>
              <a:p>
                <a:pPr defTabSz="1219170" fontAlgn="base">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r>
                          <a:rPr lang="en-US" altLang="zh-CN" sz="2667" i="1">
                            <a:solidFill>
                              <a:prstClr val="black"/>
                            </a:solidFill>
                            <a:latin typeface="Cambria Math" panose="02040503050406030204" pitchFamily="18" charset="0"/>
                          </a:rPr>
                          <m:t>(1−</m:t>
                        </m:r>
                        <m:r>
                          <a:rPr lang="en-US" altLang="zh-CN" sz="2667" i="1">
                            <a:solidFill>
                              <a:srgbClr val="00B050"/>
                            </a:solidFill>
                            <a:latin typeface="Cambria Math" panose="02040503050406030204" pitchFamily="18" charset="0"/>
                          </a:rPr>
                          <m:t>𝜎</m:t>
                        </m:r>
                        <m:d>
                          <m:dPr>
                            <m:ctrlPr>
                              <a:rPr lang="en-US" altLang="zh-CN" sz="2667" i="1">
                                <a:solidFill>
                                  <a:srgbClr val="00B050"/>
                                </a:solidFill>
                                <a:latin typeface="Cambria Math" panose="02040503050406030204" pitchFamily="18" charset="0"/>
                              </a:rPr>
                            </m:ctrlPr>
                          </m:dPr>
                          <m:e>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e>
                        </m:d>
                        <m:r>
                          <a:rPr lang="en-US" altLang="zh-CN" sz="2667" i="1">
                            <a:solidFill>
                              <a:prstClr val="black"/>
                            </a:solidFill>
                            <a:latin typeface="Cambria Math" panose="02040503050406030204" pitchFamily="18" charset="0"/>
                          </a:rPr>
                          <m:t>)</m:t>
                        </m:r>
                      </m:e>
                    </m:func>
                  </m:oMath>
                </a14:m>
                <a:endParaRPr lang="en-US" altLang="zh-CN" sz="2667" i="1" dirty="0">
                  <a:solidFill>
                    <a:prstClr val="black"/>
                  </a:solidFill>
                  <a:latin typeface="Cambria Math" panose="02040503050406030204" pitchFamily="18" charset="0"/>
                  <a:ea typeface="ＭＳ Ｐゴシック" charset="0"/>
                </a:endParaRPr>
              </a:p>
              <a:p>
                <a:pPr defTabSz="1219170" fontAlgn="base">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m:t>
                    </m:r>
                    <m:func>
                      <m:funcPr>
                        <m:ctrlPr>
                          <a:rPr lang="en-US" altLang="zh-CN" sz="2667" i="1">
                            <a:solidFill>
                              <a:prstClr val="black"/>
                            </a:solidFill>
                            <a:latin typeface="Cambria Math" panose="02040503050406030204" pitchFamily="18" charset="0"/>
                          </a:rPr>
                        </m:ctrlPr>
                      </m:funcPr>
                      <m:fName>
                        <m:r>
                          <m:rPr>
                            <m:sty m:val="p"/>
                          </m:rPr>
                          <a:rPr lang="en-US" altLang="zh-CN" sz="2667">
                            <a:solidFill>
                              <a:prstClr val="black"/>
                            </a:solidFill>
                            <a:latin typeface="Cambria Math" panose="02040503050406030204" pitchFamily="18" charset="0"/>
                          </a:rPr>
                          <m:t>log</m:t>
                        </m:r>
                      </m:fName>
                      <m:e>
                        <m:d>
                          <m:dPr>
                            <m:ctrlPr>
                              <a:rPr lang="en-US" altLang="zh-CN" sz="2667" i="1">
                                <a:solidFill>
                                  <a:prstClr val="black"/>
                                </a:solidFill>
                                <a:latin typeface="Cambria Math" panose="02040503050406030204" pitchFamily="18" charset="0"/>
                              </a:rPr>
                            </m:ctrlPr>
                          </m:dPr>
                          <m:e>
                            <m:r>
                              <a:rPr lang="en-US" altLang="zh-CN" sz="2667" i="1">
                                <a:solidFill>
                                  <a:prstClr val="black"/>
                                </a:solidFill>
                                <a:latin typeface="Cambria Math" panose="02040503050406030204" pitchFamily="18" charset="0"/>
                              </a:rPr>
                              <m:t>0.30</m:t>
                            </m:r>
                          </m:e>
                        </m:d>
                      </m:e>
                    </m:func>
                  </m:oMath>
                </a14:m>
                <a:endParaRPr lang="en-US" altLang="zh-CN" sz="2667" i="1" dirty="0">
                  <a:solidFill>
                    <a:prstClr val="black"/>
                  </a:solidFill>
                  <a:latin typeface="Cambria Math" panose="02040503050406030204" pitchFamily="18" charset="0"/>
                  <a:ea typeface="ＭＳ Ｐゴシック" charset="0"/>
                </a:endParaRPr>
              </a:p>
              <a:p>
                <a:pPr defTabSz="1219170" fontAlgn="base">
                  <a:spcBef>
                    <a:spcPct val="0"/>
                  </a:spcBef>
                  <a:spcAft>
                    <a:spcPct val="0"/>
                  </a:spcAft>
                </a:pPr>
                <a:r>
                  <a:rPr lang="en-US" altLang="zh-CN" sz="2667" dirty="0">
                    <a:solidFill>
                      <a:prstClr val="black"/>
                    </a:solidFill>
                    <a:latin typeface="Lucida Sans" charset="0"/>
                    <a:ea typeface="ＭＳ Ｐゴシック" charset="0"/>
                  </a:rPr>
                  <a:t>	</a:t>
                </a:r>
                <a14:m>
                  <m:oMath xmlns:m="http://schemas.openxmlformats.org/officeDocument/2006/math">
                    <m:r>
                      <a:rPr lang="en-US" altLang="zh-CN" sz="2667" i="1">
                        <a:solidFill>
                          <a:prstClr val="black"/>
                        </a:solidFill>
                        <a:latin typeface="Cambria Math" panose="02040503050406030204" pitchFamily="18" charset="0"/>
                      </a:rPr>
                      <m:t>=1.2</m:t>
                    </m:r>
                  </m:oMath>
                </a14:m>
                <a:endParaRPr lang="zh-CN" altLang="en-US" sz="2667" dirty="0">
                  <a:solidFill>
                    <a:prstClr val="black"/>
                  </a:solidFill>
                  <a:latin typeface="Lucida Sans" charset="0"/>
                  <a:ea typeface="ＭＳ Ｐゴシック" charset="0"/>
                </a:endParaRPr>
              </a:p>
            </p:txBody>
          </p:sp>
        </mc:Choice>
        <mc:Fallback xmlns="">
          <p:sp>
            <p:nvSpPr>
              <p:cNvPr id="10" name="文本框 9">
                <a:extLst>
                  <a:ext uri="{FF2B5EF4-FFF2-40B4-BE49-F238E27FC236}">
                    <a16:creationId xmlns:a16="http://schemas.microsoft.com/office/drawing/2014/main" id="{F200DE30-F8D9-4CF3-A8E9-2320ECDC911B}"/>
                  </a:ext>
                </a:extLst>
              </p:cNvPr>
              <p:cNvSpPr txBox="1">
                <a:spLocks noRot="1" noChangeAspect="1" noMove="1" noResize="1" noEditPoints="1" noAdjustHandles="1" noChangeArrowheads="1" noChangeShapeType="1" noTextEdit="1"/>
              </p:cNvSpPr>
              <p:nvPr/>
            </p:nvSpPr>
            <p:spPr>
              <a:xfrm>
                <a:off x="1016001" y="4820494"/>
                <a:ext cx="6062657" cy="1323632"/>
              </a:xfrm>
              <a:prstGeom prst="rect">
                <a:avLst/>
              </a:prstGeom>
              <a:blipFill>
                <a:blip r:embed="rId6"/>
                <a:stretch>
                  <a:fillRect/>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6D67D1E9-1D31-443E-BE2D-6149577384B8}"/>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35</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38718361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CED13B29-892E-0042-B1A5-1DE9C9E118F9}"/>
                  </a:ext>
                </a:extLst>
              </p:cNvPr>
              <p:cNvSpPr>
                <a:spLocks noGrp="1"/>
              </p:cNvSpPr>
              <p:nvPr>
                <p:ph type="title"/>
              </p:nvPr>
            </p:nvSpPr>
            <p:spPr>
              <a:xfrm>
                <a:off x="314325" y="241333"/>
                <a:ext cx="11553827" cy="610391"/>
              </a:xfrm>
            </p:spPr>
            <p:txBody>
              <a:bodyPr>
                <a:noAutofit/>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t>estimating</a:t>
                </a:r>
                <a:r>
                  <a:rPr lang="zh-CN" altLang="en-US" dirty="0"/>
                  <a:t> </a:t>
                </a:r>
                <a14:m>
                  <m:oMath xmlns:m="http://schemas.openxmlformats.org/officeDocument/2006/math">
                    <m:r>
                      <a:rPr lang="en-US" altLang="zh-CN" b="1" i="1" dirty="0" smtClean="0">
                        <a:latin typeface="Cambria Math" panose="02040503050406030204" pitchFamily="18" charset="0"/>
                      </a:rPr>
                      <m:t>𝒘</m:t>
                    </m:r>
                    <m:r>
                      <a:rPr lang="en-US" altLang="zh-CN" i="1" dirty="0" smtClean="0">
                        <a:latin typeface="Cambria Math" panose="02040503050406030204" pitchFamily="18" charset="0"/>
                      </a:rPr>
                      <m:t>,</m:t>
                    </m:r>
                    <m:r>
                      <a:rPr lang="en-US" altLang="zh-CN" i="1" dirty="0" smtClean="0">
                        <a:latin typeface="Cambria Math" panose="02040503050406030204" pitchFamily="18" charset="0"/>
                      </a:rPr>
                      <m:t>𝑏</m:t>
                    </m:r>
                  </m:oMath>
                </a14:m>
                <a:endParaRPr lang="en-US" dirty="0">
                  <a:solidFill>
                    <a:srgbClr val="0000CC"/>
                  </a:solidFill>
                </a:endParaRPr>
              </a:p>
            </p:txBody>
          </p:sp>
        </mc:Choice>
        <mc:Fallback xmlns="">
          <p:sp>
            <p:nvSpPr>
              <p:cNvPr id="2" name="Title 1">
                <a:extLst>
                  <a:ext uri="{FF2B5EF4-FFF2-40B4-BE49-F238E27FC236}">
                    <a16:creationId xmlns:a16="http://schemas.microsoft.com/office/drawing/2014/main" id="{CED13B29-892E-0042-B1A5-1DE9C9E118F9}"/>
                  </a:ext>
                </a:extLst>
              </p:cNvPr>
              <p:cNvSpPr>
                <a:spLocks noGrp="1" noRot="1" noChangeAspect="1" noMove="1" noResize="1" noEditPoints="1" noAdjustHandles="1" noChangeArrowheads="1" noChangeShapeType="1" noTextEdit="1"/>
              </p:cNvSpPr>
              <p:nvPr>
                <p:ph type="title"/>
              </p:nvPr>
            </p:nvSpPr>
            <p:spPr>
              <a:xfrm>
                <a:off x="314325" y="241333"/>
                <a:ext cx="11553827" cy="610391"/>
              </a:xfrm>
              <a:blipFill>
                <a:blip r:embed="rId3"/>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F54B1F1-6CA4-3940-B37D-F14B6CF11A09}"/>
                  </a:ext>
                </a:extLst>
              </p:cNvPr>
              <p:cNvSpPr>
                <a:spLocks noGrp="1"/>
              </p:cNvSpPr>
              <p:nvPr>
                <p:ph idx="1"/>
              </p:nvPr>
            </p:nvSpPr>
            <p:spPr>
              <a:xfrm>
                <a:off x="452835" y="1108434"/>
                <a:ext cx="11276806" cy="3092091"/>
              </a:xfrm>
            </p:spPr>
            <p:txBody>
              <a:bodyPr>
                <a:normAutofit/>
              </a:bodyPr>
              <a:lstStyle/>
              <a:p>
                <a:pPr>
                  <a:spcBef>
                    <a:spcPts val="400"/>
                  </a:spcBef>
                  <a:spcAft>
                    <a:spcPts val="600"/>
                  </a:spcAft>
                </a:pPr>
                <a:r>
                  <a:rPr lang="en-US" dirty="0"/>
                  <a:t>Recall the loss is parameterized by weights </a:t>
                </a:r>
                <a14:m>
                  <m:oMath xmlns:m="http://schemas.openxmlformats.org/officeDocument/2006/math">
                    <m:r>
                      <a:rPr lang="en-US" b="1" i="1" dirty="0">
                        <a:latin typeface="Cambria Math" panose="02040503050406030204" pitchFamily="18" charset="0"/>
                      </a:rPr>
                      <m:t>𝜭</m:t>
                    </m:r>
                    <m:r>
                      <a:rPr lang="en-US" i="1" dirty="0">
                        <a:latin typeface="Cambria Math" panose="02040503050406030204" pitchFamily="18" charset="0"/>
                      </a:rPr>
                      <m:t>=</m:t>
                    </m:r>
                    <m:d>
                      <m:dPr>
                        <m:ctrlPr>
                          <a:rPr lang="en-US" i="1" dirty="0">
                            <a:latin typeface="Cambria Math" panose="02040503050406030204" pitchFamily="18" charset="0"/>
                          </a:rPr>
                        </m:ctrlPr>
                      </m:dPr>
                      <m:e>
                        <m:r>
                          <a:rPr lang="en-US" b="1" i="1" dirty="0">
                            <a:latin typeface="Cambria Math" panose="02040503050406030204" pitchFamily="18" charset="0"/>
                          </a:rPr>
                          <m:t>𝒘</m:t>
                        </m:r>
                        <m:r>
                          <a:rPr lang="en-US" i="1" dirty="0">
                            <a:latin typeface="Cambria Math" panose="02040503050406030204" pitchFamily="18" charset="0"/>
                          </a:rPr>
                          <m:t>,</m:t>
                        </m:r>
                        <m:r>
                          <a:rPr lang="en-US" i="1" dirty="0">
                            <a:latin typeface="Cambria Math" panose="02040503050406030204" pitchFamily="18" charset="0"/>
                          </a:rPr>
                          <m:t>𝑏</m:t>
                        </m:r>
                      </m:e>
                    </m:d>
                  </m:oMath>
                </a14:m>
                <a:endParaRPr lang="en-US" dirty="0"/>
              </a:p>
              <a:p>
                <a:pPr>
                  <a:spcBef>
                    <a:spcPts val="400"/>
                  </a:spcBef>
                  <a:spcAft>
                    <a:spcPts val="600"/>
                  </a:spcAft>
                </a:pPr>
                <a:r>
                  <a:rPr lang="en-US" dirty="0">
                    <a:cs typeface="Calibri" panose="020F0502020204030204" pitchFamily="34" charset="0"/>
                  </a:rPr>
                  <a:t>Represent </a:t>
                </a:r>
                <a14:m>
                  <m:oMath xmlns:m="http://schemas.openxmlformats.org/officeDocument/2006/math">
                    <m:acc>
                      <m:accPr>
                        <m:chr m:val="̂"/>
                        <m:ctrlPr>
                          <a:rPr lang="en-US" i="1">
                            <a:latin typeface="Cambria Math" panose="02040503050406030204" pitchFamily="18" charset="0"/>
                          </a:rPr>
                        </m:ctrlPr>
                      </m:accPr>
                      <m:e>
                        <m:r>
                          <a:rPr lang="en-US" i="1">
                            <a:latin typeface="Cambria Math" panose="02040503050406030204" pitchFamily="18" charset="0"/>
                          </a:rPr>
                          <m:t>𝑦</m:t>
                        </m:r>
                      </m:e>
                    </m:acc>
                    <m:r>
                      <a:rPr lang="en-US" i="1">
                        <a:latin typeface="Cambria Math" panose="02040503050406030204" pitchFamily="18" charset="0"/>
                      </a:rPr>
                      <m:t> </m:t>
                    </m:r>
                  </m:oMath>
                </a14:m>
                <a:r>
                  <a:rPr lang="en-US" dirty="0">
                    <a:cs typeface="Calibri" panose="020F0502020204030204" pitchFamily="34" charset="0"/>
                  </a:rPr>
                  <a:t>as </a:t>
                </a:r>
                <a14:m>
                  <m:oMath xmlns:m="http://schemas.openxmlformats.org/officeDocument/2006/math">
                    <m:r>
                      <a:rPr lang="en-US" i="1" dirty="0">
                        <a:latin typeface="Cambria Math" panose="02040503050406030204" pitchFamily="18" charset="0"/>
                        <a:cs typeface="Calibri" panose="020F0502020204030204" pitchFamily="34" charset="0"/>
                      </a:rPr>
                      <m:t>𝑓</m:t>
                    </m:r>
                    <m:r>
                      <a:rPr lang="en-US" i="1" dirty="0">
                        <a:latin typeface="Cambria Math" panose="02040503050406030204" pitchFamily="18" charset="0"/>
                        <a:cs typeface="Calibri" panose="020F0502020204030204" pitchFamily="34" charset="0"/>
                      </a:rPr>
                      <m:t>(</m:t>
                    </m:r>
                    <m:r>
                      <a:rPr lang="en-US" b="1" i="1" dirty="0">
                        <a:latin typeface="Cambria Math" panose="02040503050406030204" pitchFamily="18" charset="0"/>
                        <a:cs typeface="Calibri" panose="020F0502020204030204" pitchFamily="34" charset="0"/>
                      </a:rPr>
                      <m:t>𝒙</m:t>
                    </m:r>
                    <m:r>
                      <a:rPr lang="en-US" i="1" dirty="0">
                        <a:latin typeface="Cambria Math" panose="02040503050406030204" pitchFamily="18" charset="0"/>
                        <a:cs typeface="Calibri" panose="020F0502020204030204" pitchFamily="34" charset="0"/>
                      </a:rPr>
                      <m:t>;</m:t>
                    </m:r>
                    <m:r>
                      <a:rPr lang="el-GR" b="1" i="1" dirty="0">
                        <a:latin typeface="Cambria Math" panose="02040503050406030204" pitchFamily="18" charset="0"/>
                        <a:cs typeface="Calibri" panose="020F0502020204030204" pitchFamily="34" charset="0"/>
                      </a:rPr>
                      <m:t>𝜽</m:t>
                    </m:r>
                    <m:r>
                      <a:rPr lang="el-GR" i="1" dirty="0">
                        <a:latin typeface="Cambria Math" panose="02040503050406030204" pitchFamily="18" charset="0"/>
                        <a:cs typeface="Calibri" panose="020F0502020204030204" pitchFamily="34" charset="0"/>
                      </a:rPr>
                      <m:t>)</m:t>
                    </m:r>
                  </m:oMath>
                </a14:m>
                <a:r>
                  <a:rPr lang="el-GR" dirty="0">
                    <a:cs typeface="Calibri" panose="020F0502020204030204" pitchFamily="34" charset="0"/>
                  </a:rPr>
                  <a:t> </a:t>
                </a:r>
                <a:r>
                  <a:rPr lang="en-US" dirty="0">
                    <a:cs typeface="Calibri" panose="020F0502020204030204" pitchFamily="34" charset="0"/>
                  </a:rPr>
                  <a:t>to make</a:t>
                </a:r>
                <a:r>
                  <a:rPr lang="zh-CN" altLang="en-US" dirty="0">
                    <a:cs typeface="Calibri" panose="020F0502020204030204" pitchFamily="34" charset="0"/>
                  </a:rPr>
                  <a:t> </a:t>
                </a:r>
                <a:r>
                  <a:rPr lang="en-US" altLang="zh-CN" dirty="0">
                    <a:cs typeface="Calibri" panose="020F0502020204030204" pitchFamily="34" charset="0"/>
                  </a:rPr>
                  <a:t>parameter</a:t>
                </a:r>
                <a:r>
                  <a:rPr lang="zh-CN" altLang="en-US" dirty="0">
                    <a:cs typeface="Calibri" panose="020F0502020204030204" pitchFamily="34" charset="0"/>
                  </a:rPr>
                  <a:t> </a:t>
                </a:r>
                <a14:m>
                  <m:oMath xmlns:m="http://schemas.openxmlformats.org/officeDocument/2006/math">
                    <m:r>
                      <a:rPr lang="el-GR" b="1" i="1" dirty="0">
                        <a:latin typeface="Cambria Math" panose="02040503050406030204" pitchFamily="18" charset="0"/>
                        <a:cs typeface="Calibri" panose="020F0502020204030204" pitchFamily="34" charset="0"/>
                      </a:rPr>
                      <m:t>𝜽</m:t>
                    </m:r>
                  </m:oMath>
                </a14:m>
                <a:r>
                  <a:rPr lang="el-GR" dirty="0">
                    <a:cs typeface="Calibri" panose="020F0502020204030204" pitchFamily="34" charset="0"/>
                  </a:rPr>
                  <a:t> </a:t>
                </a:r>
                <a:r>
                  <a:rPr lang="en-US" dirty="0">
                    <a:cs typeface="Calibri" panose="020F0502020204030204" pitchFamily="34" charset="0"/>
                  </a:rPr>
                  <a:t>more obvious</a:t>
                </a:r>
                <a:endParaRPr lang="en-US" dirty="0"/>
              </a:p>
              <a:p>
                <a:pPr>
                  <a:spcBef>
                    <a:spcPts val="400"/>
                  </a:spcBef>
                  <a:spcAft>
                    <a:spcPts val="600"/>
                  </a:spcAft>
                </a:pPr>
                <a:r>
                  <a:rPr lang="en-US" dirty="0"/>
                  <a:t>We want </a:t>
                </a:r>
                <a14:m>
                  <m:oMath xmlns:m="http://schemas.openxmlformats.org/officeDocument/2006/math">
                    <m:r>
                      <a:rPr lang="el-GR" b="1" i="1" dirty="0" smtClean="0">
                        <a:latin typeface="Cambria Math" panose="02040503050406030204" pitchFamily="18" charset="0"/>
                        <a:cs typeface="Calibri" panose="020F0502020204030204" pitchFamily="34" charset="0"/>
                      </a:rPr>
                      <m:t>𝜽</m:t>
                    </m:r>
                  </m:oMath>
                </a14:m>
                <a:r>
                  <a:rPr lang="en-US" dirty="0"/>
                  <a:t> </a:t>
                </a:r>
                <a:r>
                  <a:rPr lang="en-US" altLang="zh-CN" dirty="0"/>
                  <a:t>to</a:t>
                </a:r>
                <a:r>
                  <a:rPr lang="zh-CN" altLang="en-US" dirty="0"/>
                  <a:t> </a:t>
                </a:r>
                <a:r>
                  <a:rPr lang="en-US" dirty="0"/>
                  <a:t>minimize the loss, averaged over all examples</a:t>
                </a:r>
              </a:p>
              <a:p>
                <a:pPr marL="0" indent="0">
                  <a:spcBef>
                    <a:spcPts val="400"/>
                  </a:spcBef>
                  <a:spcAft>
                    <a:spcPts val="600"/>
                  </a:spcAft>
                  <a:buNone/>
                </a:pPr>
                <a14:m>
                  <m:oMathPara xmlns:m="http://schemas.openxmlformats.org/officeDocument/2006/math">
                    <m:oMathParaPr>
                      <m:jc m:val="centerGroup"/>
                    </m:oMathParaPr>
                    <m:oMath xmlns:m="http://schemas.openxmlformats.org/officeDocument/2006/math">
                      <m:acc>
                        <m:accPr>
                          <m:chr m:val="̂"/>
                          <m:ctrlPr>
                            <a:rPr lang="en-US" altLang="zh-CN" i="1">
                              <a:latin typeface="Cambria Math" panose="02040503050406030204" pitchFamily="18" charset="0"/>
                            </a:rPr>
                          </m:ctrlPr>
                        </m:accPr>
                        <m:e>
                          <m:r>
                            <a:rPr lang="en-US" altLang="zh-CN" b="1" i="1">
                              <a:latin typeface="Cambria Math" panose="02040503050406030204" pitchFamily="18" charset="0"/>
                            </a:rPr>
                            <m:t>𝜽</m:t>
                          </m:r>
                        </m:e>
                      </m:acc>
                      <m:r>
                        <a:rPr lang="en-US" altLang="zh-CN" i="1" dirty="0">
                          <a:latin typeface="Cambria Math" panose="02040503050406030204" pitchFamily="18" charset="0"/>
                        </a:rPr>
                        <m:t>=</m:t>
                      </m:r>
                      <m:func>
                        <m:funcPr>
                          <m:ctrlPr>
                            <a:rPr lang="en-US" altLang="zh-CN" i="1" dirty="0">
                              <a:latin typeface="Cambria Math" panose="02040503050406030204" pitchFamily="18" charset="0"/>
                            </a:rPr>
                          </m:ctrlPr>
                        </m:funcPr>
                        <m:fName>
                          <m:r>
                            <m:rPr>
                              <m:sty m:val="p"/>
                            </m:rPr>
                            <a:rPr lang="en-US" altLang="zh-CN" dirty="0">
                              <a:latin typeface="Cambria Math" panose="02040503050406030204" pitchFamily="18" charset="0"/>
                            </a:rPr>
                            <m:t>arg</m:t>
                          </m:r>
                        </m:fName>
                        <m:e>
                          <m:func>
                            <m:funcPr>
                              <m:ctrlPr>
                                <a:rPr lang="en-US" altLang="zh-CN" i="1" dirty="0">
                                  <a:latin typeface="Cambria Math" panose="02040503050406030204" pitchFamily="18" charset="0"/>
                                </a:rPr>
                              </m:ctrlPr>
                            </m:funcPr>
                            <m:fName>
                              <m:limLow>
                                <m:limLowPr>
                                  <m:ctrlPr>
                                    <a:rPr lang="en-US" altLang="zh-CN" i="1" dirty="0">
                                      <a:latin typeface="Cambria Math" panose="02040503050406030204" pitchFamily="18" charset="0"/>
                                    </a:rPr>
                                  </m:ctrlPr>
                                </m:limLowPr>
                                <m:e>
                                  <m:r>
                                    <m:rPr>
                                      <m:sty m:val="p"/>
                                    </m:rPr>
                                    <a:rPr lang="en-US" altLang="zh-CN" dirty="0">
                                      <a:latin typeface="Cambria Math" panose="02040503050406030204" pitchFamily="18" charset="0"/>
                                    </a:rPr>
                                    <m:t>min</m:t>
                                  </m:r>
                                </m:e>
                                <m:lim>
                                  <m:r>
                                    <a:rPr lang="en-US" altLang="zh-CN" b="1" i="1" dirty="0">
                                      <a:latin typeface="Cambria Math" panose="02040503050406030204" pitchFamily="18" charset="0"/>
                                    </a:rPr>
                                    <m:t>𝜽</m:t>
                                  </m:r>
                                </m:lim>
                              </m:limLow>
                            </m:fName>
                            <m:e>
                              <m:r>
                                <a:rPr lang="en-US" altLang="zh-CN" b="1" i="1" dirty="0" smtClean="0">
                                  <a:latin typeface="Cambria Math" panose="02040503050406030204" pitchFamily="18" charset="0"/>
                                </a:rPr>
                                <m:t>ℓ</m:t>
                              </m:r>
                              <m:d>
                                <m:dPr>
                                  <m:ctrlPr>
                                    <a:rPr lang="en-US" altLang="zh-CN" b="1" i="1" dirty="0" smtClean="0">
                                      <a:latin typeface="Cambria Math" panose="02040503050406030204" pitchFamily="18" charset="0"/>
                                    </a:rPr>
                                  </m:ctrlPr>
                                </m:dPr>
                                <m:e>
                                  <m:r>
                                    <a:rPr lang="en-US" altLang="zh-CN" b="1" i="1" dirty="0" smtClean="0">
                                      <a:latin typeface="Cambria Math" panose="02040503050406030204" pitchFamily="18" charset="0"/>
                                    </a:rPr>
                                    <m:t>𝜽</m:t>
                                  </m:r>
                                </m:e>
                              </m:d>
                              <m:r>
                                <a:rPr lang="en-US" altLang="zh-CN" b="1" i="1" dirty="0" smtClean="0">
                                  <a:latin typeface="Cambria Math" panose="02040503050406030204" pitchFamily="18" charset="0"/>
                                </a:rPr>
                                <m:t>≡</m:t>
                              </m:r>
                              <m:f>
                                <m:fPr>
                                  <m:ctrlPr>
                                    <a:rPr lang="en-US" altLang="zh-CN" i="1" dirty="0">
                                      <a:latin typeface="Cambria Math" panose="02040503050406030204" pitchFamily="18" charset="0"/>
                                    </a:rPr>
                                  </m:ctrlPr>
                                </m:fPr>
                                <m:num>
                                  <m:r>
                                    <a:rPr lang="en-US" altLang="zh-CN" i="1" dirty="0">
                                      <a:latin typeface="Cambria Math" panose="02040503050406030204" pitchFamily="18" charset="0"/>
                                    </a:rPr>
                                    <m:t>1</m:t>
                                  </m:r>
                                </m:num>
                                <m:den>
                                  <m:r>
                                    <a:rPr lang="en-US" altLang="zh-CN" i="1" dirty="0">
                                      <a:latin typeface="Cambria Math" panose="02040503050406030204" pitchFamily="18" charset="0"/>
                                    </a:rPr>
                                    <m:t>𝑚</m:t>
                                  </m:r>
                                </m:den>
                              </m:f>
                              <m:nary>
                                <m:naryPr>
                                  <m:chr m:val="∑"/>
                                  <m:ctrlPr>
                                    <a:rPr lang="en-US" altLang="zh-CN" i="1" dirty="0">
                                      <a:latin typeface="Cambria Math" panose="02040503050406030204" pitchFamily="18" charset="0"/>
                                    </a:rPr>
                                  </m:ctrlPr>
                                </m:naryPr>
                                <m:sub>
                                  <m:r>
                                    <m:rPr>
                                      <m:brk m:alnAt="23"/>
                                    </m:rPr>
                                    <a:rPr lang="en-US" altLang="zh-CN" i="1" dirty="0">
                                      <a:latin typeface="Cambria Math" panose="02040503050406030204" pitchFamily="18" charset="0"/>
                                    </a:rPr>
                                    <m:t>𝑖</m:t>
                                  </m:r>
                                  <m:r>
                                    <a:rPr lang="en-US" altLang="zh-CN" i="1" dirty="0">
                                      <a:latin typeface="Cambria Math" panose="02040503050406030204" pitchFamily="18" charset="0"/>
                                    </a:rPr>
                                    <m:t>=1</m:t>
                                  </m:r>
                                </m:sub>
                                <m:sup>
                                  <m:r>
                                    <a:rPr lang="en-US" altLang="zh-CN" i="1" dirty="0">
                                      <a:latin typeface="Cambria Math" panose="02040503050406030204" pitchFamily="18" charset="0"/>
                                    </a:rPr>
                                    <m:t>𝑚</m:t>
                                  </m:r>
                                </m:sup>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𝐿</m:t>
                                      </m:r>
                                    </m:e>
                                    <m:sub>
                                      <m:r>
                                        <a:rPr lang="en-US" altLang="zh-CN" i="1" dirty="0">
                                          <a:latin typeface="Cambria Math" panose="02040503050406030204" pitchFamily="18" charset="0"/>
                                        </a:rPr>
                                        <m:t>𝐶𝐸</m:t>
                                      </m:r>
                                    </m:sub>
                                  </m:sSub>
                                  <m:d>
                                    <m:dPr>
                                      <m:ctrlPr>
                                        <a:rPr lang="en-US" altLang="zh-CN" i="1" dirty="0">
                                          <a:latin typeface="Cambria Math" panose="02040503050406030204" pitchFamily="18" charset="0"/>
                                        </a:rPr>
                                      </m:ctrlPr>
                                    </m:dPr>
                                    <m:e>
                                      <m:r>
                                        <a:rPr lang="en-US" altLang="zh-CN" i="1" dirty="0">
                                          <a:latin typeface="Cambria Math" panose="02040503050406030204" pitchFamily="18" charset="0"/>
                                        </a:rPr>
                                        <m:t>𝑓</m:t>
                                      </m:r>
                                      <m:d>
                                        <m:dPr>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a:rPr lang="en-US" altLang="zh-CN" b="1" i="1" dirty="0">
                                                  <a:latin typeface="Cambria Math" panose="02040503050406030204" pitchFamily="18" charset="0"/>
                                                </a:rPr>
                                                <m:t>𝒙</m:t>
                                              </m:r>
                                            </m:e>
                                            <m:sup>
                                              <m:d>
                                                <m:dPr>
                                                  <m:ctrlPr>
                                                    <a:rPr lang="en-US" altLang="zh-CN" i="1" dirty="0">
                                                      <a:latin typeface="Cambria Math" panose="02040503050406030204" pitchFamily="18" charset="0"/>
                                                    </a:rPr>
                                                  </m:ctrlPr>
                                                </m:dPr>
                                                <m:e>
                                                  <m:r>
                                                    <a:rPr lang="en-US" altLang="zh-CN" i="1" dirty="0">
                                                      <a:latin typeface="Cambria Math" panose="02040503050406030204" pitchFamily="18" charset="0"/>
                                                    </a:rPr>
                                                    <m:t>𝑖</m:t>
                                                  </m:r>
                                                </m:e>
                                              </m:d>
                                            </m:sup>
                                          </m:sSup>
                                          <m:r>
                                            <a:rPr lang="en-US" altLang="zh-CN" i="1" dirty="0">
                                              <a:latin typeface="Cambria Math" panose="02040503050406030204" pitchFamily="18" charset="0"/>
                                            </a:rPr>
                                            <m:t>;</m:t>
                                          </m:r>
                                          <m:r>
                                            <a:rPr lang="en-US" altLang="zh-CN" b="1" i="1" dirty="0">
                                              <a:latin typeface="Cambria Math" panose="02040503050406030204" pitchFamily="18" charset="0"/>
                                            </a:rPr>
                                            <m:t>𝜽</m:t>
                                          </m:r>
                                        </m:e>
                                      </m:d>
                                      <m:r>
                                        <a:rPr lang="en-US" altLang="zh-CN" i="1"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i="1" dirty="0">
                                              <a:latin typeface="Cambria Math" panose="02040503050406030204" pitchFamily="18" charset="0"/>
                                            </a:rPr>
                                            <m:t>𝑦</m:t>
                                          </m:r>
                                        </m:e>
                                        <m:sup>
                                          <m:r>
                                            <a:rPr lang="en-US" altLang="zh-CN" i="1" dirty="0">
                                              <a:latin typeface="Cambria Math" panose="02040503050406030204" pitchFamily="18" charset="0"/>
                                            </a:rPr>
                                            <m:t>(</m:t>
                                          </m:r>
                                          <m:r>
                                            <a:rPr lang="en-US" altLang="zh-CN" i="1" dirty="0">
                                              <a:latin typeface="Cambria Math" panose="02040503050406030204" pitchFamily="18" charset="0"/>
                                            </a:rPr>
                                            <m:t>𝑖</m:t>
                                          </m:r>
                                          <m:r>
                                            <a:rPr lang="en-US" altLang="zh-CN" i="1" dirty="0">
                                              <a:latin typeface="Cambria Math" panose="02040503050406030204" pitchFamily="18" charset="0"/>
                                            </a:rPr>
                                            <m:t>)</m:t>
                                          </m:r>
                                        </m:sup>
                                      </m:sSup>
                                    </m:e>
                                  </m:d>
                                </m:e>
                              </m:nary>
                            </m:e>
                          </m:func>
                        </m:e>
                      </m:func>
                    </m:oMath>
                  </m:oMathPara>
                </a14:m>
                <a:endParaRPr lang="en-US" dirty="0"/>
              </a:p>
              <a:p>
                <a:pPr>
                  <a:spcBef>
                    <a:spcPts val="400"/>
                  </a:spcBef>
                  <a:spcAft>
                    <a:spcPts val="600"/>
                  </a:spcAft>
                </a:pPr>
                <a:endParaRPr lang="en-US" dirty="0"/>
              </a:p>
            </p:txBody>
          </p:sp>
        </mc:Choice>
        <mc:Fallback xmlns="">
          <p:sp>
            <p:nvSpPr>
              <p:cNvPr id="3" name="Content Placeholder 2">
                <a:extLst>
                  <a:ext uri="{FF2B5EF4-FFF2-40B4-BE49-F238E27FC236}">
                    <a16:creationId xmlns:a16="http://schemas.microsoft.com/office/drawing/2014/main" id="{0F54B1F1-6CA4-3940-B37D-F14B6CF11A09}"/>
                  </a:ext>
                </a:extLst>
              </p:cNvPr>
              <p:cNvSpPr>
                <a:spLocks noGrp="1" noRot="1" noChangeAspect="1" noMove="1" noResize="1" noEditPoints="1" noAdjustHandles="1" noChangeArrowheads="1" noChangeShapeType="1" noTextEdit="1"/>
              </p:cNvSpPr>
              <p:nvPr>
                <p:ph idx="1"/>
              </p:nvPr>
            </p:nvSpPr>
            <p:spPr>
              <a:xfrm>
                <a:off x="452835" y="1108434"/>
                <a:ext cx="11276806" cy="3092091"/>
              </a:xfrm>
              <a:blipFill>
                <a:blip r:embed="rId4"/>
                <a:stretch>
                  <a:fillRect l="-1012" t="-2459" b="-6065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10535F68-0053-42B0-80D1-F4D7EE0A684E}"/>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36</a:t>
            </a:fld>
            <a:endParaRPr lang="en-US">
              <a:solidFill>
                <a:prstClr val="black">
                  <a:tint val="75000"/>
                </a:prstClr>
              </a:solidFill>
              <a:latin typeface="Lucida Sans" charset="0"/>
              <a:ea typeface="ＭＳ Ｐゴシック" charset="0"/>
            </a:endParaRPr>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D684E2FB-C35C-DC95-5275-B868D716900A}"/>
                  </a:ext>
                </a:extLst>
              </p:cNvPr>
              <p:cNvSpPr txBox="1">
                <a:spLocks/>
              </p:cNvSpPr>
              <p:nvPr/>
            </p:nvSpPr>
            <p:spPr>
              <a:xfrm>
                <a:off x="462359" y="4402793"/>
                <a:ext cx="9724629" cy="1675386"/>
              </a:xfrm>
              <a:prstGeom prst="rect">
                <a:avLst/>
              </a:prstGeom>
            </p:spPr>
            <p:txBody>
              <a:bodyPr vert="horz" lIns="91440" tIns="45720" rIns="91440" bIns="45720" rtlCol="0">
                <a:normAutofit/>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10000"/>
                  </a:lnSpc>
                  <a:spcBef>
                    <a:spcPts val="600"/>
                  </a:spcBef>
                  <a:spcAft>
                    <a:spcPts val="600"/>
                  </a:spcAft>
                </a:pPr>
                <a:r>
                  <a:rPr lang="en-US" altLang="zh-CN" dirty="0"/>
                  <a:t>L</a:t>
                </a:r>
                <a:r>
                  <a:rPr lang="en-US" dirty="0"/>
                  <a:t>oss function</a:t>
                </a:r>
                <a:r>
                  <a:rPr lang="zh-CN" altLang="en-US" dirty="0"/>
                  <a:t> </a:t>
                </a:r>
                <a14:m>
                  <m:oMath xmlns:m="http://schemas.openxmlformats.org/officeDocument/2006/math">
                    <m:r>
                      <a:rPr lang="en-US" altLang="zh-CN" b="0" i="1" smtClean="0">
                        <a:latin typeface="Cambria Math" panose="02040503050406030204" pitchFamily="18" charset="0"/>
                      </a:rPr>
                      <m:t>ℓ(</m:t>
                    </m:r>
                    <m:r>
                      <a:rPr lang="en-US" altLang="zh-CN" b="1" i="1" smtClean="0">
                        <a:latin typeface="Cambria Math" panose="02040503050406030204" pitchFamily="18" charset="0"/>
                      </a:rPr>
                      <m:t>𝜽</m:t>
                    </m:r>
                    <m:r>
                      <a:rPr lang="en-US" altLang="zh-CN" b="0" i="1" smtClean="0">
                        <a:latin typeface="Cambria Math" panose="02040503050406030204" pitchFamily="18" charset="0"/>
                      </a:rPr>
                      <m:t>)</m:t>
                    </m:r>
                  </m:oMath>
                </a14:m>
                <a:r>
                  <a:rPr lang="en-US" dirty="0"/>
                  <a:t> is convex</a:t>
                </a:r>
              </a:p>
              <a:p>
                <a:pPr lvl="1">
                  <a:lnSpc>
                    <a:spcPct val="110000"/>
                  </a:lnSpc>
                  <a:spcBef>
                    <a:spcPts val="600"/>
                  </a:spcBef>
                  <a:spcAft>
                    <a:spcPts val="600"/>
                  </a:spcAft>
                </a:pPr>
                <a:r>
                  <a:rPr lang="en-US" sz="2000" dirty="0"/>
                  <a:t>A convex function has just one minimum</a:t>
                </a:r>
              </a:p>
              <a:p>
                <a:pPr lvl="1">
                  <a:lnSpc>
                    <a:spcPct val="110000"/>
                  </a:lnSpc>
                  <a:spcBef>
                    <a:spcPts val="600"/>
                  </a:spcBef>
                  <a:spcAft>
                    <a:spcPts val="600"/>
                  </a:spcAft>
                </a:pPr>
                <a:r>
                  <a:rPr lang="en-US" sz="2000" dirty="0"/>
                  <a:t>Gradient descent starting from any point is guaranteed to find the minimum</a:t>
                </a:r>
                <a:endParaRPr lang="en-US" sz="1600" dirty="0"/>
              </a:p>
            </p:txBody>
          </p:sp>
        </mc:Choice>
        <mc:Fallback xmlns="">
          <p:sp>
            <p:nvSpPr>
              <p:cNvPr id="5" name="Content Placeholder 2">
                <a:extLst>
                  <a:ext uri="{FF2B5EF4-FFF2-40B4-BE49-F238E27FC236}">
                    <a16:creationId xmlns:a16="http://schemas.microsoft.com/office/drawing/2014/main" id="{D684E2FB-C35C-DC95-5275-B868D716900A}"/>
                  </a:ext>
                </a:extLst>
              </p:cNvPr>
              <p:cNvSpPr txBox="1">
                <a:spLocks noRot="1" noChangeAspect="1" noMove="1" noResize="1" noEditPoints="1" noAdjustHandles="1" noChangeArrowheads="1" noChangeShapeType="1" noTextEdit="1"/>
              </p:cNvSpPr>
              <p:nvPr/>
            </p:nvSpPr>
            <p:spPr>
              <a:xfrm>
                <a:off x="462359" y="4402793"/>
                <a:ext cx="9724629" cy="1675386"/>
              </a:xfrm>
              <a:prstGeom prst="rect">
                <a:avLst/>
              </a:prstGeom>
              <a:blipFill>
                <a:blip r:embed="rId5"/>
                <a:stretch>
                  <a:fillRect l="-1173" t="-3759"/>
                </a:stretch>
              </a:blipFill>
            </p:spPr>
            <p:txBody>
              <a:bodyPr/>
              <a:lstStyle/>
              <a:p>
                <a:r>
                  <a:rPr lang="en-CN">
                    <a:noFill/>
                  </a:rPr>
                  <a:t> </a:t>
                </a:r>
              </a:p>
            </p:txBody>
          </p:sp>
        </mc:Fallback>
      </mc:AlternateContent>
    </p:spTree>
    <p:extLst>
      <p:ext uri="{BB962C8B-B14F-4D97-AF65-F5344CB8AC3E}">
        <p14:creationId xmlns:p14="http://schemas.microsoft.com/office/powerpoint/2010/main" val="15807170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579DA-B12E-6549-9E05-EE54FDBC2F0B}"/>
              </a:ext>
            </a:extLst>
          </p:cNvPr>
          <p:cNvSpPr>
            <a:spLocks noGrp="1"/>
          </p:cNvSpPr>
          <p:nvPr>
            <p:ph type="title"/>
          </p:nvPr>
        </p:nvSpPr>
        <p:spPr>
          <a:xfrm>
            <a:off x="314325" y="241333"/>
            <a:ext cx="11553827" cy="610391"/>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gradient descent</a:t>
            </a:r>
            <a:r>
              <a:rPr lang="zh-CN" altLang="en-US" dirty="0"/>
              <a:t> </a:t>
            </a:r>
            <a:r>
              <a:rPr lang="en-US" altLang="zh-CN" dirty="0"/>
              <a:t>(GD)</a:t>
            </a:r>
            <a:endParaRPr lang="en-US" dirty="0"/>
          </a:p>
        </p:txBody>
      </p:sp>
      <p:sp>
        <p:nvSpPr>
          <p:cNvPr id="3" name="Content Placeholder 2">
            <a:extLst>
              <a:ext uri="{FF2B5EF4-FFF2-40B4-BE49-F238E27FC236}">
                <a16:creationId xmlns:a16="http://schemas.microsoft.com/office/drawing/2014/main" id="{33A2481E-82FE-BD45-8747-419F22AB5707}"/>
              </a:ext>
            </a:extLst>
          </p:cNvPr>
          <p:cNvSpPr>
            <a:spLocks noGrp="1"/>
          </p:cNvSpPr>
          <p:nvPr>
            <p:ph idx="1"/>
          </p:nvPr>
        </p:nvSpPr>
        <p:spPr/>
        <p:txBody>
          <a:bodyPr/>
          <a:lstStyle/>
          <a:p>
            <a:r>
              <a:rPr lang="en-US" dirty="0"/>
              <a:t>How do I get to the bottom of this river canyon?</a:t>
            </a:r>
          </a:p>
          <a:p>
            <a:endParaRPr lang="en-US" dirty="0"/>
          </a:p>
        </p:txBody>
      </p:sp>
      <p:pic>
        <p:nvPicPr>
          <p:cNvPr id="5" name="Picture 4" descr="A close - up of a map&#10;&#10;Description automatically generated with medium confidence">
            <a:extLst>
              <a:ext uri="{FF2B5EF4-FFF2-40B4-BE49-F238E27FC236}">
                <a16:creationId xmlns:a16="http://schemas.microsoft.com/office/drawing/2014/main" id="{972088EE-764B-DC48-B182-9F4E09D17D41}"/>
              </a:ext>
            </a:extLst>
          </p:cNvPr>
          <p:cNvPicPr>
            <a:picLocks noChangeAspect="1"/>
          </p:cNvPicPr>
          <p:nvPr/>
        </p:nvPicPr>
        <p:blipFill>
          <a:blip r:embed="rId3"/>
          <a:stretch>
            <a:fillRect/>
          </a:stretch>
        </p:blipFill>
        <p:spPr>
          <a:xfrm>
            <a:off x="1012471" y="1978026"/>
            <a:ext cx="6430536" cy="4322164"/>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24847772-E22B-9242-898F-4B97CE725B16}"/>
                  </a:ext>
                </a:extLst>
              </p:cNvPr>
              <p:cNvSpPr txBox="1"/>
              <p:nvPr/>
            </p:nvSpPr>
            <p:spPr>
              <a:xfrm>
                <a:off x="2181807" y="4479132"/>
                <a:ext cx="736099" cy="830997"/>
              </a:xfrm>
              <a:prstGeom prst="rect">
                <a:avLst/>
              </a:prstGeom>
              <a:noFill/>
            </p:spPr>
            <p:txBody>
              <a:bodyPr wrap="none" rtlCol="0">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r>
                        <a:rPr lang="en-US" sz="4800" b="1" i="1" dirty="0" smtClean="0">
                          <a:solidFill>
                            <a:srgbClr val="FF0000"/>
                          </a:solidFill>
                          <a:latin typeface="Cambria Math" panose="02040503050406030204" pitchFamily="18" charset="0"/>
                        </a:rPr>
                        <m:t>𝒙</m:t>
                      </m:r>
                    </m:oMath>
                  </m:oMathPara>
                </a14:m>
                <a:endParaRPr lang="en-US" sz="3200" b="1" dirty="0">
                  <a:solidFill>
                    <a:srgbClr val="FF0000"/>
                  </a:solidFill>
                  <a:latin typeface="Lucida Sans" charset="0"/>
                  <a:ea typeface="ＭＳ Ｐゴシック" charset="0"/>
                </a:endParaRPr>
              </a:p>
            </p:txBody>
          </p:sp>
        </mc:Choice>
        <mc:Fallback xmlns="">
          <p:sp>
            <p:nvSpPr>
              <p:cNvPr id="6" name="TextBox 5">
                <a:extLst>
                  <a:ext uri="{FF2B5EF4-FFF2-40B4-BE49-F238E27FC236}">
                    <a16:creationId xmlns:a16="http://schemas.microsoft.com/office/drawing/2014/main" id="{24847772-E22B-9242-898F-4B97CE725B16}"/>
                  </a:ext>
                </a:extLst>
              </p:cNvPr>
              <p:cNvSpPr txBox="1">
                <a:spLocks noRot="1" noChangeAspect="1" noMove="1" noResize="1" noEditPoints="1" noAdjustHandles="1" noChangeArrowheads="1" noChangeShapeType="1" noTextEdit="1"/>
              </p:cNvSpPr>
              <p:nvPr/>
            </p:nvSpPr>
            <p:spPr>
              <a:xfrm>
                <a:off x="2181807" y="4479132"/>
                <a:ext cx="736099" cy="830997"/>
              </a:xfrm>
              <a:prstGeom prst="rect">
                <a:avLst/>
              </a:prstGeom>
              <a:blipFill>
                <a:blip r:embed="rId4"/>
                <a:stretch>
                  <a:fillRect/>
                </a:stretch>
              </a:blipFill>
            </p:spPr>
            <p:txBody>
              <a:bodyPr/>
              <a:lstStyle/>
              <a:p>
                <a:r>
                  <a:rPr lang="en-CN">
                    <a:noFill/>
                  </a:rPr>
                  <a:t> </a:t>
                </a:r>
              </a:p>
            </p:txBody>
          </p:sp>
        </mc:Fallback>
      </mc:AlternateContent>
      <p:sp>
        <p:nvSpPr>
          <p:cNvPr id="7" name="Content Placeholder 2">
            <a:extLst>
              <a:ext uri="{FF2B5EF4-FFF2-40B4-BE49-F238E27FC236}">
                <a16:creationId xmlns:a16="http://schemas.microsoft.com/office/drawing/2014/main" id="{6E998F6E-D70C-EF4D-A4E2-CCEF4ED69037}"/>
              </a:ext>
            </a:extLst>
          </p:cNvPr>
          <p:cNvSpPr txBox="1">
            <a:spLocks/>
          </p:cNvSpPr>
          <p:nvPr/>
        </p:nvSpPr>
        <p:spPr>
          <a:xfrm>
            <a:off x="7937952" y="2970155"/>
            <a:ext cx="3644448" cy="2204243"/>
          </a:xfrm>
          <a:prstGeom prst="rect">
            <a:avLst/>
          </a:prstGeom>
        </p:spPr>
        <p:txBody>
          <a:bodyPr vert="horz" lIns="0" tIns="60960" rIns="0" bIns="60960" rtlCol="0">
            <a:normAutofit/>
          </a:bodyPr>
          <a:lstStyle>
            <a:lvl1pPr marL="7938" indent="-7938" algn="l" defTabSz="685800" rtl="0" eaLnBrk="1" latinLnBrk="0" hangingPunct="1">
              <a:lnSpc>
                <a:spcPct val="90000"/>
              </a:lnSpc>
              <a:spcBef>
                <a:spcPts val="900"/>
              </a:spcBef>
              <a:spcAft>
                <a:spcPts val="150"/>
              </a:spcAft>
              <a:buClr>
                <a:schemeClr val="accent1"/>
              </a:buClr>
              <a:buSzPct val="100000"/>
              <a:buFont typeface="Calibri" panose="020F0502020204030204" pitchFamily="34" charset="0"/>
              <a:buNone/>
              <a:tabLst/>
              <a:defRPr sz="2800" kern="1200" baseline="0">
                <a:solidFill>
                  <a:schemeClr val="tx1">
                    <a:lumMod val="75000"/>
                    <a:lumOff val="25000"/>
                  </a:schemeClr>
                </a:solidFill>
                <a:latin typeface="+mn-lt"/>
                <a:ea typeface="+mn-ea"/>
                <a:cs typeface="+mn-cs"/>
              </a:defRPr>
            </a:lvl1pPr>
            <a:lvl2pPr marL="404813" indent="-254000" algn="l" defTabSz="685800" rtl="0" eaLnBrk="1" latinLnBrk="0" hangingPunct="1">
              <a:lnSpc>
                <a:spcPct val="90000"/>
              </a:lnSpc>
              <a:spcBef>
                <a:spcPts val="150"/>
              </a:spcBef>
              <a:spcAft>
                <a:spcPts val="300"/>
              </a:spcAft>
              <a:buClr>
                <a:schemeClr val="accent1"/>
              </a:buClr>
              <a:buFont typeface="Calibri" pitchFamily="34" charset="0"/>
              <a:buChar char="◦"/>
              <a:tabLst/>
              <a:defRPr sz="2400" kern="1200" baseline="0">
                <a:solidFill>
                  <a:schemeClr val="tx1">
                    <a:lumMod val="75000"/>
                    <a:lumOff val="25000"/>
                  </a:schemeClr>
                </a:solidFill>
                <a:latin typeface="+mn-lt"/>
                <a:ea typeface="+mn-ea"/>
                <a:cs typeface="+mn-cs"/>
              </a:defRPr>
            </a:lvl2pPr>
            <a:lvl3pPr marL="515938" indent="-228600" algn="l" defTabSz="685800" rtl="0" eaLnBrk="1" latinLnBrk="0" hangingPunct="1">
              <a:lnSpc>
                <a:spcPct val="90000"/>
              </a:lnSpc>
              <a:spcBef>
                <a:spcPts val="150"/>
              </a:spcBef>
              <a:spcAft>
                <a:spcPts val="300"/>
              </a:spcAft>
              <a:buClr>
                <a:schemeClr val="accent1"/>
              </a:buClr>
              <a:buFont typeface="Calibri" pitchFamily="34" charset="0"/>
              <a:buChar char="◦"/>
              <a:tabLst/>
              <a:defRPr sz="2000" kern="1200" baseline="0">
                <a:solidFill>
                  <a:schemeClr val="tx1">
                    <a:lumMod val="75000"/>
                    <a:lumOff val="25000"/>
                  </a:schemeClr>
                </a:solidFill>
                <a:latin typeface="+mn-lt"/>
                <a:ea typeface="+mn-ea"/>
                <a:cs typeface="+mn-cs"/>
              </a:defRPr>
            </a:lvl3pPr>
            <a:lvl4pPr marL="690563" indent="-265113" algn="l" defTabSz="685800" rtl="0" eaLnBrk="1" latinLnBrk="0" hangingPunct="1">
              <a:lnSpc>
                <a:spcPct val="90000"/>
              </a:lnSpc>
              <a:spcBef>
                <a:spcPts val="150"/>
              </a:spcBef>
              <a:spcAft>
                <a:spcPts val="300"/>
              </a:spcAft>
              <a:buClr>
                <a:schemeClr val="accent1"/>
              </a:buClr>
              <a:buFont typeface="Calibri" pitchFamily="34" charset="0"/>
              <a:buChar char="◦"/>
              <a:tabLst/>
              <a:defRPr sz="1600" kern="1200" baseline="0">
                <a:solidFill>
                  <a:schemeClr val="tx1">
                    <a:lumMod val="75000"/>
                    <a:lumOff val="25000"/>
                  </a:schemeClr>
                </a:solidFill>
                <a:latin typeface="+mn-lt"/>
                <a:ea typeface="+mn-ea"/>
                <a:cs typeface="+mn-cs"/>
              </a:defRPr>
            </a:lvl4pPr>
            <a:lvl5pPr marL="801688" indent="-239713" algn="l" defTabSz="685800" rtl="0" eaLnBrk="1" latinLnBrk="0" hangingPunct="1">
              <a:lnSpc>
                <a:spcPct val="90000"/>
              </a:lnSpc>
              <a:spcBef>
                <a:spcPts val="150"/>
              </a:spcBef>
              <a:spcAft>
                <a:spcPts val="300"/>
              </a:spcAft>
              <a:buClr>
                <a:schemeClr val="accent1"/>
              </a:buClr>
              <a:buFont typeface="Calibri" pitchFamily="34" charset="0"/>
              <a:buChar char="◦"/>
              <a:tabLst/>
              <a:defRPr sz="1400" kern="1200" baseline="0">
                <a:solidFill>
                  <a:schemeClr val="tx1">
                    <a:lumMod val="75000"/>
                    <a:lumOff val="25000"/>
                  </a:schemeClr>
                </a:solidFill>
                <a:latin typeface="+mj-lt"/>
                <a:ea typeface="+mn-ea"/>
                <a:cs typeface="+mn-cs"/>
              </a:defRPr>
            </a:lvl5pPr>
            <a:lvl6pPr marL="8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6pPr>
            <a:lvl7pPr marL="9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7pPr>
            <a:lvl8pPr marL="112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8pPr>
            <a:lvl9pPr marL="1275000" indent="-171450" algn="l" defTabSz="685800" rtl="0" eaLnBrk="1" latinLnBrk="0" hangingPunct="1">
              <a:lnSpc>
                <a:spcPct val="90000"/>
              </a:lnSpc>
              <a:spcBef>
                <a:spcPts val="150"/>
              </a:spcBef>
              <a:spcAft>
                <a:spcPts val="300"/>
              </a:spcAft>
              <a:buClr>
                <a:schemeClr val="accent1"/>
              </a:buClr>
              <a:buFont typeface="Calibri" pitchFamily="34" charset="0"/>
              <a:buChar char="◦"/>
              <a:defRPr sz="1050" kern="1200">
                <a:solidFill>
                  <a:schemeClr val="tx1">
                    <a:lumMod val="75000"/>
                    <a:lumOff val="25000"/>
                  </a:schemeClr>
                </a:solidFill>
                <a:latin typeface="+mn-lt"/>
                <a:ea typeface="+mn-ea"/>
                <a:cs typeface="+mn-cs"/>
              </a:defRPr>
            </a:lvl9pPr>
          </a:lstStyle>
          <a:p>
            <a:pPr marL="10584" indent="-10584" defTabSz="914377">
              <a:spcBef>
                <a:spcPts val="1200"/>
              </a:spcBef>
              <a:spcAft>
                <a:spcPts val="200"/>
              </a:spcAft>
              <a:buClr>
                <a:srgbClr val="4472C4"/>
              </a:buClr>
            </a:pPr>
            <a:r>
              <a:rPr lang="en-US" dirty="0">
                <a:solidFill>
                  <a:prstClr val="black">
                    <a:lumMod val="75000"/>
                    <a:lumOff val="25000"/>
                  </a:prstClr>
                </a:solidFill>
                <a:latin typeface="Tahoma"/>
                <a:ea typeface="Tahoma"/>
              </a:rPr>
              <a:t>Look around me 360</a:t>
            </a:r>
            <a:r>
              <a:rPr lang="en-US" baseline="30000" dirty="0">
                <a:solidFill>
                  <a:prstClr val="black">
                    <a:lumMod val="75000"/>
                    <a:lumOff val="25000"/>
                  </a:prstClr>
                </a:solidFill>
                <a:latin typeface="Tahoma"/>
                <a:ea typeface="Tahoma"/>
              </a:rPr>
              <a:t>∘</a:t>
            </a:r>
          </a:p>
          <a:p>
            <a:pPr marL="10584" indent="-10584" defTabSz="914377">
              <a:spcBef>
                <a:spcPts val="1200"/>
              </a:spcBef>
              <a:spcAft>
                <a:spcPts val="200"/>
              </a:spcAft>
              <a:buClr>
                <a:srgbClr val="4472C4"/>
              </a:buClr>
            </a:pPr>
            <a:r>
              <a:rPr lang="en-US" dirty="0">
                <a:solidFill>
                  <a:prstClr val="black">
                    <a:lumMod val="75000"/>
                    <a:lumOff val="25000"/>
                  </a:prstClr>
                </a:solidFill>
                <a:latin typeface="Tahoma"/>
                <a:ea typeface="Tahoma"/>
              </a:rPr>
              <a:t>Find the direction of</a:t>
            </a:r>
            <a:r>
              <a:rPr lang="zh-CN" altLang="en-US" dirty="0">
                <a:solidFill>
                  <a:prstClr val="black">
                    <a:lumMod val="75000"/>
                    <a:lumOff val="25000"/>
                  </a:prstClr>
                </a:solidFill>
                <a:latin typeface="Tahoma"/>
                <a:ea typeface="Tahoma"/>
              </a:rPr>
              <a:t> </a:t>
            </a:r>
            <a:r>
              <a:rPr lang="en-US" dirty="0">
                <a:solidFill>
                  <a:prstClr val="black">
                    <a:lumMod val="75000"/>
                    <a:lumOff val="25000"/>
                  </a:prstClr>
                </a:solidFill>
                <a:latin typeface="Tahoma"/>
                <a:ea typeface="Tahoma"/>
              </a:rPr>
              <a:t>steepest slope down</a:t>
            </a:r>
          </a:p>
          <a:p>
            <a:pPr marL="10584" indent="-10584" defTabSz="914377">
              <a:spcBef>
                <a:spcPts val="1200"/>
              </a:spcBef>
              <a:spcAft>
                <a:spcPts val="200"/>
              </a:spcAft>
              <a:buClr>
                <a:srgbClr val="4472C4"/>
              </a:buClr>
            </a:pPr>
            <a:r>
              <a:rPr lang="en-US" dirty="0">
                <a:solidFill>
                  <a:prstClr val="black">
                    <a:lumMod val="75000"/>
                    <a:lumOff val="25000"/>
                  </a:prstClr>
                </a:solidFill>
                <a:latin typeface="Tahoma"/>
                <a:ea typeface="Tahoma"/>
              </a:rPr>
              <a:t>Go that way</a:t>
            </a:r>
          </a:p>
        </p:txBody>
      </p:sp>
      <p:sp>
        <p:nvSpPr>
          <p:cNvPr id="4" name="灯片编号占位符 3">
            <a:extLst>
              <a:ext uri="{FF2B5EF4-FFF2-40B4-BE49-F238E27FC236}">
                <a16:creationId xmlns:a16="http://schemas.microsoft.com/office/drawing/2014/main" id="{EFBEA16C-F858-47FE-87BB-2E2EFFC37807}"/>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37</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4179191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a:xfrm>
            <a:off x="314325" y="163875"/>
            <a:ext cx="11553827" cy="687849"/>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t>GD</a:t>
            </a:r>
            <a:endParaRPr lang="en-US" dirty="0"/>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tretch/>
        </p:blipFill>
        <p:spPr>
          <a:xfrm>
            <a:off x="2482850" y="2112871"/>
            <a:ext cx="7327900" cy="4499772"/>
          </a:xfrm>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1C898971-4709-0D4A-830D-774923131059}"/>
                  </a:ext>
                </a:extLst>
              </p:cNvPr>
              <p:cNvSpPr txBox="1"/>
              <p:nvPr/>
            </p:nvSpPr>
            <p:spPr>
              <a:xfrm>
                <a:off x="406401" y="1066799"/>
                <a:ext cx="11480799" cy="830997"/>
              </a:xfrm>
              <a:prstGeom prst="rect">
                <a:avLst/>
              </a:prstGeom>
              <a:noFill/>
            </p:spPr>
            <p:txBody>
              <a:bodyPr wrap="square" rtlCol="0">
                <a:spAutoFit/>
              </a:bodyPr>
              <a:lstStyle/>
              <a:p>
                <a:pPr defTabSz="1219170" fontAlgn="base">
                  <a:spcBef>
                    <a:spcPct val="0"/>
                  </a:spcBef>
                  <a:spcAft>
                    <a:spcPct val="0"/>
                  </a:spcAft>
                </a:pPr>
                <a:r>
                  <a:rPr lang="en-US" sz="2400" dirty="0">
                    <a:solidFill>
                      <a:prstClr val="black"/>
                    </a:solidFill>
                    <a:ea typeface="ＭＳ Ｐゴシック" charset="0"/>
                  </a:rPr>
                  <a:t>Q: Given current </a:t>
                </a:r>
                <a14:m>
                  <m:oMath xmlns:m="http://schemas.openxmlformats.org/officeDocument/2006/math">
                    <m:r>
                      <a:rPr lang="en-US" sz="2400" i="1" dirty="0">
                        <a:solidFill>
                          <a:prstClr val="black"/>
                        </a:solidFill>
                        <a:latin typeface="Cambria Math" panose="02040503050406030204" pitchFamily="18" charset="0"/>
                      </a:rPr>
                      <m:t>𝑤</m:t>
                    </m:r>
                  </m:oMath>
                </a14:m>
                <a:r>
                  <a:rPr lang="en-US" sz="2400" dirty="0">
                    <a:solidFill>
                      <a:prstClr val="black"/>
                    </a:solidFill>
                    <a:ea typeface="ＭＳ Ｐゴシック" charset="0"/>
                  </a:rPr>
                  <a:t>, should we make it bigger or smaller?</a:t>
                </a:r>
              </a:p>
              <a:p>
                <a:pPr defTabSz="1219170" fontAlgn="base">
                  <a:spcBef>
                    <a:spcPct val="0"/>
                  </a:spcBef>
                  <a:spcAft>
                    <a:spcPct val="0"/>
                  </a:spcAft>
                </a:pPr>
                <a:r>
                  <a:rPr lang="en-US" sz="2400" dirty="0">
                    <a:solidFill>
                      <a:prstClr val="black"/>
                    </a:solidFill>
                    <a:ea typeface="ＭＳ Ｐゴシック" charset="0"/>
                  </a:rPr>
                  <a:t>A: Move </a:t>
                </a:r>
                <a14:m>
                  <m:oMath xmlns:m="http://schemas.openxmlformats.org/officeDocument/2006/math">
                    <m:r>
                      <a:rPr lang="en-US" sz="2400" i="1" dirty="0">
                        <a:solidFill>
                          <a:prstClr val="black"/>
                        </a:solidFill>
                        <a:latin typeface="Cambria Math" panose="02040503050406030204" pitchFamily="18" charset="0"/>
                      </a:rPr>
                      <m:t>𝑤</m:t>
                    </m:r>
                  </m:oMath>
                </a14:m>
                <a:r>
                  <a:rPr lang="en-US" sz="2400" i="1" dirty="0">
                    <a:solidFill>
                      <a:prstClr val="black"/>
                    </a:solidFill>
                    <a:ea typeface="ＭＳ Ｐゴシック" charset="0"/>
                  </a:rPr>
                  <a:t> </a:t>
                </a:r>
                <a:r>
                  <a:rPr lang="en-US" sz="2400" dirty="0">
                    <a:solidFill>
                      <a:prstClr val="black"/>
                    </a:solidFill>
                    <a:ea typeface="ＭＳ Ｐゴシック" charset="0"/>
                  </a:rPr>
                  <a:t>in the reverse direction from the slope of the function </a:t>
                </a:r>
              </a:p>
            </p:txBody>
          </p:sp>
        </mc:Choice>
        <mc:Fallback xmlns="">
          <p:sp>
            <p:nvSpPr>
              <p:cNvPr id="4" name="TextBox 3">
                <a:extLst>
                  <a:ext uri="{FF2B5EF4-FFF2-40B4-BE49-F238E27FC236}">
                    <a16:creationId xmlns:a16="http://schemas.microsoft.com/office/drawing/2014/main" id="{1C898971-4709-0D4A-830D-774923131059}"/>
                  </a:ext>
                </a:extLst>
              </p:cNvPr>
              <p:cNvSpPr txBox="1">
                <a:spLocks noRot="1" noChangeAspect="1" noMove="1" noResize="1" noEditPoints="1" noAdjustHandles="1" noChangeArrowheads="1" noChangeShapeType="1" noTextEdit="1"/>
              </p:cNvSpPr>
              <p:nvPr/>
            </p:nvSpPr>
            <p:spPr>
              <a:xfrm>
                <a:off x="406401" y="1066799"/>
                <a:ext cx="11480799" cy="830997"/>
              </a:xfrm>
              <a:prstGeom prst="rect">
                <a:avLst/>
              </a:prstGeom>
              <a:blipFill>
                <a:blip r:embed="rId4"/>
                <a:stretch>
                  <a:fillRect l="-884" t="-6061" b="-15152"/>
                </a:stretch>
              </a:blipFill>
            </p:spPr>
            <p:txBody>
              <a:bodyPr/>
              <a:lstStyle/>
              <a:p>
                <a:r>
                  <a:rPr lang="en-CN">
                    <a:noFill/>
                  </a:rPr>
                  <a:t> </a:t>
                </a:r>
              </a:p>
            </p:txBody>
          </p:sp>
        </mc:Fallback>
      </mc:AlternateContent>
      <p:sp>
        <p:nvSpPr>
          <p:cNvPr id="5" name="灯片编号占位符 4">
            <a:extLst>
              <a:ext uri="{FF2B5EF4-FFF2-40B4-BE49-F238E27FC236}">
                <a16:creationId xmlns:a16="http://schemas.microsoft.com/office/drawing/2014/main" id="{43730E5F-9240-4A9D-B3AE-8A804D49A2DF}"/>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38</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12148779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a:xfrm>
            <a:off x="314325" y="241334"/>
            <a:ext cx="11553827" cy="610390"/>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t>GD</a:t>
            </a:r>
            <a:endParaRPr lang="en-US" dirty="0"/>
          </a:p>
        </p:txBody>
      </p:sp>
      <p:pic>
        <p:nvPicPr>
          <p:cNvPr id="6" name="Content Placeholder 5">
            <a:extLst>
              <a:ext uri="{FF2B5EF4-FFF2-40B4-BE49-F238E27FC236}">
                <a16:creationId xmlns:a16="http://schemas.microsoft.com/office/drawing/2014/main" id="{9030B0AC-EA0C-A44B-A56C-67D6EC434ACE}"/>
              </a:ext>
            </a:extLst>
          </p:cNvPr>
          <p:cNvPicPr>
            <a:picLocks noGrp="1" noChangeAspect="1"/>
          </p:cNvPicPr>
          <p:nvPr>
            <p:ph idx="1"/>
          </p:nvPr>
        </p:nvPicPr>
        <p:blipFill>
          <a:blip r:embed="rId3"/>
          <a:stretch/>
        </p:blipFill>
        <p:spPr>
          <a:xfrm>
            <a:off x="2133600" y="2205921"/>
            <a:ext cx="9245600" cy="4410745"/>
          </a:xfrm>
        </p:spPr>
      </p:pic>
      <p:sp>
        <p:nvSpPr>
          <p:cNvPr id="4" name="TextBox 3">
            <a:extLst>
              <a:ext uri="{FF2B5EF4-FFF2-40B4-BE49-F238E27FC236}">
                <a16:creationId xmlns:a16="http://schemas.microsoft.com/office/drawing/2014/main" id="{1C898971-4709-0D4A-830D-774923131059}"/>
              </a:ext>
            </a:extLst>
          </p:cNvPr>
          <p:cNvSpPr txBox="1"/>
          <p:nvPr/>
        </p:nvSpPr>
        <p:spPr>
          <a:xfrm>
            <a:off x="406401" y="1066799"/>
            <a:ext cx="11480799" cy="913199"/>
          </a:xfrm>
          <a:prstGeom prst="rect">
            <a:avLst/>
          </a:prstGeom>
          <a:noFill/>
        </p:spPr>
        <p:txBody>
          <a:bodyPr wrap="square" rtlCol="0">
            <a:spAutoFit/>
          </a:bodyPr>
          <a:lstStyle/>
          <a:p>
            <a:pPr defTabSz="1219170" fontAlgn="base">
              <a:spcBef>
                <a:spcPct val="0"/>
              </a:spcBef>
              <a:spcAft>
                <a:spcPct val="0"/>
              </a:spcAft>
            </a:pPr>
            <a:r>
              <a:rPr lang="en-US" sz="2667" dirty="0">
                <a:solidFill>
                  <a:prstClr val="black"/>
                </a:solidFill>
                <a:latin typeface="Lucida Sans" charset="0"/>
                <a:ea typeface="ＭＳ Ｐゴシック" charset="0"/>
              </a:rPr>
              <a:t>Q: Given current w, should we make it bigger or smaller?</a:t>
            </a:r>
          </a:p>
          <a:p>
            <a:pPr defTabSz="1219170" fontAlgn="base">
              <a:spcBef>
                <a:spcPct val="0"/>
              </a:spcBef>
              <a:spcAft>
                <a:spcPct val="0"/>
              </a:spcAft>
            </a:pPr>
            <a:r>
              <a:rPr lang="en-US" sz="2667" dirty="0">
                <a:solidFill>
                  <a:prstClr val="black"/>
                </a:solidFill>
                <a:latin typeface="Lucida Sans" charset="0"/>
                <a:ea typeface="ＭＳ Ｐゴシック" charset="0"/>
              </a:rPr>
              <a:t>A: Move </a:t>
            </a:r>
            <a:r>
              <a:rPr lang="en-US" sz="2667" i="1" dirty="0">
                <a:solidFill>
                  <a:prstClr val="black"/>
                </a:solidFill>
                <a:latin typeface="Lucida Sans" charset="0"/>
                <a:ea typeface="ＭＳ Ｐゴシック" charset="0"/>
              </a:rPr>
              <a:t>w </a:t>
            </a:r>
            <a:r>
              <a:rPr lang="en-US" sz="2667" dirty="0">
                <a:solidFill>
                  <a:prstClr val="black"/>
                </a:solidFill>
                <a:latin typeface="Lucida Sans" charset="0"/>
                <a:ea typeface="ＭＳ Ｐゴシック" charset="0"/>
              </a:rPr>
              <a:t>in the reverse direction from the slope of the function </a:t>
            </a:r>
          </a:p>
        </p:txBody>
      </p:sp>
      <p:sp>
        <p:nvSpPr>
          <p:cNvPr id="8" name="TextBox 7">
            <a:extLst>
              <a:ext uri="{FF2B5EF4-FFF2-40B4-BE49-F238E27FC236}">
                <a16:creationId xmlns:a16="http://schemas.microsoft.com/office/drawing/2014/main" id="{53E91118-2BC0-DD42-A99C-FF5E0FFE56A3}"/>
              </a:ext>
            </a:extLst>
          </p:cNvPr>
          <p:cNvSpPr txBox="1"/>
          <p:nvPr/>
        </p:nvSpPr>
        <p:spPr>
          <a:xfrm>
            <a:off x="314325" y="4539577"/>
            <a:ext cx="4876800" cy="584775"/>
          </a:xfrm>
          <a:prstGeom prst="rect">
            <a:avLst/>
          </a:prstGeom>
          <a:noFill/>
        </p:spPr>
        <p:txBody>
          <a:bodyPr wrap="square" rtlCol="0">
            <a:spAutoFit/>
          </a:bodyPr>
          <a:lstStyle/>
          <a:p>
            <a:pPr marL="609585" lvl="1" defTabSz="1219170" fontAlgn="base">
              <a:spcBef>
                <a:spcPct val="0"/>
              </a:spcBef>
              <a:spcAft>
                <a:spcPct val="0"/>
              </a:spcAft>
            </a:pPr>
            <a:r>
              <a:rPr lang="en-US" sz="3200" dirty="0">
                <a:solidFill>
                  <a:srgbClr val="FF0000"/>
                </a:solidFill>
                <a:latin typeface="Tahoma"/>
                <a:ea typeface="ＭＳ Ｐゴシック" charset="0"/>
                <a:cs typeface="Times New Roman" panose="02020603050405020304" pitchFamily="18" charset="0"/>
              </a:rPr>
              <a:t>So we'll move positive</a:t>
            </a:r>
          </a:p>
        </p:txBody>
      </p:sp>
      <p:sp>
        <p:nvSpPr>
          <p:cNvPr id="3" name="灯片编号占位符 2">
            <a:extLst>
              <a:ext uri="{FF2B5EF4-FFF2-40B4-BE49-F238E27FC236}">
                <a16:creationId xmlns:a16="http://schemas.microsoft.com/office/drawing/2014/main" id="{FF6FC8E8-7CAE-4B83-91EE-52C86CC8AE39}"/>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39</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1366159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4D26E-77CB-5449-B3FE-FA82128A9AC0}"/>
              </a:ext>
            </a:extLst>
          </p:cNvPr>
          <p:cNvSpPr>
            <a:spLocks noGrp="1"/>
          </p:cNvSpPr>
          <p:nvPr>
            <p:ph type="title"/>
          </p:nvPr>
        </p:nvSpPr>
        <p:spPr/>
        <p:txBody>
          <a:bodyPr/>
          <a:lstStyle/>
          <a:p>
            <a:r>
              <a:rPr lang="en-US" b="1" dirty="0"/>
              <a:t>Who wrote which federalist papers?</a:t>
            </a:r>
            <a:endParaRPr lang="en-CN" dirty="0"/>
          </a:p>
        </p:txBody>
      </p:sp>
      <p:sp>
        <p:nvSpPr>
          <p:cNvPr id="3" name="Content Placeholder 2">
            <a:extLst>
              <a:ext uri="{FF2B5EF4-FFF2-40B4-BE49-F238E27FC236}">
                <a16:creationId xmlns:a16="http://schemas.microsoft.com/office/drawing/2014/main" id="{A9084031-DE3C-4446-8EAD-04D85AE2F64D}"/>
              </a:ext>
            </a:extLst>
          </p:cNvPr>
          <p:cNvSpPr>
            <a:spLocks noGrp="1"/>
          </p:cNvSpPr>
          <p:nvPr>
            <p:ph idx="1"/>
          </p:nvPr>
        </p:nvSpPr>
        <p:spPr>
          <a:xfrm>
            <a:off x="517525" y="1108433"/>
            <a:ext cx="10455275" cy="2287217"/>
          </a:xfrm>
        </p:spPr>
        <p:txBody>
          <a:bodyPr/>
          <a:lstStyle/>
          <a:p>
            <a:pPr>
              <a:spcBef>
                <a:spcPts val="400"/>
              </a:spcBef>
              <a:spcAft>
                <a:spcPts val="1200"/>
              </a:spcAft>
            </a:pPr>
            <a:r>
              <a:rPr lang="en-US" dirty="0"/>
              <a:t>1787-8: anonymous essays try to convince New York to ratify U.S constitution. Essays are from Jay, Madison, and Hamilton.  </a:t>
            </a:r>
          </a:p>
          <a:p>
            <a:pPr>
              <a:spcBef>
                <a:spcPts val="400"/>
              </a:spcBef>
              <a:spcAft>
                <a:spcPts val="1200"/>
              </a:spcAft>
            </a:pPr>
            <a:r>
              <a:rPr lang="en-US" dirty="0"/>
              <a:t>But authorship of 12 essays of the letters in dispute</a:t>
            </a:r>
          </a:p>
          <a:p>
            <a:pPr>
              <a:spcBef>
                <a:spcPts val="400"/>
              </a:spcBef>
              <a:spcAft>
                <a:spcPts val="1200"/>
              </a:spcAft>
            </a:pPr>
            <a:r>
              <a:rPr lang="en-US" dirty="0"/>
              <a:t>1963: solved by Mosteller and Wallace using Bayesian methods</a:t>
            </a:r>
          </a:p>
        </p:txBody>
      </p:sp>
      <p:sp>
        <p:nvSpPr>
          <p:cNvPr id="4" name="Slide Number Placeholder 3">
            <a:extLst>
              <a:ext uri="{FF2B5EF4-FFF2-40B4-BE49-F238E27FC236}">
                <a16:creationId xmlns:a16="http://schemas.microsoft.com/office/drawing/2014/main" id="{815C9D2A-E0F3-BA43-AE72-7E682A32C3A1}"/>
              </a:ext>
            </a:extLst>
          </p:cNvPr>
          <p:cNvSpPr>
            <a:spLocks noGrp="1"/>
          </p:cNvSpPr>
          <p:nvPr>
            <p:ph type="sldNum" sz="quarter" idx="12"/>
          </p:nvPr>
        </p:nvSpPr>
        <p:spPr/>
        <p:txBody>
          <a:bodyPr/>
          <a:lstStyle/>
          <a:p>
            <a:fld id="{DC8BB421-126E-41CB-B73A-69D52E98CAE3}" type="slidenum">
              <a:rPr lang="zh-CN" altLang="en-US" smtClean="0"/>
              <a:t>4</a:t>
            </a:fld>
            <a:endParaRPr lang="zh-CN" altLang="en-US" dirty="0"/>
          </a:p>
        </p:txBody>
      </p:sp>
      <p:pic>
        <p:nvPicPr>
          <p:cNvPr id="14" name="Picture 13" descr="370px-Federalist.jpg">
            <a:extLst>
              <a:ext uri="{FF2B5EF4-FFF2-40B4-BE49-F238E27FC236}">
                <a16:creationId xmlns:a16="http://schemas.microsoft.com/office/drawing/2014/main" id="{821B407C-DA81-144B-A84A-1CA7E8094E21}"/>
              </a:ext>
            </a:extLst>
          </p:cNvPr>
          <p:cNvPicPr>
            <a:picLocks noChangeAspect="1"/>
          </p:cNvPicPr>
          <p:nvPr/>
        </p:nvPicPr>
        <p:blipFill>
          <a:blip r:embed="rId3"/>
          <a:stretch>
            <a:fillRect/>
          </a:stretch>
        </p:blipFill>
        <p:spPr>
          <a:xfrm>
            <a:off x="3478924" y="3652361"/>
            <a:ext cx="1055616" cy="1711809"/>
          </a:xfrm>
          <a:prstGeom prst="rect">
            <a:avLst/>
          </a:prstGeom>
        </p:spPr>
      </p:pic>
      <p:pic>
        <p:nvPicPr>
          <p:cNvPr id="15" name="Picture 14" descr="220px-James_Madison.jpg">
            <a:extLst>
              <a:ext uri="{FF2B5EF4-FFF2-40B4-BE49-F238E27FC236}">
                <a16:creationId xmlns:a16="http://schemas.microsoft.com/office/drawing/2014/main" id="{0247A042-1F3C-C34B-A821-E2175C3D3B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86737" y="3652361"/>
            <a:ext cx="1458760" cy="1777036"/>
          </a:xfrm>
          <a:prstGeom prst="rect">
            <a:avLst/>
          </a:prstGeom>
        </p:spPr>
      </p:pic>
      <p:pic>
        <p:nvPicPr>
          <p:cNvPr id="16" name="Picture 15" descr="220px-Alexander_Hamilton_portrait_by_John_Trumbull_1806.jpg">
            <a:extLst>
              <a:ext uri="{FF2B5EF4-FFF2-40B4-BE49-F238E27FC236}">
                <a16:creationId xmlns:a16="http://schemas.microsoft.com/office/drawing/2014/main" id="{FFD52705-E6D3-8245-B03F-E5B3EC790D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0857" y="3652361"/>
            <a:ext cx="1458760" cy="1730620"/>
          </a:xfrm>
          <a:prstGeom prst="rect">
            <a:avLst/>
          </a:prstGeom>
        </p:spPr>
      </p:pic>
      <p:sp>
        <p:nvSpPr>
          <p:cNvPr id="17" name="TextBox 16">
            <a:extLst>
              <a:ext uri="{FF2B5EF4-FFF2-40B4-BE49-F238E27FC236}">
                <a16:creationId xmlns:a16="http://schemas.microsoft.com/office/drawing/2014/main" id="{DDF178AE-D4AF-A046-8B25-A2AD59149FB2}"/>
              </a:ext>
            </a:extLst>
          </p:cNvPr>
          <p:cNvSpPr txBox="1"/>
          <p:nvPr/>
        </p:nvSpPr>
        <p:spPr>
          <a:xfrm>
            <a:off x="951136" y="5429397"/>
            <a:ext cx="1729961" cy="369332"/>
          </a:xfrm>
          <a:prstGeom prst="rect">
            <a:avLst/>
          </a:prstGeom>
          <a:noFill/>
        </p:spPr>
        <p:txBody>
          <a:bodyPr wrap="none" rtlCol="0">
            <a:spAutoFit/>
          </a:bodyPr>
          <a:lstStyle/>
          <a:p>
            <a:r>
              <a:rPr lang="en-US" dirty="0"/>
              <a:t>James Madison</a:t>
            </a:r>
          </a:p>
        </p:txBody>
      </p:sp>
      <p:sp>
        <p:nvSpPr>
          <p:cNvPr id="18" name="TextBox 17">
            <a:extLst>
              <a:ext uri="{FF2B5EF4-FFF2-40B4-BE49-F238E27FC236}">
                <a16:creationId xmlns:a16="http://schemas.microsoft.com/office/drawing/2014/main" id="{CB9862A8-BC3A-734B-ADFF-041965B53F18}"/>
              </a:ext>
            </a:extLst>
          </p:cNvPr>
          <p:cNvSpPr txBox="1"/>
          <p:nvPr/>
        </p:nvSpPr>
        <p:spPr>
          <a:xfrm>
            <a:off x="5092888" y="5429397"/>
            <a:ext cx="2174698" cy="369332"/>
          </a:xfrm>
          <a:prstGeom prst="rect">
            <a:avLst/>
          </a:prstGeom>
          <a:noFill/>
        </p:spPr>
        <p:txBody>
          <a:bodyPr wrap="none" rtlCol="0">
            <a:spAutoFit/>
          </a:bodyPr>
          <a:lstStyle/>
          <a:p>
            <a:r>
              <a:rPr lang="en-US" dirty="0"/>
              <a:t>Alexander Hamilton</a:t>
            </a:r>
          </a:p>
        </p:txBody>
      </p:sp>
      <p:sp>
        <p:nvSpPr>
          <p:cNvPr id="19" name="文本框 9">
            <a:extLst>
              <a:ext uri="{FF2B5EF4-FFF2-40B4-BE49-F238E27FC236}">
                <a16:creationId xmlns:a16="http://schemas.microsoft.com/office/drawing/2014/main" id="{640EDC87-3855-484D-8540-A9C7B2D80A14}"/>
              </a:ext>
            </a:extLst>
          </p:cNvPr>
          <p:cNvSpPr txBox="1"/>
          <p:nvPr/>
        </p:nvSpPr>
        <p:spPr>
          <a:xfrm>
            <a:off x="8784740" y="4690483"/>
            <a:ext cx="3083412" cy="1384995"/>
          </a:xfrm>
          <a:prstGeom prst="rect">
            <a:avLst/>
          </a:prstGeom>
          <a:noFill/>
        </p:spPr>
        <p:txBody>
          <a:bodyPr wrap="square">
            <a:spAutoFit/>
          </a:bodyPr>
          <a:lstStyle/>
          <a:p>
            <a:r>
              <a:rPr lang="en-US" altLang="zh-CN" sz="1200" b="0" i="0" dirty="0">
                <a:solidFill>
                  <a:srgbClr val="222222"/>
                </a:solidFill>
                <a:effectLst/>
              </a:rPr>
              <a:t>Mosteller, Frederick, and David L. Wallace. "</a:t>
            </a:r>
            <a:r>
              <a:rPr lang="en-US" altLang="zh-CN" sz="1200" b="0" i="0" dirty="0">
                <a:solidFill>
                  <a:srgbClr val="222222"/>
                </a:solidFill>
                <a:effectLst/>
                <a:hlinkClick r:id="rId6"/>
              </a:rPr>
              <a:t>Inference in an authorship problem: A comparative study of discrimination methods applied to the authorship of the disputed Federalist Papers.</a:t>
            </a:r>
            <a:r>
              <a:rPr lang="en-US" altLang="zh-CN" sz="1200" b="0" i="0" dirty="0">
                <a:solidFill>
                  <a:srgbClr val="222222"/>
                </a:solidFill>
                <a:effectLst/>
              </a:rPr>
              <a:t>" </a:t>
            </a:r>
            <a:r>
              <a:rPr lang="en-US" altLang="zh-CN" sz="1200" b="0" i="1" dirty="0">
                <a:solidFill>
                  <a:srgbClr val="222222"/>
                </a:solidFill>
                <a:effectLst/>
              </a:rPr>
              <a:t>Journal of the American Statistical Association</a:t>
            </a:r>
            <a:r>
              <a:rPr lang="en-US" altLang="zh-CN" sz="1200" b="0" i="0" dirty="0">
                <a:solidFill>
                  <a:srgbClr val="222222"/>
                </a:solidFill>
                <a:effectLst/>
              </a:rPr>
              <a:t> 58.302 (1963): 275-309.</a:t>
            </a:r>
            <a:endParaRPr lang="zh-CN" altLang="en-US" sz="1200" dirty="0"/>
          </a:p>
        </p:txBody>
      </p:sp>
      <p:sp>
        <p:nvSpPr>
          <p:cNvPr id="11" name="TextBox 10">
            <a:extLst>
              <a:ext uri="{FF2B5EF4-FFF2-40B4-BE49-F238E27FC236}">
                <a16:creationId xmlns:a16="http://schemas.microsoft.com/office/drawing/2014/main" id="{CFA48DE5-ECE9-2D43-AE25-D0AC9BEAC933}"/>
              </a:ext>
            </a:extLst>
          </p:cNvPr>
          <p:cNvSpPr txBox="1"/>
          <p:nvPr/>
        </p:nvSpPr>
        <p:spPr>
          <a:xfrm>
            <a:off x="3089383" y="6155001"/>
            <a:ext cx="6003711" cy="461665"/>
          </a:xfrm>
          <a:prstGeom prst="rect">
            <a:avLst/>
          </a:prstGeom>
          <a:noFill/>
        </p:spPr>
        <p:txBody>
          <a:bodyPr wrap="square">
            <a:spAutoFit/>
          </a:bodyPr>
          <a:lstStyle/>
          <a:p>
            <a:r>
              <a:rPr lang="en-US" altLang="zh-CN" sz="2400" b="1" dirty="0"/>
              <a:t>James Madison / Alexander Hamilton</a:t>
            </a:r>
            <a:endParaRPr lang="en-CN" sz="2400" b="1" dirty="0"/>
          </a:p>
        </p:txBody>
      </p:sp>
    </p:spTree>
    <p:extLst>
      <p:ext uri="{BB962C8B-B14F-4D97-AF65-F5344CB8AC3E}">
        <p14:creationId xmlns:p14="http://schemas.microsoft.com/office/powerpoint/2010/main" val="290865498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A373B-1D37-A040-A008-407AC8DD6FCD}"/>
              </a:ext>
            </a:extLst>
          </p:cNvPr>
          <p:cNvSpPr>
            <a:spLocks noGrp="1"/>
          </p:cNvSpPr>
          <p:nvPr>
            <p:ph type="title"/>
          </p:nvPr>
        </p:nvSpPr>
        <p:spPr>
          <a:xfrm>
            <a:off x="314325" y="266949"/>
            <a:ext cx="11553827" cy="584775"/>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t>GD</a:t>
            </a:r>
            <a:endParaRPr lang="en-US" dirty="0"/>
          </a:p>
        </p:txBody>
      </p:sp>
      <p:sp>
        <p:nvSpPr>
          <p:cNvPr id="4" name="TextBox 3">
            <a:extLst>
              <a:ext uri="{FF2B5EF4-FFF2-40B4-BE49-F238E27FC236}">
                <a16:creationId xmlns:a16="http://schemas.microsoft.com/office/drawing/2014/main" id="{1C898971-4709-0D4A-830D-774923131059}"/>
              </a:ext>
            </a:extLst>
          </p:cNvPr>
          <p:cNvSpPr txBox="1"/>
          <p:nvPr/>
        </p:nvSpPr>
        <p:spPr>
          <a:xfrm>
            <a:off x="406401" y="1066799"/>
            <a:ext cx="11480799" cy="913199"/>
          </a:xfrm>
          <a:prstGeom prst="rect">
            <a:avLst/>
          </a:prstGeom>
          <a:noFill/>
        </p:spPr>
        <p:txBody>
          <a:bodyPr wrap="square" rtlCol="0">
            <a:spAutoFit/>
          </a:bodyPr>
          <a:lstStyle/>
          <a:p>
            <a:pPr defTabSz="1219170" fontAlgn="base">
              <a:spcBef>
                <a:spcPct val="0"/>
              </a:spcBef>
              <a:spcAft>
                <a:spcPct val="0"/>
              </a:spcAft>
            </a:pPr>
            <a:r>
              <a:rPr lang="en-US" sz="2667" dirty="0">
                <a:solidFill>
                  <a:prstClr val="black"/>
                </a:solidFill>
                <a:latin typeface="Lucida Sans" charset="0"/>
                <a:ea typeface="ＭＳ Ｐゴシック" charset="0"/>
              </a:rPr>
              <a:t>Q: Given current w, should we make it bigger or smaller?</a:t>
            </a:r>
          </a:p>
          <a:p>
            <a:pPr defTabSz="1219170" fontAlgn="base">
              <a:spcBef>
                <a:spcPct val="0"/>
              </a:spcBef>
              <a:spcAft>
                <a:spcPct val="0"/>
              </a:spcAft>
            </a:pPr>
            <a:r>
              <a:rPr lang="en-US" sz="2667" dirty="0">
                <a:solidFill>
                  <a:prstClr val="black"/>
                </a:solidFill>
                <a:latin typeface="Lucida Sans" charset="0"/>
                <a:ea typeface="ＭＳ Ｐゴシック" charset="0"/>
              </a:rPr>
              <a:t>A: Move </a:t>
            </a:r>
            <a:r>
              <a:rPr lang="en-US" sz="2667" i="1" dirty="0">
                <a:solidFill>
                  <a:prstClr val="black"/>
                </a:solidFill>
                <a:latin typeface="Lucida Sans" charset="0"/>
                <a:ea typeface="ＭＳ Ｐゴシック" charset="0"/>
              </a:rPr>
              <a:t>w </a:t>
            </a:r>
            <a:r>
              <a:rPr lang="en-US" sz="2667" dirty="0">
                <a:solidFill>
                  <a:prstClr val="black"/>
                </a:solidFill>
                <a:latin typeface="Lucida Sans" charset="0"/>
                <a:ea typeface="ＭＳ Ｐゴシック" charset="0"/>
              </a:rPr>
              <a:t>in the reverse direction from the slope of the function </a:t>
            </a:r>
          </a:p>
        </p:txBody>
      </p:sp>
      <p:pic>
        <p:nvPicPr>
          <p:cNvPr id="9" name="Content Placeholder 5">
            <a:extLst>
              <a:ext uri="{FF2B5EF4-FFF2-40B4-BE49-F238E27FC236}">
                <a16:creationId xmlns:a16="http://schemas.microsoft.com/office/drawing/2014/main" id="{ED8A0C05-010C-4DAE-A5B9-BAB97D41D458}"/>
              </a:ext>
            </a:extLst>
          </p:cNvPr>
          <p:cNvPicPr>
            <a:picLocks noChangeAspect="1"/>
          </p:cNvPicPr>
          <p:nvPr/>
        </p:nvPicPr>
        <p:blipFill>
          <a:blip r:embed="rId3"/>
          <a:stretch/>
        </p:blipFill>
        <p:spPr>
          <a:xfrm>
            <a:off x="2235200" y="2216325"/>
            <a:ext cx="9144000" cy="4362275"/>
          </a:xfrm>
          <a:prstGeom prst="rect">
            <a:avLst/>
          </a:prstGeom>
        </p:spPr>
      </p:pic>
      <p:sp>
        <p:nvSpPr>
          <p:cNvPr id="10" name="TextBox 7">
            <a:extLst>
              <a:ext uri="{FF2B5EF4-FFF2-40B4-BE49-F238E27FC236}">
                <a16:creationId xmlns:a16="http://schemas.microsoft.com/office/drawing/2014/main" id="{FFA08566-08A0-4650-A520-4B134BE58E6C}"/>
              </a:ext>
            </a:extLst>
          </p:cNvPr>
          <p:cNvSpPr txBox="1"/>
          <p:nvPr/>
        </p:nvSpPr>
        <p:spPr>
          <a:xfrm>
            <a:off x="314325" y="4539577"/>
            <a:ext cx="4876800" cy="584775"/>
          </a:xfrm>
          <a:prstGeom prst="rect">
            <a:avLst/>
          </a:prstGeom>
          <a:noFill/>
        </p:spPr>
        <p:txBody>
          <a:bodyPr wrap="square" rtlCol="0">
            <a:spAutoFit/>
          </a:bodyPr>
          <a:lstStyle/>
          <a:p>
            <a:pPr marL="609585" lvl="1" defTabSz="1219170" fontAlgn="base">
              <a:spcBef>
                <a:spcPct val="0"/>
              </a:spcBef>
              <a:spcAft>
                <a:spcPct val="0"/>
              </a:spcAft>
            </a:pPr>
            <a:r>
              <a:rPr lang="en-US" sz="3200" dirty="0">
                <a:solidFill>
                  <a:srgbClr val="FF0000"/>
                </a:solidFill>
                <a:latin typeface="Tahoma"/>
                <a:ea typeface="ＭＳ Ｐゴシック" charset="0"/>
                <a:cs typeface="Times New Roman" panose="02020603050405020304" pitchFamily="18" charset="0"/>
              </a:rPr>
              <a:t>So we'll move positive</a:t>
            </a:r>
          </a:p>
        </p:txBody>
      </p:sp>
      <p:sp>
        <p:nvSpPr>
          <p:cNvPr id="11" name="灯片编号占位符 10">
            <a:extLst>
              <a:ext uri="{FF2B5EF4-FFF2-40B4-BE49-F238E27FC236}">
                <a16:creationId xmlns:a16="http://schemas.microsoft.com/office/drawing/2014/main" id="{DFCF58AF-CA1A-49CB-A77C-964516CDD208}"/>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40</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57554468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140124-5294-334D-B89C-01146A57E3B2}"/>
              </a:ext>
            </a:extLst>
          </p:cNvPr>
          <p:cNvSpPr>
            <a:spLocks noGrp="1"/>
          </p:cNvSpPr>
          <p:nvPr>
            <p:ph type="title"/>
          </p:nvPr>
        </p:nvSpPr>
        <p:spPr>
          <a:xfrm>
            <a:off x="314325" y="257175"/>
            <a:ext cx="11553827" cy="594549"/>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t>GD</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936B88E-76E3-BB46-8108-35899C0951F8}"/>
                  </a:ext>
                </a:extLst>
              </p:cNvPr>
              <p:cNvSpPr>
                <a:spLocks noGrp="1"/>
              </p:cNvSpPr>
              <p:nvPr>
                <p:ph idx="1"/>
              </p:nvPr>
            </p:nvSpPr>
            <p:spPr>
              <a:xfrm>
                <a:off x="517525" y="1108434"/>
                <a:ext cx="11064875" cy="5673367"/>
              </a:xfrm>
            </p:spPr>
            <p:txBody>
              <a:bodyPr>
                <a:noAutofit/>
              </a:bodyPr>
              <a:lstStyle/>
              <a:p>
                <a:r>
                  <a:rPr lang="en-US" sz="2667" dirty="0"/>
                  <a:t>The </a:t>
                </a:r>
                <a:r>
                  <a:rPr lang="en-US" sz="2667" b="1" dirty="0"/>
                  <a:t>gradient</a:t>
                </a:r>
                <a:r>
                  <a:rPr lang="en-US" sz="2667" dirty="0"/>
                  <a:t> of a function of many variables is a vector pointing in the direction of the greatest increase in a function. </a:t>
                </a:r>
              </a:p>
              <a:p>
                <a:r>
                  <a:rPr lang="en-US" sz="2667" b="1" dirty="0"/>
                  <a:t>Gradient Descent</a:t>
                </a:r>
                <a:r>
                  <a:rPr lang="en-US" sz="2667" dirty="0"/>
                  <a:t>: Find the gradient of the loss function at the current point and move in the </a:t>
                </a:r>
                <a:r>
                  <a:rPr lang="en-US" sz="2667" b="1" dirty="0"/>
                  <a:t>opposite</a:t>
                </a:r>
                <a:r>
                  <a:rPr lang="en-US" sz="2667" dirty="0"/>
                  <a:t> direction. </a:t>
                </a:r>
              </a:p>
              <a:p>
                <a:r>
                  <a:rPr lang="en-US" altLang="zh-CN" sz="2667" b="1" dirty="0">
                    <a:solidFill>
                      <a:srgbClr val="FF0000"/>
                    </a:solidFill>
                  </a:rPr>
                  <a:t>How much do we move in that direction ?</a:t>
                </a:r>
              </a:p>
              <a:p>
                <a:pPr lvl="1"/>
                <a:r>
                  <a:rPr lang="en-US" altLang="zh-CN" sz="2667" dirty="0"/>
                  <a:t>The value of the gradient (slope)  </a:t>
                </a:r>
                <a14:m>
                  <m:oMath xmlns:m="http://schemas.openxmlformats.org/officeDocument/2006/math">
                    <m:f>
                      <m:fPr>
                        <m:ctrlPr>
                          <a:rPr lang="en-US" altLang="zh-CN" sz="2667" i="1">
                            <a:latin typeface="Cambria Math" panose="02040503050406030204" pitchFamily="18" charset="0"/>
                          </a:rPr>
                        </m:ctrlPr>
                      </m:fPr>
                      <m:num>
                        <m:r>
                          <a:rPr lang="en-US" altLang="zh-CN" sz="2667" i="1">
                            <a:latin typeface="Cambria Math" panose="02040503050406030204" pitchFamily="18" charset="0"/>
                          </a:rPr>
                          <m:t>𝑑</m:t>
                        </m:r>
                      </m:num>
                      <m:den>
                        <m:r>
                          <a:rPr lang="en-US" altLang="zh-CN" sz="2667" i="1">
                            <a:latin typeface="Cambria Math" panose="02040503050406030204" pitchFamily="18" charset="0"/>
                          </a:rPr>
                          <m:t>𝑑</m:t>
                        </m:r>
                        <m:r>
                          <a:rPr lang="en-US" altLang="zh-CN" sz="2667" b="1" i="1" smtClean="0">
                            <a:latin typeface="Cambria Math" panose="02040503050406030204" pitchFamily="18" charset="0"/>
                          </a:rPr>
                          <m:t>𝜽</m:t>
                        </m:r>
                      </m:den>
                    </m:f>
                    <m:r>
                      <a:rPr lang="en-US" altLang="zh-CN" sz="2667" b="0" i="1" smtClean="0">
                        <a:latin typeface="Cambria Math" panose="02040503050406030204" pitchFamily="18" charset="0"/>
                      </a:rPr>
                      <m:t>ℓ</m:t>
                    </m:r>
                    <m:r>
                      <a:rPr lang="en-US" altLang="zh-CN" sz="2667" i="1">
                        <a:latin typeface="Cambria Math" panose="02040503050406030204" pitchFamily="18" charset="0"/>
                      </a:rPr>
                      <m:t>(</m:t>
                    </m:r>
                    <m:r>
                      <a:rPr lang="en-US" altLang="zh-CN" sz="2667" i="1">
                        <a:latin typeface="Cambria Math" panose="02040503050406030204" pitchFamily="18" charset="0"/>
                      </a:rPr>
                      <m:t>𝑓</m:t>
                    </m:r>
                    <m:d>
                      <m:dPr>
                        <m:ctrlPr>
                          <a:rPr lang="en-US" altLang="zh-CN" sz="2667" i="1">
                            <a:latin typeface="Cambria Math" panose="02040503050406030204" pitchFamily="18" charset="0"/>
                          </a:rPr>
                        </m:ctrlPr>
                      </m:dPr>
                      <m:e>
                        <m:r>
                          <a:rPr lang="en-US" altLang="zh-CN" sz="2667" i="1">
                            <a:latin typeface="Cambria Math" panose="02040503050406030204" pitchFamily="18" charset="0"/>
                          </a:rPr>
                          <m:t>𝑥</m:t>
                        </m:r>
                        <m:r>
                          <a:rPr lang="en-US" altLang="zh-CN" sz="2667" i="1">
                            <a:latin typeface="Cambria Math" panose="02040503050406030204" pitchFamily="18" charset="0"/>
                          </a:rPr>
                          <m:t>;</m:t>
                        </m:r>
                        <m:r>
                          <a:rPr lang="en-US" altLang="zh-CN" sz="2667" b="1" i="1" smtClean="0">
                            <a:latin typeface="Cambria Math" panose="02040503050406030204" pitchFamily="18" charset="0"/>
                          </a:rPr>
                          <m:t>𝜽</m:t>
                        </m:r>
                      </m:e>
                    </m:d>
                    <m:r>
                      <a:rPr lang="en-US" altLang="zh-CN" sz="2667" i="1">
                        <a:latin typeface="Cambria Math" panose="02040503050406030204" pitchFamily="18" charset="0"/>
                      </a:rPr>
                      <m:t>,</m:t>
                    </m:r>
                    <m:r>
                      <a:rPr lang="en-US" altLang="zh-CN" sz="2667" i="1">
                        <a:latin typeface="Cambria Math" panose="02040503050406030204" pitchFamily="18" charset="0"/>
                      </a:rPr>
                      <m:t>𝑦</m:t>
                    </m:r>
                    <m:r>
                      <a:rPr lang="en-US" altLang="zh-CN" sz="2667" i="1">
                        <a:latin typeface="Cambria Math" panose="02040503050406030204" pitchFamily="18" charset="0"/>
                      </a:rPr>
                      <m:t>)</m:t>
                    </m:r>
                  </m:oMath>
                </a14:m>
                <a:r>
                  <a:rPr lang="en-US" altLang="zh-CN" sz="2667" dirty="0"/>
                  <a:t> weighted by a </a:t>
                </a:r>
                <a:r>
                  <a:rPr lang="en-US" altLang="zh-CN" sz="2667" b="1" dirty="0"/>
                  <a:t>learning rate </a:t>
                </a:r>
                <a14:m>
                  <m:oMath xmlns:m="http://schemas.openxmlformats.org/officeDocument/2006/math">
                    <m:r>
                      <a:rPr lang="el-GR" altLang="zh-CN" sz="2667" i="1" dirty="0">
                        <a:latin typeface="Cambria Math" panose="02040503050406030204" pitchFamily="18" charset="0"/>
                      </a:rPr>
                      <m:t>𝜂</m:t>
                    </m:r>
                  </m:oMath>
                </a14:m>
                <a:r>
                  <a:rPr lang="en-US" altLang="zh-CN" sz="2667" dirty="0"/>
                  <a:t> (Higher </a:t>
                </a:r>
                <a14:m>
                  <m:oMath xmlns:m="http://schemas.openxmlformats.org/officeDocument/2006/math">
                    <m:r>
                      <a:rPr lang="en-US" altLang="zh-CN" sz="2667" i="1">
                        <a:latin typeface="Cambria Math" panose="02040503050406030204" pitchFamily="18" charset="0"/>
                      </a:rPr>
                      <m:t>𝜂</m:t>
                    </m:r>
                  </m:oMath>
                </a14:m>
                <a:r>
                  <a:rPr lang="en-US" altLang="zh-CN" sz="2667" dirty="0"/>
                  <a:t> means move </a:t>
                </a:r>
                <a14:m>
                  <m:oMath xmlns:m="http://schemas.openxmlformats.org/officeDocument/2006/math">
                    <m:r>
                      <a:rPr lang="en-US" altLang="zh-CN" sz="2667" b="1" i="1">
                        <a:latin typeface="Cambria Math" panose="02040503050406030204" pitchFamily="18" charset="0"/>
                      </a:rPr>
                      <m:t>𝒘</m:t>
                    </m:r>
                  </m:oMath>
                </a14:m>
                <a:r>
                  <a:rPr lang="en-US" altLang="zh-CN" sz="2667" dirty="0"/>
                  <a:t> faster)</a:t>
                </a:r>
              </a:p>
              <a:p>
                <a:pPr marL="457189" lvl="1" indent="0">
                  <a:buNone/>
                </a:pPr>
                <a14:m>
                  <m:oMathPara xmlns:m="http://schemas.openxmlformats.org/officeDocument/2006/math">
                    <m:oMathParaPr>
                      <m:jc m:val="centerGroup"/>
                    </m:oMathParaPr>
                    <m:oMath xmlns:m="http://schemas.openxmlformats.org/officeDocument/2006/math">
                      <m:sSup>
                        <m:sSupPr>
                          <m:ctrlPr>
                            <a:rPr lang="en-US" altLang="zh-CN" sz="3733" i="1">
                              <a:latin typeface="Cambria Math" panose="02040503050406030204" pitchFamily="18" charset="0"/>
                            </a:rPr>
                          </m:ctrlPr>
                        </m:sSupPr>
                        <m:e>
                          <m:r>
                            <a:rPr lang="en-US" altLang="zh-CN" sz="3733" b="1" i="1" smtClean="0">
                              <a:latin typeface="Cambria Math" panose="02040503050406030204" pitchFamily="18" charset="0"/>
                            </a:rPr>
                            <m:t>𝜽</m:t>
                          </m:r>
                        </m:e>
                        <m:sup>
                          <m:r>
                            <a:rPr lang="en-US" altLang="zh-CN" sz="3733" i="1">
                              <a:latin typeface="Cambria Math" panose="02040503050406030204" pitchFamily="18" charset="0"/>
                            </a:rPr>
                            <m:t>𝑡</m:t>
                          </m:r>
                          <m:r>
                            <a:rPr lang="en-US" altLang="zh-CN" sz="3733" i="1">
                              <a:latin typeface="Cambria Math" panose="02040503050406030204" pitchFamily="18" charset="0"/>
                            </a:rPr>
                            <m:t>+1</m:t>
                          </m:r>
                        </m:sup>
                      </m:sSup>
                      <m:r>
                        <a:rPr lang="en-US" altLang="zh-CN" sz="3733" i="1">
                          <a:latin typeface="Cambria Math" panose="02040503050406030204" pitchFamily="18" charset="0"/>
                        </a:rPr>
                        <m:t>=</m:t>
                      </m:r>
                      <m:sSup>
                        <m:sSupPr>
                          <m:ctrlPr>
                            <a:rPr lang="en-US" altLang="zh-CN" sz="3733" i="1">
                              <a:latin typeface="Cambria Math" panose="02040503050406030204" pitchFamily="18" charset="0"/>
                            </a:rPr>
                          </m:ctrlPr>
                        </m:sSupPr>
                        <m:e>
                          <m:r>
                            <a:rPr lang="en-US" altLang="zh-CN" sz="3733" b="1" i="1" smtClean="0">
                              <a:latin typeface="Cambria Math" panose="02040503050406030204" pitchFamily="18" charset="0"/>
                            </a:rPr>
                            <m:t>𝜽</m:t>
                          </m:r>
                        </m:e>
                        <m:sup>
                          <m:r>
                            <a:rPr lang="en-US" altLang="zh-CN" sz="3733" i="1">
                              <a:latin typeface="Cambria Math" panose="02040503050406030204" pitchFamily="18" charset="0"/>
                            </a:rPr>
                            <m:t>𝑡</m:t>
                          </m:r>
                        </m:sup>
                      </m:sSup>
                      <m:r>
                        <a:rPr lang="en-US" altLang="zh-CN" sz="3733" i="1">
                          <a:latin typeface="Cambria Math" panose="02040503050406030204" pitchFamily="18" charset="0"/>
                        </a:rPr>
                        <m:t>−</m:t>
                      </m:r>
                      <m:r>
                        <a:rPr lang="en-US" altLang="zh-CN" sz="3733" i="1">
                          <a:latin typeface="Cambria Math" panose="02040503050406030204" pitchFamily="18" charset="0"/>
                        </a:rPr>
                        <m:t>𝜂</m:t>
                      </m:r>
                      <m:f>
                        <m:fPr>
                          <m:ctrlPr>
                            <a:rPr lang="en-US" altLang="zh-CN" sz="3733" i="1">
                              <a:latin typeface="Cambria Math" panose="02040503050406030204" pitchFamily="18" charset="0"/>
                            </a:rPr>
                          </m:ctrlPr>
                        </m:fPr>
                        <m:num>
                          <m:r>
                            <a:rPr lang="en-US" altLang="zh-CN" sz="3733" i="1">
                              <a:latin typeface="Cambria Math" panose="02040503050406030204" pitchFamily="18" charset="0"/>
                            </a:rPr>
                            <m:t>𝑑</m:t>
                          </m:r>
                        </m:num>
                        <m:den>
                          <m:r>
                            <a:rPr lang="en-US" altLang="zh-CN" sz="3733" i="1">
                              <a:latin typeface="Cambria Math" panose="02040503050406030204" pitchFamily="18" charset="0"/>
                            </a:rPr>
                            <m:t>𝑑</m:t>
                          </m:r>
                          <m:r>
                            <a:rPr lang="en-US" altLang="zh-CN" sz="3733" b="1" i="1" smtClean="0">
                              <a:latin typeface="Cambria Math" panose="02040503050406030204" pitchFamily="18" charset="0"/>
                            </a:rPr>
                            <m:t>𝜽</m:t>
                          </m:r>
                        </m:den>
                      </m:f>
                      <m:r>
                        <a:rPr lang="en-US" altLang="zh-CN" sz="3733" b="0" i="1" smtClean="0">
                          <a:latin typeface="Cambria Math" panose="02040503050406030204" pitchFamily="18" charset="0"/>
                        </a:rPr>
                        <m:t>ℓ</m:t>
                      </m:r>
                      <m:d>
                        <m:dPr>
                          <m:ctrlPr>
                            <a:rPr lang="en-US" altLang="zh-CN" sz="3733" i="1">
                              <a:latin typeface="Cambria Math" panose="02040503050406030204" pitchFamily="18" charset="0"/>
                            </a:rPr>
                          </m:ctrlPr>
                        </m:dPr>
                        <m:e>
                          <m:r>
                            <a:rPr lang="en-US" altLang="zh-CN" sz="3733" i="1">
                              <a:latin typeface="Cambria Math" panose="02040503050406030204" pitchFamily="18" charset="0"/>
                            </a:rPr>
                            <m:t>𝑓</m:t>
                          </m:r>
                          <m:d>
                            <m:dPr>
                              <m:ctrlPr>
                                <a:rPr lang="en-US" altLang="zh-CN" sz="3733" i="1">
                                  <a:latin typeface="Cambria Math" panose="02040503050406030204" pitchFamily="18" charset="0"/>
                                </a:rPr>
                              </m:ctrlPr>
                            </m:dPr>
                            <m:e>
                              <m:r>
                                <a:rPr lang="en-US" altLang="zh-CN" sz="3733" i="1">
                                  <a:latin typeface="Cambria Math" panose="02040503050406030204" pitchFamily="18" charset="0"/>
                                </a:rPr>
                                <m:t>𝑥</m:t>
                              </m:r>
                              <m:r>
                                <a:rPr lang="en-US" altLang="zh-CN" sz="3733" i="1">
                                  <a:latin typeface="Cambria Math" panose="02040503050406030204" pitchFamily="18" charset="0"/>
                                </a:rPr>
                                <m:t>;</m:t>
                              </m:r>
                              <m:r>
                                <a:rPr lang="en-US" altLang="zh-CN" sz="3733" b="1" i="1" smtClean="0">
                                  <a:latin typeface="Cambria Math" panose="02040503050406030204" pitchFamily="18" charset="0"/>
                                </a:rPr>
                                <m:t>𝜽</m:t>
                              </m:r>
                            </m:e>
                          </m:d>
                          <m:r>
                            <a:rPr lang="en-US" altLang="zh-CN" sz="3733" i="1">
                              <a:latin typeface="Cambria Math" panose="02040503050406030204" pitchFamily="18" charset="0"/>
                            </a:rPr>
                            <m:t>,</m:t>
                          </m:r>
                          <m:r>
                            <a:rPr lang="en-US" altLang="zh-CN" sz="3733" i="1">
                              <a:latin typeface="Cambria Math" panose="02040503050406030204" pitchFamily="18" charset="0"/>
                            </a:rPr>
                            <m:t>𝑦</m:t>
                          </m:r>
                        </m:e>
                      </m:d>
                    </m:oMath>
                  </m:oMathPara>
                </a14:m>
                <a:endParaRPr lang="en-US" altLang="zh-CN" sz="2667" dirty="0"/>
              </a:p>
              <a:p>
                <a:pPr lvl="1"/>
                <a:endParaRPr lang="en-US" sz="2267" dirty="0"/>
              </a:p>
            </p:txBody>
          </p:sp>
        </mc:Choice>
        <mc:Fallback xmlns="">
          <p:sp>
            <p:nvSpPr>
              <p:cNvPr id="3" name="Content Placeholder 2">
                <a:extLst>
                  <a:ext uri="{FF2B5EF4-FFF2-40B4-BE49-F238E27FC236}">
                    <a16:creationId xmlns:a16="http://schemas.microsoft.com/office/drawing/2014/main" id="{5936B88E-76E3-BB46-8108-35899C0951F8}"/>
                  </a:ext>
                </a:extLst>
              </p:cNvPr>
              <p:cNvSpPr>
                <a:spLocks noGrp="1" noRot="1" noChangeAspect="1" noMove="1" noResize="1" noEditPoints="1" noAdjustHandles="1" noChangeArrowheads="1" noChangeShapeType="1" noTextEdit="1"/>
              </p:cNvSpPr>
              <p:nvPr>
                <p:ph idx="1"/>
              </p:nvPr>
            </p:nvSpPr>
            <p:spPr>
              <a:xfrm>
                <a:off x="517525" y="1108434"/>
                <a:ext cx="11064875" cy="5673367"/>
              </a:xfrm>
              <a:blipFill>
                <a:blip r:embed="rId3"/>
                <a:stretch>
                  <a:fillRect l="-916" t="-1116"/>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E859499A-B2FB-4624-85C0-B708064A6027}"/>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41</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272373064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DFD06ADA-F2D6-C04F-982F-18D71DC96533}"/>
                  </a:ext>
                </a:extLst>
              </p:cNvPr>
              <p:cNvSpPr>
                <a:spLocks noGrp="1"/>
              </p:cNvSpPr>
              <p:nvPr>
                <p:ph type="title"/>
              </p:nvPr>
            </p:nvSpPr>
            <p:spPr>
              <a:xfrm>
                <a:off x="314325" y="241333"/>
                <a:ext cx="11553827" cy="610391"/>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14:m>
                  <m:oMath xmlns:m="http://schemas.openxmlformats.org/officeDocument/2006/math">
                    <m:r>
                      <a:rPr lang="en-US" i="1" dirty="0">
                        <a:latin typeface="Cambria Math" panose="02040503050406030204" pitchFamily="18" charset="0"/>
                      </a:rPr>
                      <m:t>𝑁</m:t>
                    </m:r>
                  </m:oMath>
                </a14:m>
                <a:r>
                  <a:rPr lang="en-US" dirty="0"/>
                  <a:t> dimensions</a:t>
                </a:r>
              </a:p>
            </p:txBody>
          </p:sp>
        </mc:Choice>
        <mc:Fallback xmlns="">
          <p:sp>
            <p:nvSpPr>
              <p:cNvPr id="2" name="Title 1">
                <a:extLst>
                  <a:ext uri="{FF2B5EF4-FFF2-40B4-BE49-F238E27FC236}">
                    <a16:creationId xmlns:a16="http://schemas.microsoft.com/office/drawing/2014/main" id="{DFD06ADA-F2D6-C04F-982F-18D71DC96533}"/>
                  </a:ext>
                </a:extLst>
              </p:cNvPr>
              <p:cNvSpPr>
                <a:spLocks noGrp="1" noRot="1" noChangeAspect="1" noMove="1" noResize="1" noEditPoints="1" noAdjustHandles="1" noChangeArrowheads="1" noChangeShapeType="1" noTextEdit="1"/>
              </p:cNvSpPr>
              <p:nvPr>
                <p:ph type="title"/>
              </p:nvPr>
            </p:nvSpPr>
            <p:spPr>
              <a:xfrm>
                <a:off x="314325" y="241333"/>
                <a:ext cx="11553827" cy="610391"/>
              </a:xfrm>
              <a:blipFill>
                <a:blip r:embed="rId3"/>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A1ADC52-22E2-2F44-B800-9A0B09E186BA}"/>
                  </a:ext>
                </a:extLst>
              </p:cNvPr>
              <p:cNvSpPr>
                <a:spLocks noGrp="1"/>
              </p:cNvSpPr>
              <p:nvPr>
                <p:ph idx="1"/>
              </p:nvPr>
            </p:nvSpPr>
            <p:spPr/>
            <p:txBody>
              <a:bodyPr/>
              <a:lstStyle/>
              <a:p>
                <a:r>
                  <a:rPr lang="en-US" dirty="0"/>
                  <a:t>We want to know where in the </a:t>
                </a:r>
                <a14:m>
                  <m:oMath xmlns:m="http://schemas.openxmlformats.org/officeDocument/2006/math">
                    <m:r>
                      <a:rPr lang="en-US" i="1" dirty="0" smtClean="0">
                        <a:latin typeface="Cambria Math" panose="02040503050406030204" pitchFamily="18" charset="0"/>
                      </a:rPr>
                      <m:t>𝑁</m:t>
                    </m:r>
                  </m:oMath>
                </a14:m>
                <a:r>
                  <a:rPr lang="en-US" dirty="0"/>
                  <a:t>-dimensional space (of the </a:t>
                </a:r>
                <a14:m>
                  <m:oMath xmlns:m="http://schemas.openxmlformats.org/officeDocument/2006/math">
                    <m:r>
                      <a:rPr lang="en-US" i="1" dirty="0" smtClean="0">
                        <a:latin typeface="Cambria Math" panose="02040503050406030204" pitchFamily="18" charset="0"/>
                      </a:rPr>
                      <m:t>𝑁</m:t>
                    </m:r>
                  </m:oMath>
                </a14:m>
                <a:r>
                  <a:rPr lang="en-US" i="1" dirty="0"/>
                  <a:t> </a:t>
                </a:r>
                <a:r>
                  <a:rPr lang="en-US" dirty="0"/>
                  <a:t>parameters that make up </a:t>
                </a:r>
                <a14:m>
                  <m:oMath xmlns:m="http://schemas.openxmlformats.org/officeDocument/2006/math">
                    <m:r>
                      <a:rPr lang="el-GR" b="1" i="1" dirty="0" smtClean="0">
                        <a:latin typeface="Cambria Math" panose="02040503050406030204" pitchFamily="18" charset="0"/>
                      </a:rPr>
                      <m:t>𝜽</m:t>
                    </m:r>
                  </m:oMath>
                </a14:m>
                <a:r>
                  <a:rPr lang="el-GR" dirty="0"/>
                  <a:t> ) </a:t>
                </a:r>
                <a:r>
                  <a:rPr lang="en-US" dirty="0"/>
                  <a:t>we should move. </a:t>
                </a:r>
              </a:p>
              <a:p>
                <a:r>
                  <a:rPr lang="en-US" dirty="0"/>
                  <a:t>The gradient is just such a vector; it expresses the directional components of the sharpest slope along each of the </a:t>
                </a:r>
                <a14:m>
                  <m:oMath xmlns:m="http://schemas.openxmlformats.org/officeDocument/2006/math">
                    <m:r>
                      <a:rPr lang="en-US" i="1" dirty="0" smtClean="0">
                        <a:latin typeface="Cambria Math" panose="02040503050406030204" pitchFamily="18" charset="0"/>
                      </a:rPr>
                      <m:t>𝑁</m:t>
                    </m:r>
                  </m:oMath>
                </a14:m>
                <a:r>
                  <a:rPr lang="en-US" i="1" dirty="0"/>
                  <a:t> </a:t>
                </a:r>
                <a:r>
                  <a:rPr lang="en-US" dirty="0"/>
                  <a:t>dimensions. </a:t>
                </a:r>
              </a:p>
              <a:p>
                <a:r>
                  <a:rPr lang="en-US" altLang="zh-CN" dirty="0"/>
                  <a:t>Visualizing the gradient vector at the red point</a:t>
                </a:r>
              </a:p>
              <a:p>
                <a:r>
                  <a:rPr lang="en-US" altLang="zh-CN" dirty="0"/>
                  <a:t>It has two dimensions shown in the x-y plane</a:t>
                </a:r>
                <a:endParaRPr lang="en-US" dirty="0"/>
              </a:p>
              <a:p>
                <a:endParaRPr lang="en-US" dirty="0"/>
              </a:p>
            </p:txBody>
          </p:sp>
        </mc:Choice>
        <mc:Fallback xmlns="">
          <p:sp>
            <p:nvSpPr>
              <p:cNvPr id="3" name="Content Placeholder 2">
                <a:extLst>
                  <a:ext uri="{FF2B5EF4-FFF2-40B4-BE49-F238E27FC236}">
                    <a16:creationId xmlns:a16="http://schemas.microsoft.com/office/drawing/2014/main" id="{9A1ADC52-22E2-2F44-B800-9A0B09E186BA}"/>
                  </a:ext>
                </a:extLst>
              </p:cNvPr>
              <p:cNvSpPr>
                <a:spLocks noGrp="1" noRot="1" noChangeAspect="1" noMove="1" noResize="1" noEditPoints="1" noAdjustHandles="1" noChangeArrowheads="1" noChangeShapeType="1" noTextEdit="1"/>
              </p:cNvSpPr>
              <p:nvPr>
                <p:ph idx="1"/>
              </p:nvPr>
            </p:nvSpPr>
            <p:spPr>
              <a:blipFill>
                <a:blip r:embed="rId4"/>
                <a:stretch>
                  <a:fillRect l="-735" t="-1032" r="-1176"/>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EC67E6A8-BA36-4DE5-B99E-CFE4124FA746}"/>
              </a:ext>
            </a:extLst>
          </p:cNvPr>
          <p:cNvPicPr>
            <a:picLocks noChangeAspect="1"/>
          </p:cNvPicPr>
          <p:nvPr/>
        </p:nvPicPr>
        <p:blipFill>
          <a:blip r:embed="rId5"/>
          <a:stretch>
            <a:fillRect/>
          </a:stretch>
        </p:blipFill>
        <p:spPr>
          <a:xfrm>
            <a:off x="8090678" y="3967205"/>
            <a:ext cx="3826901" cy="2890108"/>
          </a:xfrm>
          <a:prstGeom prst="rect">
            <a:avLst/>
          </a:prstGeom>
        </p:spPr>
      </p:pic>
      <p:sp>
        <p:nvSpPr>
          <p:cNvPr id="5" name="灯片编号占位符 4">
            <a:extLst>
              <a:ext uri="{FF2B5EF4-FFF2-40B4-BE49-F238E27FC236}">
                <a16:creationId xmlns:a16="http://schemas.microsoft.com/office/drawing/2014/main" id="{74072729-F4FC-48BD-B20F-8AA0609C4809}"/>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42</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37742195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EEDE87-46EB-0C4D-81E7-0B868927B4D3}"/>
              </a:ext>
            </a:extLst>
          </p:cNvPr>
          <p:cNvSpPr>
            <a:spLocks noGrp="1"/>
          </p:cNvSpPr>
          <p:nvPr>
            <p:ph type="title"/>
          </p:nvPr>
        </p:nvSpPr>
        <p:spPr>
          <a:xfrm>
            <a:off x="314325" y="241333"/>
            <a:ext cx="11553827" cy="610391"/>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Gradients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E083CCB-A2AA-DE46-B1DF-4E36EBAC704C}"/>
                  </a:ext>
                </a:extLst>
              </p:cNvPr>
              <p:cNvSpPr>
                <a:spLocks noGrp="1"/>
              </p:cNvSpPr>
              <p:nvPr>
                <p:ph idx="1"/>
              </p:nvPr>
            </p:nvSpPr>
            <p:spPr/>
            <p:txBody>
              <a:bodyPr>
                <a:normAutofit/>
              </a:bodyPr>
              <a:lstStyle/>
              <a:p>
                <a:r>
                  <a:rPr lang="en-US" sz="3200" dirty="0"/>
                  <a:t>Are much longer; lots and lots of weights</a:t>
                </a:r>
              </a:p>
              <a:p>
                <a:r>
                  <a:rPr lang="en-US" sz="3200" dirty="0"/>
                  <a:t>For each dimension </a:t>
                </a:r>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𝑤</m:t>
                        </m:r>
                      </m:e>
                      <m:sub>
                        <m:r>
                          <a:rPr lang="en-US" sz="3200" i="1">
                            <a:latin typeface="Cambria Math" panose="02040503050406030204" pitchFamily="18" charset="0"/>
                          </a:rPr>
                          <m:t>𝑖</m:t>
                        </m:r>
                      </m:sub>
                    </m:sSub>
                  </m:oMath>
                </a14:m>
                <a:r>
                  <a:rPr lang="en-US" sz="3200" i="1" dirty="0"/>
                  <a:t> </a:t>
                </a:r>
                <a:r>
                  <a:rPr lang="en-US" sz="3200" dirty="0"/>
                  <a:t>the gradient component </a:t>
                </a:r>
                <a14:m>
                  <m:oMath xmlns:m="http://schemas.openxmlformats.org/officeDocument/2006/math">
                    <m:r>
                      <a:rPr lang="en-US" sz="3200" i="1">
                        <a:latin typeface="Cambria Math" panose="02040503050406030204" pitchFamily="18" charset="0"/>
                      </a:rPr>
                      <m:t>𝑖</m:t>
                    </m:r>
                  </m:oMath>
                </a14:m>
                <a:r>
                  <a:rPr lang="en-US" sz="3200" dirty="0"/>
                  <a:t> tells us the slope with respect to that variable. </a:t>
                </a:r>
              </a:p>
              <a:p>
                <a:pPr lvl="1"/>
                <a:r>
                  <a:rPr lang="en-US" sz="2667" dirty="0"/>
                  <a:t>“How much would a small change in </a:t>
                </a:r>
                <a14:m>
                  <m:oMath xmlns:m="http://schemas.openxmlformats.org/officeDocument/2006/math">
                    <m:sSub>
                      <m:sSubPr>
                        <m:ctrlPr>
                          <a:rPr lang="en-US" altLang="zh-CN" sz="2667" i="1">
                            <a:latin typeface="Cambria Math" panose="02040503050406030204" pitchFamily="18" charset="0"/>
                          </a:rPr>
                        </m:ctrlPr>
                      </m:sSubPr>
                      <m:e>
                        <m:r>
                          <a:rPr lang="en-US" altLang="zh-CN" sz="2667" i="1">
                            <a:latin typeface="Cambria Math" panose="02040503050406030204" pitchFamily="18" charset="0"/>
                          </a:rPr>
                          <m:t>𝑤</m:t>
                        </m:r>
                      </m:e>
                      <m:sub>
                        <m:r>
                          <a:rPr lang="en-US" altLang="zh-CN" sz="2667" i="1">
                            <a:latin typeface="Cambria Math" panose="02040503050406030204" pitchFamily="18" charset="0"/>
                          </a:rPr>
                          <m:t>𝑖</m:t>
                        </m:r>
                      </m:sub>
                    </m:sSub>
                  </m:oMath>
                </a14:m>
                <a:r>
                  <a:rPr lang="en-US" sz="2667" dirty="0"/>
                  <a:t> influence the total loss function </a:t>
                </a:r>
                <a14:m>
                  <m:oMath xmlns:m="http://schemas.openxmlformats.org/officeDocument/2006/math">
                    <m:r>
                      <a:rPr lang="en-US" sz="2667" i="1" dirty="0">
                        <a:latin typeface="Cambria Math" panose="02040503050406030204" pitchFamily="18" charset="0"/>
                      </a:rPr>
                      <m:t>𝐿</m:t>
                    </m:r>
                  </m:oMath>
                </a14:m>
                <a:r>
                  <a:rPr lang="en-US" sz="2667" dirty="0"/>
                  <a:t>?” </a:t>
                </a:r>
              </a:p>
              <a:p>
                <a:pPr lvl="1"/>
                <a:r>
                  <a:rPr lang="en-US" sz="2667" dirty="0"/>
                  <a:t>We express the slope as a partial derivative </a:t>
                </a:r>
                <a14:m>
                  <m:oMath xmlns:m="http://schemas.openxmlformats.org/officeDocument/2006/math">
                    <m:r>
                      <a:rPr lang="en-US" sz="2667" i="1">
                        <a:latin typeface="Cambria Math" panose="02040503050406030204" pitchFamily="18" charset="0"/>
                      </a:rPr>
                      <m:t>𝜕</m:t>
                    </m:r>
                  </m:oMath>
                </a14:m>
                <a:r>
                  <a:rPr lang="en-US" sz="2667" dirty="0"/>
                  <a:t> of the loss </a:t>
                </a:r>
                <a14:m>
                  <m:oMath xmlns:m="http://schemas.openxmlformats.org/officeDocument/2006/math">
                    <m:r>
                      <a:rPr lang="en-US" sz="2667" i="1">
                        <a:latin typeface="Cambria Math" panose="02040503050406030204" pitchFamily="18" charset="0"/>
                      </a:rPr>
                      <m:t>𝜕</m:t>
                    </m:r>
                    <m:sSub>
                      <m:sSubPr>
                        <m:ctrlPr>
                          <a:rPr lang="en-US" sz="2667" i="1">
                            <a:latin typeface="Cambria Math" panose="02040503050406030204" pitchFamily="18" charset="0"/>
                          </a:rPr>
                        </m:ctrlPr>
                      </m:sSubPr>
                      <m:e>
                        <m:r>
                          <a:rPr lang="en-US" sz="2667" i="1">
                            <a:latin typeface="Cambria Math" panose="02040503050406030204" pitchFamily="18" charset="0"/>
                          </a:rPr>
                          <m:t>𝑤</m:t>
                        </m:r>
                      </m:e>
                      <m:sub>
                        <m:r>
                          <a:rPr lang="en-US" sz="2667" i="1">
                            <a:latin typeface="Cambria Math" panose="02040503050406030204" pitchFamily="18" charset="0"/>
                          </a:rPr>
                          <m:t>𝑖</m:t>
                        </m:r>
                      </m:sub>
                    </m:sSub>
                  </m:oMath>
                </a14:m>
                <a:endParaRPr lang="en-US" sz="2667" dirty="0"/>
              </a:p>
              <a:p>
                <a:r>
                  <a:rPr lang="en-US" sz="3200" dirty="0"/>
                  <a:t>The gradient is then defined as a vector of these partials. </a:t>
                </a:r>
              </a:p>
              <a:p>
                <a:pPr lvl="1"/>
                <a:endParaRPr lang="en-US"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FE083CCB-A2AA-DE46-B1DF-4E36EBAC704C}"/>
                  </a:ext>
                </a:extLst>
              </p:cNvPr>
              <p:cNvSpPr>
                <a:spLocks noGrp="1" noRot="1" noChangeAspect="1" noMove="1" noResize="1" noEditPoints="1" noAdjustHandles="1" noChangeArrowheads="1" noChangeShapeType="1" noTextEdit="1"/>
              </p:cNvSpPr>
              <p:nvPr>
                <p:ph idx="1"/>
              </p:nvPr>
            </p:nvSpPr>
            <p:spPr>
              <a:blipFill>
                <a:blip r:embed="rId3"/>
                <a:stretch>
                  <a:fillRect l="-1029" t="-118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2D72264-63AD-4096-940D-2FBECBC6DA88}"/>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43</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108378232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3E9E07-E7A5-2643-AB39-A58D67F4B7B5}"/>
              </a:ext>
            </a:extLst>
          </p:cNvPr>
          <p:cNvSpPr>
            <a:spLocks noGrp="1"/>
          </p:cNvSpPr>
          <p:nvPr>
            <p:ph type="title"/>
          </p:nvPr>
        </p:nvSpPr>
        <p:spPr>
          <a:xfrm>
            <a:off x="314325" y="157163"/>
            <a:ext cx="11553827" cy="694561"/>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Gradients</a:t>
            </a:r>
          </a:p>
        </p:txBody>
      </p:sp>
      <mc:AlternateContent xmlns:mc="http://schemas.openxmlformats.org/markup-compatibility/2006" xmlns:a14="http://schemas.microsoft.com/office/drawing/2010/main">
        <mc:Choice Requires="a14">
          <p:sp>
            <p:nvSpPr>
              <p:cNvPr id="10" name="内容占位符 9">
                <a:extLst>
                  <a:ext uri="{FF2B5EF4-FFF2-40B4-BE49-F238E27FC236}">
                    <a16:creationId xmlns:a16="http://schemas.microsoft.com/office/drawing/2014/main" id="{B6046F27-8BD5-458F-98E5-3664D6909C1F}"/>
                  </a:ext>
                </a:extLst>
              </p:cNvPr>
              <p:cNvSpPr>
                <a:spLocks noGrp="1"/>
              </p:cNvSpPr>
              <p:nvPr>
                <p:ph idx="1"/>
              </p:nvPr>
            </p:nvSpPr>
            <p:spPr>
              <a:xfrm>
                <a:off x="406400" y="990599"/>
                <a:ext cx="11461752" cy="5867399"/>
              </a:xfrm>
            </p:spPr>
            <p:txBody>
              <a:bodyPr>
                <a:noAutofit/>
              </a:bodyPr>
              <a:lstStyle/>
              <a:p>
                <a:r>
                  <a:rPr lang="en-US" altLang="zh-CN" sz="2667" dirty="0">
                    <a:latin typeface="Calibri" panose="020F0502020204030204" pitchFamily="34" charset="0"/>
                    <a:cs typeface="Calibri" panose="020F0502020204030204" pitchFamily="34" charset="0"/>
                  </a:rPr>
                  <a:t>We’ll represent </a:t>
                </a:r>
                <a14:m>
                  <m:oMath xmlns:m="http://schemas.openxmlformats.org/officeDocument/2006/math">
                    <m:acc>
                      <m:accPr>
                        <m:chr m:val="̂"/>
                        <m:ctrlPr>
                          <a:rPr lang="en-US" altLang="zh-CN" sz="2667" i="1">
                            <a:latin typeface="Cambria Math" panose="02040503050406030204" pitchFamily="18" charset="0"/>
                          </a:rPr>
                        </m:ctrlPr>
                      </m:accPr>
                      <m:e>
                        <m:r>
                          <a:rPr lang="en-US" altLang="zh-CN" sz="2667" i="1">
                            <a:latin typeface="Cambria Math" panose="02040503050406030204" pitchFamily="18" charset="0"/>
                          </a:rPr>
                          <m:t>𝑦</m:t>
                        </m:r>
                      </m:e>
                    </m:acc>
                    <m:r>
                      <a:rPr lang="en-US" altLang="zh-CN" sz="2667" i="1">
                        <a:latin typeface="Cambria Math" panose="02040503050406030204" pitchFamily="18" charset="0"/>
                      </a:rPr>
                      <m:t> </m:t>
                    </m:r>
                  </m:oMath>
                </a14:m>
                <a:r>
                  <a:rPr lang="en-US" altLang="zh-CN" sz="2667" dirty="0">
                    <a:latin typeface="Calibri" panose="020F0502020204030204" pitchFamily="34" charset="0"/>
                    <a:cs typeface="Calibri" panose="020F0502020204030204" pitchFamily="34" charset="0"/>
                  </a:rPr>
                  <a:t>as </a:t>
                </a:r>
                <a14:m>
                  <m:oMath xmlns:m="http://schemas.openxmlformats.org/officeDocument/2006/math">
                    <m:r>
                      <a:rPr lang="en-US" altLang="zh-CN" sz="2667" i="1" dirty="0">
                        <a:latin typeface="Cambria Math" panose="02040503050406030204" pitchFamily="18" charset="0"/>
                        <a:cs typeface="Calibri" panose="020F0502020204030204" pitchFamily="34" charset="0"/>
                      </a:rPr>
                      <m:t>𝑓</m:t>
                    </m:r>
                    <m:r>
                      <a:rPr lang="en-US" altLang="zh-CN" sz="2667" i="1" dirty="0">
                        <a:latin typeface="Cambria Math" panose="02040503050406030204" pitchFamily="18" charset="0"/>
                        <a:cs typeface="Calibri" panose="020F0502020204030204" pitchFamily="34" charset="0"/>
                      </a:rPr>
                      <m:t>(</m:t>
                    </m:r>
                    <m:r>
                      <a:rPr lang="en-US" altLang="zh-CN" sz="2667" b="1" i="1" dirty="0">
                        <a:latin typeface="Cambria Math" panose="02040503050406030204" pitchFamily="18" charset="0"/>
                        <a:cs typeface="Calibri" panose="020F0502020204030204" pitchFamily="34" charset="0"/>
                      </a:rPr>
                      <m:t>𝒙</m:t>
                    </m:r>
                    <m:r>
                      <a:rPr lang="en-US" altLang="zh-CN" sz="2667" i="1" dirty="0">
                        <a:latin typeface="Cambria Math" panose="02040503050406030204" pitchFamily="18" charset="0"/>
                        <a:cs typeface="Calibri" panose="020F0502020204030204" pitchFamily="34" charset="0"/>
                      </a:rPr>
                      <m:t>;</m:t>
                    </m:r>
                    <m:r>
                      <a:rPr lang="el-GR" altLang="zh-CN" sz="2667" b="1" i="1" dirty="0">
                        <a:latin typeface="Cambria Math" panose="02040503050406030204" pitchFamily="18" charset="0"/>
                        <a:cs typeface="Calibri" panose="020F0502020204030204" pitchFamily="34" charset="0"/>
                      </a:rPr>
                      <m:t>𝜽</m:t>
                    </m:r>
                    <m:r>
                      <a:rPr lang="el-GR" altLang="zh-CN" sz="2667" i="1" dirty="0">
                        <a:latin typeface="Cambria Math" panose="02040503050406030204" pitchFamily="18" charset="0"/>
                        <a:cs typeface="Calibri" panose="020F0502020204030204" pitchFamily="34" charset="0"/>
                      </a:rPr>
                      <m:t>)</m:t>
                    </m:r>
                  </m:oMath>
                </a14:m>
                <a:r>
                  <a:rPr lang="el-GR" altLang="zh-CN" sz="2667" dirty="0">
                    <a:latin typeface="Calibri" panose="020F0502020204030204" pitchFamily="34" charset="0"/>
                    <a:cs typeface="Calibri" panose="020F0502020204030204" pitchFamily="34" charset="0"/>
                  </a:rPr>
                  <a:t> </a:t>
                </a:r>
                <a:r>
                  <a:rPr lang="en-US" altLang="zh-CN" sz="2667" dirty="0">
                    <a:latin typeface="Calibri" panose="020F0502020204030204" pitchFamily="34" charset="0"/>
                    <a:cs typeface="Calibri" panose="020F0502020204030204" pitchFamily="34" charset="0"/>
                  </a:rPr>
                  <a:t>to make the dependence on </a:t>
                </a:r>
                <a14:m>
                  <m:oMath xmlns:m="http://schemas.openxmlformats.org/officeDocument/2006/math">
                    <m:r>
                      <a:rPr lang="el-GR" altLang="zh-CN" sz="2667" b="1" i="1" dirty="0">
                        <a:latin typeface="Cambria Math" panose="02040503050406030204" pitchFamily="18" charset="0"/>
                        <a:cs typeface="Calibri" panose="020F0502020204030204" pitchFamily="34" charset="0"/>
                      </a:rPr>
                      <m:t>𝜽</m:t>
                    </m:r>
                  </m:oMath>
                </a14:m>
                <a:r>
                  <a:rPr lang="el-GR" altLang="zh-CN" sz="2667" dirty="0">
                    <a:latin typeface="Calibri" panose="020F0502020204030204" pitchFamily="34" charset="0"/>
                    <a:cs typeface="Calibri" panose="020F0502020204030204" pitchFamily="34" charset="0"/>
                  </a:rPr>
                  <a:t> </a:t>
                </a:r>
                <a:r>
                  <a:rPr lang="en-US" altLang="zh-CN" sz="2667" dirty="0">
                    <a:latin typeface="Calibri" panose="020F0502020204030204" pitchFamily="34" charset="0"/>
                    <a:cs typeface="Calibri" panose="020F0502020204030204" pitchFamily="34" charset="0"/>
                  </a:rPr>
                  <a:t>more obvious: </a:t>
                </a:r>
              </a:p>
              <a:p>
                <a:pPr marL="0" indent="0">
                  <a:spcBef>
                    <a:spcPts val="0"/>
                  </a:spcBef>
                  <a:spcAft>
                    <a:spcPts val="0"/>
                  </a:spcAft>
                  <a:buNone/>
                </a:pPr>
                <a14:m>
                  <m:oMathPara xmlns:m="http://schemas.openxmlformats.org/officeDocument/2006/math">
                    <m:oMathParaPr>
                      <m:jc m:val="centerGroup"/>
                    </m:oMathParaPr>
                    <m:oMath xmlns:m="http://schemas.openxmlformats.org/officeDocument/2006/math">
                      <m:sSub>
                        <m:sSubPr>
                          <m:ctrlPr>
                            <a:rPr lang="en-US" altLang="zh-CN" sz="2400" i="1">
                              <a:latin typeface="Cambria Math" panose="02040503050406030204" pitchFamily="18" charset="0"/>
                              <a:cs typeface="Calibri" panose="020F0502020204030204" pitchFamily="34" charset="0"/>
                            </a:rPr>
                          </m:ctrlPr>
                        </m:sSubPr>
                        <m:e>
                          <m:r>
                            <m:rPr>
                              <m:sty m:val="p"/>
                            </m:rPr>
                            <a:rPr lang="en-US" altLang="zh-CN" sz="2400">
                              <a:latin typeface="Cambria Math" panose="02040503050406030204" pitchFamily="18" charset="0"/>
                              <a:cs typeface="Calibri" panose="020F0502020204030204" pitchFamily="34" charset="0"/>
                            </a:rPr>
                            <m:t>∇</m:t>
                          </m:r>
                        </m:e>
                        <m:sub>
                          <m:r>
                            <a:rPr lang="en-US" altLang="zh-CN" sz="2400" b="1" i="1">
                              <a:latin typeface="Cambria Math" panose="02040503050406030204" pitchFamily="18" charset="0"/>
                              <a:cs typeface="Calibri" panose="020F0502020204030204" pitchFamily="34" charset="0"/>
                            </a:rPr>
                            <m:t>𝜽</m:t>
                          </m:r>
                        </m:sub>
                      </m:sSub>
                      <m:r>
                        <a:rPr lang="en-US" altLang="zh-CN" sz="2400" i="1">
                          <a:latin typeface="Cambria Math" panose="02040503050406030204" pitchFamily="18" charset="0"/>
                          <a:cs typeface="Calibri" panose="020F0502020204030204" pitchFamily="34" charset="0"/>
                        </a:rPr>
                        <m:t>𝐿</m:t>
                      </m:r>
                      <m:d>
                        <m:dPr>
                          <m:ctrlPr>
                            <a:rPr lang="en-US" altLang="zh-CN" sz="2400" i="1">
                              <a:latin typeface="Cambria Math" panose="02040503050406030204" pitchFamily="18" charset="0"/>
                              <a:cs typeface="Calibri" panose="020F0502020204030204" pitchFamily="34" charset="0"/>
                            </a:rPr>
                          </m:ctrlPr>
                        </m:dPr>
                        <m:e>
                          <m:r>
                            <a:rPr lang="en-US" altLang="zh-CN" sz="2400" i="1">
                              <a:latin typeface="Cambria Math" panose="02040503050406030204" pitchFamily="18" charset="0"/>
                              <a:cs typeface="Calibri" panose="020F0502020204030204" pitchFamily="34" charset="0"/>
                            </a:rPr>
                            <m:t>𝑓</m:t>
                          </m:r>
                          <m:d>
                            <m:dPr>
                              <m:ctrlPr>
                                <a:rPr lang="en-US" altLang="zh-CN" sz="2400" i="1">
                                  <a:latin typeface="Cambria Math" panose="02040503050406030204" pitchFamily="18" charset="0"/>
                                  <a:cs typeface="Calibri" panose="020F0502020204030204" pitchFamily="34" charset="0"/>
                                </a:rPr>
                              </m:ctrlPr>
                            </m:dPr>
                            <m:e>
                              <m:r>
                                <a:rPr lang="en-US" altLang="zh-CN" sz="2400" b="1" i="1">
                                  <a:latin typeface="Cambria Math" panose="02040503050406030204" pitchFamily="18" charset="0"/>
                                  <a:cs typeface="Calibri" panose="020F0502020204030204" pitchFamily="34" charset="0"/>
                                </a:rPr>
                                <m:t>𝒙</m:t>
                              </m:r>
                              <m:r>
                                <a:rPr lang="en-US" altLang="zh-CN" sz="2400" i="1">
                                  <a:latin typeface="Cambria Math" panose="02040503050406030204" pitchFamily="18" charset="0"/>
                                  <a:cs typeface="Calibri" panose="020F0502020204030204" pitchFamily="34" charset="0"/>
                                </a:rPr>
                                <m:t>;</m:t>
                              </m:r>
                              <m:r>
                                <a:rPr lang="en-US" altLang="zh-CN" sz="2400" b="1" i="1">
                                  <a:latin typeface="Cambria Math" panose="02040503050406030204" pitchFamily="18" charset="0"/>
                                  <a:cs typeface="Calibri" panose="020F0502020204030204" pitchFamily="34" charset="0"/>
                                </a:rPr>
                                <m:t>𝜽</m:t>
                              </m:r>
                            </m:e>
                          </m:d>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𝑦</m:t>
                          </m:r>
                        </m:e>
                      </m:d>
                      <m:r>
                        <a:rPr lang="en-US" altLang="zh-CN" sz="2400" i="1">
                          <a:latin typeface="Cambria Math" panose="02040503050406030204" pitchFamily="18" charset="0"/>
                          <a:cs typeface="Calibri" panose="020F0502020204030204" pitchFamily="34" charset="0"/>
                        </a:rPr>
                        <m:t>=</m:t>
                      </m:r>
                      <m:d>
                        <m:dPr>
                          <m:begChr m:val="["/>
                          <m:endChr m:val="]"/>
                          <m:ctrlPr>
                            <a:rPr lang="en-US" altLang="zh-CN" sz="2400" i="1">
                              <a:latin typeface="Cambria Math" panose="02040503050406030204" pitchFamily="18" charset="0"/>
                              <a:cs typeface="Calibri" panose="020F0502020204030204" pitchFamily="34" charset="0"/>
                            </a:rPr>
                          </m:ctrlPr>
                        </m:dPr>
                        <m:e>
                          <m:eqArr>
                            <m:eqArrPr>
                              <m:ctrlPr>
                                <a:rPr lang="en-US" altLang="zh-CN" sz="2400" i="1">
                                  <a:latin typeface="Cambria Math" panose="02040503050406030204" pitchFamily="18" charset="0"/>
                                  <a:cs typeface="Calibri" panose="020F0502020204030204" pitchFamily="34" charset="0"/>
                                </a:rPr>
                              </m:ctrlPr>
                            </m:eqArrPr>
                            <m:e>
                              <m:m>
                                <m:mPr>
                                  <m:mcs>
                                    <m:mc>
                                      <m:mcPr>
                                        <m:count m:val="1"/>
                                        <m:mcJc m:val="center"/>
                                      </m:mcPr>
                                    </m:mc>
                                  </m:mcs>
                                  <m:ctrlPr>
                                    <a:rPr lang="en-US" altLang="zh-CN" sz="2400" i="1">
                                      <a:latin typeface="Cambria Math" panose="02040503050406030204" pitchFamily="18" charset="0"/>
                                      <a:cs typeface="Calibri" panose="020F0502020204030204" pitchFamily="34" charset="0"/>
                                    </a:rPr>
                                  </m:ctrlPr>
                                </m:mPr>
                                <m:mr>
                                  <m:e>
                                    <m:f>
                                      <m:fPr>
                                        <m:ctrlPr>
                                          <a:rPr lang="en-US" altLang="zh-CN" sz="2400" i="1">
                                            <a:latin typeface="Cambria Math" panose="02040503050406030204" pitchFamily="18" charset="0"/>
                                            <a:cs typeface="Calibri" panose="020F0502020204030204" pitchFamily="34" charset="0"/>
                                          </a:rPr>
                                        </m:ctrlPr>
                                      </m:fPr>
                                      <m:num>
                                        <m:r>
                                          <a:rPr lang="en-US" altLang="zh-CN" sz="2400" i="1">
                                            <a:latin typeface="Cambria Math" panose="02040503050406030204" pitchFamily="18" charset="0"/>
                                            <a:cs typeface="Calibri" panose="020F0502020204030204" pitchFamily="34" charset="0"/>
                                          </a:rPr>
                                          <m:t>𝜕</m:t>
                                        </m:r>
                                      </m:num>
                                      <m:den>
                                        <m:r>
                                          <m:rPr>
                                            <m:brk m:alnAt="7"/>
                                          </m:rPr>
                                          <a:rPr lang="en-US" altLang="zh-CN" sz="2400" i="1">
                                            <a:latin typeface="Cambria Math" panose="02040503050406030204" pitchFamily="18" charset="0"/>
                                            <a:cs typeface="Calibri" panose="020F0502020204030204" pitchFamily="34" charset="0"/>
                                          </a:rPr>
                                          <m:t>𝜕</m:t>
                                        </m:r>
                                        <m:sSub>
                                          <m:sSubPr>
                                            <m:ctrlPr>
                                              <a:rPr lang="en-US" altLang="zh-CN" sz="2400" i="1">
                                                <a:solidFill>
                                                  <a:schemeClr val="accent6"/>
                                                </a:solidFill>
                                                <a:latin typeface="Cambria Math" panose="02040503050406030204" pitchFamily="18" charset="0"/>
                                                <a:cs typeface="Calibri" panose="020F0502020204030204" pitchFamily="34" charset="0"/>
                                              </a:rPr>
                                            </m:ctrlPr>
                                          </m:sSubPr>
                                          <m:e>
                                            <m:r>
                                              <m:rPr>
                                                <m:brk m:alnAt="7"/>
                                              </m:rPr>
                                              <a:rPr lang="en-US" altLang="zh-CN" sz="2400" i="1">
                                                <a:solidFill>
                                                  <a:schemeClr val="accent6"/>
                                                </a:solidFill>
                                                <a:latin typeface="Cambria Math" panose="02040503050406030204" pitchFamily="18" charset="0"/>
                                                <a:cs typeface="Calibri" panose="020F0502020204030204" pitchFamily="34" charset="0"/>
                                              </a:rPr>
                                              <m:t>𝑤</m:t>
                                            </m:r>
                                          </m:e>
                                          <m:sub>
                                            <m:r>
                                              <m:rPr>
                                                <m:brk m:alnAt="7"/>
                                              </m:rPr>
                                              <a:rPr lang="en-US" altLang="zh-CN" sz="2400" i="1">
                                                <a:solidFill>
                                                  <a:schemeClr val="accent6"/>
                                                </a:solidFill>
                                                <a:latin typeface="Cambria Math" panose="02040503050406030204" pitchFamily="18" charset="0"/>
                                                <a:cs typeface="Calibri" panose="020F0502020204030204" pitchFamily="34" charset="0"/>
                                              </a:rPr>
                                              <m:t>1</m:t>
                                            </m:r>
                                          </m:sub>
                                        </m:sSub>
                                      </m:den>
                                    </m:f>
                                    <m:r>
                                      <a:rPr lang="en-US" altLang="zh-CN" sz="2400" i="1">
                                        <a:latin typeface="Cambria Math" panose="02040503050406030204" pitchFamily="18" charset="0"/>
                                        <a:cs typeface="Calibri" panose="020F0502020204030204" pitchFamily="34" charset="0"/>
                                      </a:rPr>
                                      <m:t>𝐿</m:t>
                                    </m:r>
                                    <m:d>
                                      <m:dPr>
                                        <m:ctrlPr>
                                          <a:rPr lang="en-US" altLang="zh-CN" sz="2400" i="1">
                                            <a:latin typeface="Cambria Math" panose="02040503050406030204" pitchFamily="18" charset="0"/>
                                            <a:cs typeface="Calibri" panose="020F0502020204030204" pitchFamily="34" charset="0"/>
                                          </a:rPr>
                                        </m:ctrlPr>
                                      </m:dPr>
                                      <m:e>
                                        <m:r>
                                          <a:rPr lang="en-US" altLang="zh-CN" sz="2400" i="1">
                                            <a:latin typeface="Cambria Math" panose="02040503050406030204" pitchFamily="18" charset="0"/>
                                            <a:cs typeface="Calibri" panose="020F0502020204030204" pitchFamily="34" charset="0"/>
                                          </a:rPr>
                                          <m:t>𝑓</m:t>
                                        </m:r>
                                        <m:d>
                                          <m:dPr>
                                            <m:ctrlPr>
                                              <a:rPr lang="en-US" altLang="zh-CN" sz="2400" i="1">
                                                <a:latin typeface="Cambria Math" panose="02040503050406030204" pitchFamily="18" charset="0"/>
                                                <a:cs typeface="Calibri" panose="020F0502020204030204" pitchFamily="34" charset="0"/>
                                              </a:rPr>
                                            </m:ctrlPr>
                                          </m:dPr>
                                          <m:e>
                                            <m:r>
                                              <a:rPr lang="en-US" altLang="zh-CN" sz="2400" b="1" i="1">
                                                <a:latin typeface="Cambria Math" panose="02040503050406030204" pitchFamily="18" charset="0"/>
                                                <a:cs typeface="Calibri" panose="020F0502020204030204" pitchFamily="34" charset="0"/>
                                              </a:rPr>
                                              <m:t>𝒙</m:t>
                                            </m:r>
                                            <m:r>
                                              <a:rPr lang="en-US" altLang="zh-CN" sz="2400" i="1">
                                                <a:latin typeface="Cambria Math" panose="02040503050406030204" pitchFamily="18" charset="0"/>
                                                <a:cs typeface="Calibri" panose="020F0502020204030204" pitchFamily="34" charset="0"/>
                                              </a:rPr>
                                              <m:t>;</m:t>
                                            </m:r>
                                            <m:r>
                                              <a:rPr lang="en-US" altLang="zh-CN" sz="2400" b="1" i="1">
                                                <a:latin typeface="Cambria Math" panose="02040503050406030204" pitchFamily="18" charset="0"/>
                                                <a:cs typeface="Calibri" panose="020F0502020204030204" pitchFamily="34" charset="0"/>
                                              </a:rPr>
                                              <m:t>𝜽</m:t>
                                            </m:r>
                                          </m:e>
                                        </m:d>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𝑦</m:t>
                                        </m:r>
                                      </m:e>
                                    </m:d>
                                  </m:e>
                                </m:mr>
                                <m:mr>
                                  <m:e>
                                    <m:f>
                                      <m:fPr>
                                        <m:ctrlPr>
                                          <a:rPr lang="en-US" altLang="zh-CN" sz="2400" i="1">
                                            <a:latin typeface="Cambria Math" panose="02040503050406030204" pitchFamily="18" charset="0"/>
                                            <a:cs typeface="Calibri" panose="020F0502020204030204" pitchFamily="34" charset="0"/>
                                          </a:rPr>
                                        </m:ctrlPr>
                                      </m:fPr>
                                      <m:num>
                                        <m:r>
                                          <a:rPr lang="en-US" altLang="zh-CN" sz="2400" i="1">
                                            <a:latin typeface="Cambria Math" panose="02040503050406030204" pitchFamily="18" charset="0"/>
                                            <a:cs typeface="Calibri" panose="020F0502020204030204" pitchFamily="34" charset="0"/>
                                          </a:rPr>
                                          <m:t>𝜕</m:t>
                                        </m:r>
                                      </m:num>
                                      <m:den>
                                        <m:r>
                                          <m:rPr>
                                            <m:brk m:alnAt="7"/>
                                          </m:rPr>
                                          <a:rPr lang="en-US" altLang="zh-CN" sz="2400" i="1">
                                            <a:latin typeface="Cambria Math" panose="02040503050406030204" pitchFamily="18" charset="0"/>
                                            <a:cs typeface="Calibri" panose="020F0502020204030204" pitchFamily="34" charset="0"/>
                                          </a:rPr>
                                          <m:t>𝜕</m:t>
                                        </m:r>
                                        <m:sSub>
                                          <m:sSubPr>
                                            <m:ctrlPr>
                                              <a:rPr lang="en-US" altLang="zh-CN" sz="2400" i="1">
                                                <a:solidFill>
                                                  <a:schemeClr val="accent6"/>
                                                </a:solidFill>
                                                <a:latin typeface="Cambria Math" panose="02040503050406030204" pitchFamily="18" charset="0"/>
                                                <a:cs typeface="Calibri" panose="020F0502020204030204" pitchFamily="34" charset="0"/>
                                              </a:rPr>
                                            </m:ctrlPr>
                                          </m:sSubPr>
                                          <m:e>
                                            <m:r>
                                              <m:rPr>
                                                <m:brk m:alnAt="7"/>
                                              </m:rPr>
                                              <a:rPr lang="en-US" altLang="zh-CN" sz="2400" i="1">
                                                <a:solidFill>
                                                  <a:schemeClr val="accent6"/>
                                                </a:solidFill>
                                                <a:latin typeface="Cambria Math" panose="02040503050406030204" pitchFamily="18" charset="0"/>
                                                <a:cs typeface="Calibri" panose="020F0502020204030204" pitchFamily="34" charset="0"/>
                                              </a:rPr>
                                              <m:t>𝑤</m:t>
                                            </m:r>
                                          </m:e>
                                          <m:sub>
                                            <m:r>
                                              <a:rPr lang="en-US" altLang="zh-CN" sz="2400" i="1">
                                                <a:solidFill>
                                                  <a:schemeClr val="accent6"/>
                                                </a:solidFill>
                                                <a:latin typeface="Cambria Math" panose="02040503050406030204" pitchFamily="18" charset="0"/>
                                                <a:cs typeface="Calibri" panose="020F0502020204030204" pitchFamily="34" charset="0"/>
                                              </a:rPr>
                                              <m:t>2</m:t>
                                            </m:r>
                                          </m:sub>
                                        </m:sSub>
                                      </m:den>
                                    </m:f>
                                    <m:r>
                                      <a:rPr lang="en-US" altLang="zh-CN" sz="2400" i="1">
                                        <a:latin typeface="Cambria Math" panose="02040503050406030204" pitchFamily="18" charset="0"/>
                                        <a:cs typeface="Calibri" panose="020F0502020204030204" pitchFamily="34" charset="0"/>
                                      </a:rPr>
                                      <m:t>𝐿</m:t>
                                    </m:r>
                                    <m:d>
                                      <m:dPr>
                                        <m:ctrlPr>
                                          <a:rPr lang="en-US" altLang="zh-CN" sz="2400" i="1">
                                            <a:latin typeface="Cambria Math" panose="02040503050406030204" pitchFamily="18" charset="0"/>
                                            <a:cs typeface="Calibri" panose="020F0502020204030204" pitchFamily="34" charset="0"/>
                                          </a:rPr>
                                        </m:ctrlPr>
                                      </m:dPr>
                                      <m:e>
                                        <m:r>
                                          <a:rPr lang="en-US" altLang="zh-CN" sz="2400" i="1">
                                            <a:latin typeface="Cambria Math" panose="02040503050406030204" pitchFamily="18" charset="0"/>
                                            <a:cs typeface="Calibri" panose="020F0502020204030204" pitchFamily="34" charset="0"/>
                                          </a:rPr>
                                          <m:t>𝑓</m:t>
                                        </m:r>
                                        <m:d>
                                          <m:dPr>
                                            <m:ctrlPr>
                                              <a:rPr lang="en-US" altLang="zh-CN" sz="2400" i="1">
                                                <a:latin typeface="Cambria Math" panose="02040503050406030204" pitchFamily="18" charset="0"/>
                                                <a:cs typeface="Calibri" panose="020F0502020204030204" pitchFamily="34" charset="0"/>
                                              </a:rPr>
                                            </m:ctrlPr>
                                          </m:dPr>
                                          <m:e>
                                            <m:r>
                                              <a:rPr lang="en-US" altLang="zh-CN" sz="2400" b="1" i="1">
                                                <a:latin typeface="Cambria Math" panose="02040503050406030204" pitchFamily="18" charset="0"/>
                                                <a:cs typeface="Calibri" panose="020F0502020204030204" pitchFamily="34" charset="0"/>
                                              </a:rPr>
                                              <m:t>𝒙</m:t>
                                            </m:r>
                                            <m:r>
                                              <a:rPr lang="en-US" altLang="zh-CN" sz="2400" i="1">
                                                <a:latin typeface="Cambria Math" panose="02040503050406030204" pitchFamily="18" charset="0"/>
                                                <a:cs typeface="Calibri" panose="020F0502020204030204" pitchFamily="34" charset="0"/>
                                              </a:rPr>
                                              <m:t>;</m:t>
                                            </m:r>
                                            <m:r>
                                              <a:rPr lang="en-US" altLang="zh-CN" sz="2400" b="1" i="1">
                                                <a:latin typeface="Cambria Math" panose="02040503050406030204" pitchFamily="18" charset="0"/>
                                                <a:cs typeface="Calibri" panose="020F0502020204030204" pitchFamily="34" charset="0"/>
                                              </a:rPr>
                                              <m:t>𝜽</m:t>
                                            </m:r>
                                          </m:e>
                                        </m:d>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𝑦</m:t>
                                        </m:r>
                                      </m:e>
                                    </m:d>
                                  </m:e>
                                </m:mr>
                                <m:mr>
                                  <m:e>
                                    <m:r>
                                      <a:rPr lang="en-US" altLang="zh-CN" sz="2400" i="1">
                                        <a:latin typeface="Cambria Math" panose="02040503050406030204" pitchFamily="18" charset="0"/>
                                        <a:cs typeface="Calibri" panose="020F0502020204030204" pitchFamily="34" charset="0"/>
                                      </a:rPr>
                                      <m:t>⋮</m:t>
                                    </m:r>
                                  </m:e>
                                </m:mr>
                              </m:m>
                            </m:e>
                            <m:e>
                              <m:f>
                                <m:fPr>
                                  <m:ctrlPr>
                                    <a:rPr lang="en-US" altLang="zh-CN" sz="2400" i="1">
                                      <a:latin typeface="Cambria Math" panose="02040503050406030204" pitchFamily="18" charset="0"/>
                                      <a:cs typeface="Calibri" panose="020F0502020204030204" pitchFamily="34" charset="0"/>
                                    </a:rPr>
                                  </m:ctrlPr>
                                </m:fPr>
                                <m:num>
                                  <m:r>
                                    <a:rPr lang="en-US" altLang="zh-CN" sz="2400" i="1">
                                      <a:latin typeface="Cambria Math" panose="02040503050406030204" pitchFamily="18" charset="0"/>
                                      <a:cs typeface="Calibri" panose="020F0502020204030204" pitchFamily="34" charset="0"/>
                                    </a:rPr>
                                    <m:t>𝜕</m:t>
                                  </m:r>
                                </m:num>
                                <m:den>
                                  <m:r>
                                    <m:rPr>
                                      <m:brk m:alnAt="7"/>
                                    </m:rPr>
                                    <a:rPr lang="en-US" altLang="zh-CN" sz="2400" i="1">
                                      <a:latin typeface="Cambria Math" panose="02040503050406030204" pitchFamily="18" charset="0"/>
                                      <a:cs typeface="Calibri" panose="020F0502020204030204" pitchFamily="34" charset="0"/>
                                    </a:rPr>
                                    <m:t>𝜕</m:t>
                                  </m:r>
                                  <m:sSub>
                                    <m:sSubPr>
                                      <m:ctrlPr>
                                        <a:rPr lang="en-US" altLang="zh-CN" sz="2400" i="1">
                                          <a:solidFill>
                                            <a:schemeClr val="accent6"/>
                                          </a:solidFill>
                                          <a:latin typeface="Cambria Math" panose="02040503050406030204" pitchFamily="18" charset="0"/>
                                          <a:cs typeface="Calibri" panose="020F0502020204030204" pitchFamily="34" charset="0"/>
                                        </a:rPr>
                                      </m:ctrlPr>
                                    </m:sSubPr>
                                    <m:e>
                                      <m:r>
                                        <m:rPr>
                                          <m:brk m:alnAt="7"/>
                                        </m:rPr>
                                        <a:rPr lang="en-US" altLang="zh-CN" sz="2400" i="1">
                                          <a:solidFill>
                                            <a:schemeClr val="accent6"/>
                                          </a:solidFill>
                                          <a:latin typeface="Cambria Math" panose="02040503050406030204" pitchFamily="18" charset="0"/>
                                          <a:cs typeface="Calibri" panose="020F0502020204030204" pitchFamily="34" charset="0"/>
                                        </a:rPr>
                                        <m:t>𝑤</m:t>
                                      </m:r>
                                    </m:e>
                                    <m:sub>
                                      <m:r>
                                        <a:rPr lang="en-US" altLang="zh-CN" sz="2400" i="1">
                                          <a:solidFill>
                                            <a:schemeClr val="accent6"/>
                                          </a:solidFill>
                                          <a:latin typeface="Cambria Math" panose="02040503050406030204" pitchFamily="18" charset="0"/>
                                          <a:cs typeface="Calibri" panose="020F0502020204030204" pitchFamily="34" charset="0"/>
                                        </a:rPr>
                                        <m:t>𝑛</m:t>
                                      </m:r>
                                    </m:sub>
                                  </m:sSub>
                                </m:den>
                              </m:f>
                              <m:r>
                                <a:rPr lang="en-US" altLang="zh-CN" sz="2400" i="1">
                                  <a:latin typeface="Cambria Math" panose="02040503050406030204" pitchFamily="18" charset="0"/>
                                  <a:cs typeface="Calibri" panose="020F0502020204030204" pitchFamily="34" charset="0"/>
                                </a:rPr>
                                <m:t>𝐿</m:t>
                              </m:r>
                              <m:d>
                                <m:dPr>
                                  <m:ctrlPr>
                                    <a:rPr lang="en-US" altLang="zh-CN" sz="2400" i="1">
                                      <a:latin typeface="Cambria Math" panose="02040503050406030204" pitchFamily="18" charset="0"/>
                                      <a:cs typeface="Calibri" panose="020F0502020204030204" pitchFamily="34" charset="0"/>
                                    </a:rPr>
                                  </m:ctrlPr>
                                </m:dPr>
                                <m:e>
                                  <m:r>
                                    <a:rPr lang="en-US" altLang="zh-CN" sz="2400" i="1">
                                      <a:latin typeface="Cambria Math" panose="02040503050406030204" pitchFamily="18" charset="0"/>
                                      <a:cs typeface="Calibri" panose="020F0502020204030204" pitchFamily="34" charset="0"/>
                                    </a:rPr>
                                    <m:t>𝑓</m:t>
                                  </m:r>
                                  <m:d>
                                    <m:dPr>
                                      <m:ctrlPr>
                                        <a:rPr lang="en-US" altLang="zh-CN" sz="2400" i="1">
                                          <a:latin typeface="Cambria Math" panose="02040503050406030204" pitchFamily="18" charset="0"/>
                                          <a:cs typeface="Calibri" panose="020F0502020204030204" pitchFamily="34" charset="0"/>
                                        </a:rPr>
                                      </m:ctrlPr>
                                    </m:dPr>
                                    <m:e>
                                      <m:r>
                                        <a:rPr lang="en-US" altLang="zh-CN" sz="2400" b="1" i="1">
                                          <a:latin typeface="Cambria Math" panose="02040503050406030204" pitchFamily="18" charset="0"/>
                                          <a:cs typeface="Calibri" panose="020F0502020204030204" pitchFamily="34" charset="0"/>
                                        </a:rPr>
                                        <m:t>𝒙</m:t>
                                      </m:r>
                                      <m:r>
                                        <a:rPr lang="en-US" altLang="zh-CN" sz="2400" i="1">
                                          <a:latin typeface="Cambria Math" panose="02040503050406030204" pitchFamily="18" charset="0"/>
                                          <a:cs typeface="Calibri" panose="020F0502020204030204" pitchFamily="34" charset="0"/>
                                        </a:rPr>
                                        <m:t>;</m:t>
                                      </m:r>
                                      <m:r>
                                        <a:rPr lang="en-US" altLang="zh-CN" sz="2400" b="1" i="1">
                                          <a:latin typeface="Cambria Math" panose="02040503050406030204" pitchFamily="18" charset="0"/>
                                          <a:cs typeface="Calibri" panose="020F0502020204030204" pitchFamily="34" charset="0"/>
                                        </a:rPr>
                                        <m:t>𝜽</m:t>
                                      </m:r>
                                    </m:e>
                                  </m:d>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𝑦</m:t>
                                  </m:r>
                                </m:e>
                              </m:d>
                            </m:e>
                            <m:e>
                              <m:f>
                                <m:fPr>
                                  <m:ctrlPr>
                                    <a:rPr lang="en-US" altLang="zh-CN" sz="2400" i="1">
                                      <a:latin typeface="Cambria Math" panose="02040503050406030204" pitchFamily="18" charset="0"/>
                                      <a:cs typeface="Calibri" panose="020F0502020204030204" pitchFamily="34" charset="0"/>
                                    </a:rPr>
                                  </m:ctrlPr>
                                </m:fPr>
                                <m:num>
                                  <m:r>
                                    <a:rPr lang="en-US" altLang="zh-CN" sz="2400" i="1">
                                      <a:latin typeface="Cambria Math" panose="02040503050406030204" pitchFamily="18" charset="0"/>
                                      <a:cs typeface="Calibri" panose="020F0502020204030204" pitchFamily="34" charset="0"/>
                                    </a:rPr>
                                    <m:t>𝜕</m:t>
                                  </m:r>
                                </m:num>
                                <m:den>
                                  <m:r>
                                    <m:rPr>
                                      <m:brk m:alnAt="7"/>
                                    </m:rPr>
                                    <a:rPr lang="en-US" altLang="zh-CN" sz="2400" i="1">
                                      <a:latin typeface="Cambria Math" panose="02040503050406030204" pitchFamily="18" charset="0"/>
                                      <a:cs typeface="Calibri" panose="020F0502020204030204" pitchFamily="34" charset="0"/>
                                    </a:rPr>
                                    <m:t>𝜕</m:t>
                                  </m:r>
                                  <m:r>
                                    <a:rPr lang="en-US" altLang="zh-CN" sz="2400" i="1">
                                      <a:solidFill>
                                        <a:schemeClr val="accent6"/>
                                      </a:solidFill>
                                      <a:latin typeface="Cambria Math" panose="02040503050406030204" pitchFamily="18" charset="0"/>
                                      <a:cs typeface="Calibri" panose="020F0502020204030204" pitchFamily="34" charset="0"/>
                                    </a:rPr>
                                    <m:t>𝑏</m:t>
                                  </m:r>
                                </m:den>
                              </m:f>
                              <m:r>
                                <a:rPr lang="en-US" altLang="zh-CN" sz="2400" i="1">
                                  <a:latin typeface="Cambria Math" panose="02040503050406030204" pitchFamily="18" charset="0"/>
                                  <a:cs typeface="Calibri" panose="020F0502020204030204" pitchFamily="34" charset="0"/>
                                </a:rPr>
                                <m:t>𝐿</m:t>
                              </m:r>
                              <m:d>
                                <m:dPr>
                                  <m:ctrlPr>
                                    <a:rPr lang="en-US" altLang="zh-CN" sz="2400" i="1">
                                      <a:latin typeface="Cambria Math" panose="02040503050406030204" pitchFamily="18" charset="0"/>
                                      <a:cs typeface="Calibri" panose="020F0502020204030204" pitchFamily="34" charset="0"/>
                                    </a:rPr>
                                  </m:ctrlPr>
                                </m:dPr>
                                <m:e>
                                  <m:r>
                                    <a:rPr lang="en-US" altLang="zh-CN" sz="2400" i="1">
                                      <a:latin typeface="Cambria Math" panose="02040503050406030204" pitchFamily="18" charset="0"/>
                                      <a:cs typeface="Calibri" panose="020F0502020204030204" pitchFamily="34" charset="0"/>
                                    </a:rPr>
                                    <m:t>𝑓</m:t>
                                  </m:r>
                                  <m:d>
                                    <m:dPr>
                                      <m:ctrlPr>
                                        <a:rPr lang="en-US" altLang="zh-CN" sz="2400" i="1">
                                          <a:latin typeface="Cambria Math" panose="02040503050406030204" pitchFamily="18" charset="0"/>
                                          <a:cs typeface="Calibri" panose="020F0502020204030204" pitchFamily="34" charset="0"/>
                                        </a:rPr>
                                      </m:ctrlPr>
                                    </m:dPr>
                                    <m:e>
                                      <m:r>
                                        <a:rPr lang="en-US" altLang="zh-CN" sz="2400" b="1" i="1">
                                          <a:latin typeface="Cambria Math" panose="02040503050406030204" pitchFamily="18" charset="0"/>
                                          <a:cs typeface="Calibri" panose="020F0502020204030204" pitchFamily="34" charset="0"/>
                                        </a:rPr>
                                        <m:t>𝒙</m:t>
                                      </m:r>
                                      <m:r>
                                        <a:rPr lang="en-US" altLang="zh-CN" sz="2400" i="1">
                                          <a:latin typeface="Cambria Math" panose="02040503050406030204" pitchFamily="18" charset="0"/>
                                          <a:cs typeface="Calibri" panose="020F0502020204030204" pitchFamily="34" charset="0"/>
                                        </a:rPr>
                                        <m:t>;</m:t>
                                      </m:r>
                                      <m:r>
                                        <a:rPr lang="en-US" altLang="zh-CN" sz="2400" b="1" i="1">
                                          <a:latin typeface="Cambria Math" panose="02040503050406030204" pitchFamily="18" charset="0"/>
                                          <a:cs typeface="Calibri" panose="020F0502020204030204" pitchFamily="34" charset="0"/>
                                        </a:rPr>
                                        <m:t>𝜽</m:t>
                                      </m:r>
                                    </m:e>
                                  </m:d>
                                  <m:r>
                                    <a:rPr lang="en-US" altLang="zh-CN" sz="2400" i="1">
                                      <a:latin typeface="Cambria Math" panose="02040503050406030204" pitchFamily="18" charset="0"/>
                                      <a:cs typeface="Calibri" panose="020F0502020204030204" pitchFamily="34" charset="0"/>
                                    </a:rPr>
                                    <m:t>,</m:t>
                                  </m:r>
                                  <m:r>
                                    <a:rPr lang="en-US" altLang="zh-CN" sz="2400" i="1">
                                      <a:latin typeface="Cambria Math" panose="02040503050406030204" pitchFamily="18" charset="0"/>
                                      <a:cs typeface="Calibri" panose="020F0502020204030204" pitchFamily="34" charset="0"/>
                                    </a:rPr>
                                    <m:t>𝑦</m:t>
                                  </m:r>
                                </m:e>
                              </m:d>
                            </m:e>
                          </m:eqArr>
                        </m:e>
                      </m:d>
                    </m:oMath>
                  </m:oMathPara>
                </a14:m>
                <a:endParaRPr lang="en-US" altLang="zh-CN" dirty="0">
                  <a:cs typeface="Calibri" panose="020F0502020204030204" pitchFamily="34" charset="0"/>
                </a:endParaRPr>
              </a:p>
              <a:p>
                <a:r>
                  <a:rPr lang="en-US" altLang="zh-CN" sz="2667" dirty="0">
                    <a:latin typeface="Calibri" panose="020F0502020204030204" pitchFamily="34" charset="0"/>
                    <a:cs typeface="Calibri" panose="020F0502020204030204" pitchFamily="34" charset="0"/>
                  </a:rPr>
                  <a:t>The final equation for updating </a:t>
                </a:r>
                <a14:m>
                  <m:oMath xmlns:m="http://schemas.openxmlformats.org/officeDocument/2006/math">
                    <m:r>
                      <a:rPr lang="el-GR" altLang="zh-CN" sz="2667" b="1" i="1" dirty="0">
                        <a:latin typeface="Cambria Math" panose="02040503050406030204" pitchFamily="18" charset="0"/>
                        <a:cs typeface="Calibri" panose="020F0502020204030204" pitchFamily="34" charset="0"/>
                      </a:rPr>
                      <m:t>𝜽</m:t>
                    </m:r>
                  </m:oMath>
                </a14:m>
                <a:r>
                  <a:rPr lang="el-GR" altLang="zh-CN" sz="2667" dirty="0">
                    <a:latin typeface="Calibri" panose="020F0502020204030204" pitchFamily="34" charset="0"/>
                    <a:cs typeface="Calibri" panose="020F0502020204030204" pitchFamily="34" charset="0"/>
                  </a:rPr>
                  <a:t> </a:t>
                </a:r>
                <a:r>
                  <a:rPr lang="en-US" altLang="zh-CN" sz="2667" dirty="0">
                    <a:latin typeface="Calibri" panose="020F0502020204030204" pitchFamily="34" charset="0"/>
                    <a:cs typeface="Calibri" panose="020F0502020204030204" pitchFamily="34" charset="0"/>
                  </a:rPr>
                  <a:t>based on the gradient is thus</a:t>
                </a:r>
              </a:p>
              <a:p>
                <a:pPr marL="0" indent="0" algn="ctr">
                  <a:spcBef>
                    <a:spcPts val="0"/>
                  </a:spcBef>
                  <a:spcAft>
                    <a:spcPts val="0"/>
                  </a:spcAft>
                  <a:buNone/>
                </a:pPr>
                <a:r>
                  <a:rPr lang="en-US" altLang="zh-CN" sz="2667" dirty="0">
                    <a:latin typeface="Calibri" panose="020F0502020204030204" pitchFamily="34" charset="0"/>
                    <a:cs typeface="Calibri" panose="020F0502020204030204" pitchFamily="34" charset="0"/>
                  </a:rPr>
                  <a:t> </a:t>
                </a:r>
                <a14:m>
                  <m:oMath xmlns:m="http://schemas.openxmlformats.org/officeDocument/2006/math">
                    <m:sSup>
                      <m:sSupPr>
                        <m:ctrlPr>
                          <a:rPr lang="en-US" altLang="zh-CN" sz="2667" i="1">
                            <a:latin typeface="Cambria Math" panose="02040503050406030204" pitchFamily="18" charset="0"/>
                          </a:rPr>
                        </m:ctrlPr>
                      </m:sSupPr>
                      <m:e>
                        <m:r>
                          <a:rPr lang="en-US" altLang="zh-CN" sz="2667" b="1" i="1">
                            <a:latin typeface="Cambria Math" panose="02040503050406030204" pitchFamily="18" charset="0"/>
                          </a:rPr>
                          <m:t>𝜽</m:t>
                        </m:r>
                      </m:e>
                      <m:sup>
                        <m:r>
                          <a:rPr lang="en-US" altLang="zh-CN" sz="2667" i="1">
                            <a:latin typeface="Cambria Math" panose="02040503050406030204" pitchFamily="18" charset="0"/>
                          </a:rPr>
                          <m:t>𝑡</m:t>
                        </m:r>
                        <m:r>
                          <a:rPr lang="en-US" altLang="zh-CN" sz="2667" i="1">
                            <a:latin typeface="Cambria Math" panose="02040503050406030204" pitchFamily="18" charset="0"/>
                          </a:rPr>
                          <m:t>+1</m:t>
                        </m:r>
                      </m:sup>
                    </m:sSup>
                    <m:r>
                      <a:rPr lang="en-US" altLang="zh-CN" sz="2667" i="1">
                        <a:latin typeface="Cambria Math" panose="02040503050406030204" pitchFamily="18" charset="0"/>
                      </a:rPr>
                      <m:t>=</m:t>
                    </m:r>
                    <m:sSup>
                      <m:sSupPr>
                        <m:ctrlPr>
                          <a:rPr lang="en-US" altLang="zh-CN" sz="2667" i="1">
                            <a:latin typeface="Cambria Math" panose="02040503050406030204" pitchFamily="18" charset="0"/>
                          </a:rPr>
                        </m:ctrlPr>
                      </m:sSupPr>
                      <m:e>
                        <m:r>
                          <a:rPr lang="en-US" altLang="zh-CN" sz="2667" b="1" i="1">
                            <a:latin typeface="Cambria Math" panose="02040503050406030204" pitchFamily="18" charset="0"/>
                          </a:rPr>
                          <m:t>𝜽</m:t>
                        </m:r>
                      </m:e>
                      <m:sup>
                        <m:r>
                          <a:rPr lang="en-US" altLang="zh-CN" sz="2667" i="1">
                            <a:latin typeface="Cambria Math" panose="02040503050406030204" pitchFamily="18" charset="0"/>
                          </a:rPr>
                          <m:t>𝑡</m:t>
                        </m:r>
                      </m:sup>
                    </m:sSup>
                    <m:r>
                      <a:rPr lang="en-US" altLang="zh-CN" sz="2667" i="1">
                        <a:latin typeface="Cambria Math" panose="02040503050406030204" pitchFamily="18" charset="0"/>
                      </a:rPr>
                      <m:t>−</m:t>
                    </m:r>
                    <m:r>
                      <a:rPr lang="en-US" altLang="zh-CN" sz="2667" i="1">
                        <a:latin typeface="Cambria Math" panose="02040503050406030204" pitchFamily="18" charset="0"/>
                      </a:rPr>
                      <m:t>𝜂</m:t>
                    </m:r>
                    <m:sSub>
                      <m:sSubPr>
                        <m:ctrlPr>
                          <a:rPr lang="en-US" altLang="zh-CN" sz="2667" i="1">
                            <a:latin typeface="Cambria Math" panose="02040503050406030204" pitchFamily="18" charset="0"/>
                            <a:cs typeface="Calibri" panose="020F0502020204030204" pitchFamily="34" charset="0"/>
                          </a:rPr>
                        </m:ctrlPr>
                      </m:sSubPr>
                      <m:e>
                        <m:r>
                          <a:rPr lang="en-US" altLang="zh-CN" sz="2667" b="1" i="1">
                            <a:latin typeface="Cambria Math" panose="02040503050406030204" pitchFamily="18" charset="0"/>
                            <a:cs typeface="Calibri" panose="020F0502020204030204" pitchFamily="34" charset="0"/>
                          </a:rPr>
                          <m:t>𝛁</m:t>
                        </m:r>
                      </m:e>
                      <m:sub>
                        <m:r>
                          <a:rPr lang="en-US" altLang="zh-CN" sz="2667" b="1" i="1">
                            <a:latin typeface="Cambria Math" panose="02040503050406030204" pitchFamily="18" charset="0"/>
                            <a:cs typeface="Calibri" panose="020F0502020204030204" pitchFamily="34" charset="0"/>
                          </a:rPr>
                          <m:t>𝜽</m:t>
                        </m:r>
                      </m:sub>
                    </m:sSub>
                    <m:r>
                      <a:rPr lang="en-US" altLang="zh-CN" sz="2667" i="1">
                        <a:latin typeface="Cambria Math" panose="02040503050406030204" pitchFamily="18" charset="0"/>
                        <a:cs typeface="Calibri" panose="020F0502020204030204" pitchFamily="34" charset="0"/>
                      </a:rPr>
                      <m:t>𝐿</m:t>
                    </m:r>
                    <m:d>
                      <m:dPr>
                        <m:ctrlPr>
                          <a:rPr lang="en-US" altLang="zh-CN" sz="2667" i="1">
                            <a:latin typeface="Cambria Math" panose="02040503050406030204" pitchFamily="18" charset="0"/>
                            <a:cs typeface="Calibri" panose="020F0502020204030204" pitchFamily="34" charset="0"/>
                          </a:rPr>
                        </m:ctrlPr>
                      </m:dPr>
                      <m:e>
                        <m:r>
                          <a:rPr lang="en-US" altLang="zh-CN" sz="2667" i="1">
                            <a:latin typeface="Cambria Math" panose="02040503050406030204" pitchFamily="18" charset="0"/>
                            <a:cs typeface="Calibri" panose="020F0502020204030204" pitchFamily="34" charset="0"/>
                          </a:rPr>
                          <m:t>𝑓</m:t>
                        </m:r>
                        <m:d>
                          <m:dPr>
                            <m:ctrlPr>
                              <a:rPr lang="en-US" altLang="zh-CN" sz="2667" i="1">
                                <a:latin typeface="Cambria Math" panose="02040503050406030204" pitchFamily="18" charset="0"/>
                                <a:cs typeface="Calibri" panose="020F0502020204030204" pitchFamily="34" charset="0"/>
                              </a:rPr>
                            </m:ctrlPr>
                          </m:dPr>
                          <m:e>
                            <m:r>
                              <a:rPr lang="en-US" altLang="zh-CN" sz="2667" b="1" i="1">
                                <a:latin typeface="Cambria Math" panose="02040503050406030204" pitchFamily="18" charset="0"/>
                                <a:cs typeface="Calibri" panose="020F0502020204030204" pitchFamily="34" charset="0"/>
                              </a:rPr>
                              <m:t>𝒙</m:t>
                            </m:r>
                            <m:r>
                              <a:rPr lang="en-US" altLang="zh-CN" sz="2667" i="1">
                                <a:latin typeface="Cambria Math" panose="02040503050406030204" pitchFamily="18" charset="0"/>
                                <a:cs typeface="Calibri" panose="020F0502020204030204" pitchFamily="34" charset="0"/>
                              </a:rPr>
                              <m:t>;</m:t>
                            </m:r>
                            <m:r>
                              <a:rPr lang="en-US" altLang="zh-CN" sz="2667" b="1" i="1">
                                <a:latin typeface="Cambria Math" panose="02040503050406030204" pitchFamily="18" charset="0"/>
                                <a:cs typeface="Calibri" panose="020F0502020204030204" pitchFamily="34" charset="0"/>
                              </a:rPr>
                              <m:t>𝜽</m:t>
                            </m:r>
                          </m:e>
                        </m:d>
                        <m:r>
                          <a:rPr lang="en-US" altLang="zh-CN" sz="2667" i="1">
                            <a:latin typeface="Cambria Math" panose="02040503050406030204" pitchFamily="18" charset="0"/>
                            <a:cs typeface="Calibri" panose="020F0502020204030204" pitchFamily="34" charset="0"/>
                          </a:rPr>
                          <m:t>,</m:t>
                        </m:r>
                        <m:r>
                          <a:rPr lang="en-US" altLang="zh-CN" sz="2667" i="1">
                            <a:latin typeface="Cambria Math" panose="02040503050406030204" pitchFamily="18" charset="0"/>
                            <a:cs typeface="Calibri" panose="020F0502020204030204" pitchFamily="34" charset="0"/>
                          </a:rPr>
                          <m:t>𝑦</m:t>
                        </m:r>
                      </m:e>
                    </m:d>
                  </m:oMath>
                </a14:m>
                <a:endParaRPr lang="en-US" altLang="zh-CN" dirty="0">
                  <a:latin typeface="Calibri" panose="020F0502020204030204" pitchFamily="34" charset="0"/>
                  <a:cs typeface="Calibri" panose="020F0502020204030204" pitchFamily="34" charset="0"/>
                </a:endParaRPr>
              </a:p>
            </p:txBody>
          </p:sp>
        </mc:Choice>
        <mc:Fallback xmlns="">
          <p:sp>
            <p:nvSpPr>
              <p:cNvPr id="10" name="内容占位符 9">
                <a:extLst>
                  <a:ext uri="{FF2B5EF4-FFF2-40B4-BE49-F238E27FC236}">
                    <a16:creationId xmlns:a16="http://schemas.microsoft.com/office/drawing/2014/main" id="{B6046F27-8BD5-458F-98E5-3664D6909C1F}"/>
                  </a:ext>
                </a:extLst>
              </p:cNvPr>
              <p:cNvSpPr>
                <a:spLocks noGrp="1" noRot="1" noChangeAspect="1" noMove="1" noResize="1" noEditPoints="1" noAdjustHandles="1" noChangeArrowheads="1" noChangeShapeType="1" noTextEdit="1"/>
              </p:cNvSpPr>
              <p:nvPr>
                <p:ph idx="1"/>
              </p:nvPr>
            </p:nvSpPr>
            <p:spPr>
              <a:xfrm>
                <a:off x="406400" y="990599"/>
                <a:ext cx="11461752" cy="5867399"/>
              </a:xfrm>
              <a:blipFill>
                <a:blip r:embed="rId3"/>
                <a:stretch>
                  <a:fillRect l="-886" t="-864"/>
                </a:stretch>
              </a:blipFill>
            </p:spPr>
            <p:txBody>
              <a:bodyPr/>
              <a:lstStyle/>
              <a:p>
                <a:r>
                  <a:rPr lang="en-CN">
                    <a:noFill/>
                  </a:rPr>
                  <a:t> </a:t>
                </a:r>
              </a:p>
            </p:txBody>
          </p:sp>
        </mc:Fallback>
      </mc:AlternateContent>
      <p:sp>
        <p:nvSpPr>
          <p:cNvPr id="11" name="灯片编号占位符 10">
            <a:extLst>
              <a:ext uri="{FF2B5EF4-FFF2-40B4-BE49-F238E27FC236}">
                <a16:creationId xmlns:a16="http://schemas.microsoft.com/office/drawing/2014/main" id="{C04D911F-C09F-4027-9BE3-AE763650CE44}"/>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44</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31807275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1F094B0-2301-4C01-BD70-25E25CD6289C}"/>
              </a:ext>
            </a:extLst>
          </p:cNvPr>
          <p:cNvSpPr>
            <a:spLocks noGrp="1"/>
          </p:cNvSpPr>
          <p:nvPr>
            <p:ph type="title"/>
          </p:nvPr>
        </p:nvSpPr>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cs typeface="Calibri" panose="020F0502020204030204" pitchFamily="34" charset="0"/>
              </a:rPr>
              <a:t>Partial derivatives for LR</a:t>
            </a:r>
            <a:endParaRPr lang="zh-CN" altLang="en-US" sz="3600"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89EF5B58-E14F-4914-A144-ECBF7A28D32F}"/>
                  </a:ext>
                </a:extLst>
              </p:cNvPr>
              <p:cNvSpPr>
                <a:spLocks noGrp="1"/>
              </p:cNvSpPr>
              <p:nvPr>
                <p:ph idx="1"/>
              </p:nvPr>
            </p:nvSpPr>
            <p:spPr/>
            <p:txBody>
              <a:bodyPr/>
              <a:lstStyle/>
              <a:p>
                <a:r>
                  <a:rPr lang="en-US" altLang="zh-CN" dirty="0">
                    <a:latin typeface="+mn-lt"/>
                  </a:rPr>
                  <a:t>The loss function</a:t>
                </a:r>
              </a:p>
              <a:p>
                <a:endParaRPr lang="en-US" altLang="zh-CN" dirty="0">
                  <a:latin typeface="+mn-lt"/>
                </a:endParaRPr>
              </a:p>
              <a:p>
                <a:r>
                  <a:rPr lang="en-US" altLang="zh-CN" sz="2667" dirty="0">
                    <a:cs typeface="Calibri" panose="020F0502020204030204" pitchFamily="34" charset="0"/>
                  </a:rPr>
                  <a:t>The elegant derivative of this function</a:t>
                </a:r>
              </a:p>
              <a:p>
                <a:pPr marL="0" indent="0">
                  <a:buNone/>
                </a:pPr>
                <a14:m>
                  <m:oMathPara xmlns:m="http://schemas.openxmlformats.org/officeDocument/2006/math">
                    <m:oMathParaPr>
                      <m:jc m:val="centerGroup"/>
                    </m:oMathParaPr>
                    <m:oMath xmlns:m="http://schemas.openxmlformats.org/officeDocument/2006/math">
                      <m:f>
                        <m:fPr>
                          <m:ctrlPr>
                            <a:rPr lang="en-US" altLang="zh-CN" sz="2667" i="1">
                              <a:latin typeface="Cambria Math" panose="02040503050406030204" pitchFamily="18" charset="0"/>
                            </a:rPr>
                          </m:ctrlPr>
                        </m:fPr>
                        <m:num>
                          <m:r>
                            <a:rPr lang="en-US" altLang="zh-CN" sz="2667" i="1">
                              <a:latin typeface="Cambria Math" panose="02040503050406030204" pitchFamily="18" charset="0"/>
                            </a:rPr>
                            <m:t>𝜕</m:t>
                          </m:r>
                          <m:sSub>
                            <m:sSubPr>
                              <m:ctrlPr>
                                <a:rPr lang="en-US" altLang="zh-CN" sz="2667" i="1">
                                  <a:latin typeface="Cambria Math" panose="02040503050406030204" pitchFamily="18" charset="0"/>
                                </a:rPr>
                              </m:ctrlPr>
                            </m:sSubPr>
                            <m:e>
                              <m:r>
                                <a:rPr lang="en-US" altLang="zh-CN" sz="2667" i="1">
                                  <a:latin typeface="Cambria Math" panose="02040503050406030204" pitchFamily="18" charset="0"/>
                                </a:rPr>
                                <m:t>𝐿</m:t>
                              </m:r>
                            </m:e>
                            <m:sub>
                              <m:r>
                                <a:rPr lang="en-US" altLang="zh-CN" sz="2667" i="1">
                                  <a:latin typeface="Cambria Math" panose="02040503050406030204" pitchFamily="18" charset="0"/>
                                </a:rPr>
                                <m:t>𝐶𝐸</m:t>
                              </m:r>
                            </m:sub>
                          </m:sSub>
                          <m:d>
                            <m:dPr>
                              <m:ctrlPr>
                                <a:rPr lang="en-US" altLang="zh-CN" sz="2667" i="1">
                                  <a:latin typeface="Cambria Math" panose="02040503050406030204" pitchFamily="18" charset="0"/>
                                </a:rPr>
                              </m:ctrlPr>
                            </m:dPr>
                            <m:e>
                              <m:acc>
                                <m:accPr>
                                  <m:chr m:val="̂"/>
                                  <m:ctrlPr>
                                    <a:rPr lang="en-US" altLang="zh-CN" sz="2667" i="1">
                                      <a:latin typeface="Cambria Math" panose="02040503050406030204" pitchFamily="18" charset="0"/>
                                    </a:rPr>
                                  </m:ctrlPr>
                                </m:accPr>
                                <m:e>
                                  <m:r>
                                    <a:rPr lang="en-US" altLang="zh-CN" sz="2667" i="1">
                                      <a:latin typeface="Cambria Math" panose="02040503050406030204" pitchFamily="18" charset="0"/>
                                    </a:rPr>
                                    <m:t>𝑦</m:t>
                                  </m:r>
                                </m:e>
                              </m:acc>
                              <m:r>
                                <a:rPr lang="en-US" altLang="zh-CN" sz="2667" i="1" dirty="0">
                                  <a:latin typeface="Cambria Math" panose="02040503050406030204" pitchFamily="18" charset="0"/>
                                </a:rPr>
                                <m:t>,</m:t>
                              </m:r>
                              <m:r>
                                <a:rPr lang="en-US" altLang="zh-CN" sz="2667" i="1" dirty="0">
                                  <a:latin typeface="Cambria Math" panose="02040503050406030204" pitchFamily="18" charset="0"/>
                                </a:rPr>
                                <m:t>𝑦</m:t>
                              </m:r>
                            </m:e>
                          </m:d>
                        </m:num>
                        <m:den>
                          <m:r>
                            <a:rPr lang="en-US" altLang="zh-CN" sz="2667" i="1">
                              <a:latin typeface="Cambria Math" panose="02040503050406030204" pitchFamily="18" charset="0"/>
                            </a:rPr>
                            <m:t>𝜕</m:t>
                          </m:r>
                          <m:sSub>
                            <m:sSubPr>
                              <m:ctrlPr>
                                <a:rPr lang="en-US" altLang="zh-CN" sz="2667" i="1">
                                  <a:latin typeface="Cambria Math" panose="02040503050406030204" pitchFamily="18" charset="0"/>
                                </a:rPr>
                              </m:ctrlPr>
                            </m:sSubPr>
                            <m:e>
                              <m:r>
                                <a:rPr lang="en-US" altLang="zh-CN" sz="2667" i="1">
                                  <a:latin typeface="Cambria Math" panose="02040503050406030204" pitchFamily="18" charset="0"/>
                                </a:rPr>
                                <m:t>𝑤</m:t>
                              </m:r>
                            </m:e>
                            <m:sub>
                              <m:r>
                                <a:rPr lang="en-US" altLang="zh-CN" sz="2667" i="1">
                                  <a:latin typeface="Cambria Math" panose="02040503050406030204" pitchFamily="18" charset="0"/>
                                </a:rPr>
                                <m:t>𝑗</m:t>
                              </m:r>
                            </m:sub>
                          </m:sSub>
                        </m:den>
                      </m:f>
                      <m:r>
                        <a:rPr lang="en-US" altLang="zh-CN" sz="2667" i="1">
                          <a:latin typeface="Cambria Math" panose="02040503050406030204" pitchFamily="18" charset="0"/>
                        </a:rPr>
                        <m:t>=</m:t>
                      </m:r>
                      <m:d>
                        <m:dPr>
                          <m:begChr m:val="["/>
                          <m:endChr m:val="]"/>
                          <m:ctrlPr>
                            <a:rPr lang="en-US" altLang="zh-CN" sz="2667" i="1">
                              <a:solidFill>
                                <a:srgbClr val="00B050"/>
                              </a:solidFill>
                              <a:latin typeface="Cambria Math" panose="02040503050406030204" pitchFamily="18" charset="0"/>
                            </a:rPr>
                          </m:ctrlPr>
                        </m:dPr>
                        <m:e>
                          <m:r>
                            <a:rPr lang="en-US" altLang="zh-CN" sz="2667" i="1">
                              <a:solidFill>
                                <a:srgbClr val="00B050"/>
                              </a:solidFill>
                              <a:latin typeface="Cambria Math" panose="02040503050406030204" pitchFamily="18" charset="0"/>
                            </a:rPr>
                            <m:t>𝜎</m:t>
                          </m:r>
                          <m:d>
                            <m:dPr>
                              <m:ctrlPr>
                                <a:rPr lang="en-US" altLang="zh-CN" sz="2667" i="1">
                                  <a:solidFill>
                                    <a:srgbClr val="00B050"/>
                                  </a:solidFill>
                                  <a:latin typeface="Cambria Math" panose="02040503050406030204" pitchFamily="18" charset="0"/>
                                </a:rPr>
                              </m:ctrlPr>
                            </m:dPr>
                            <m:e>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e>
                          </m:d>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𝑦</m:t>
                          </m:r>
                        </m:e>
                      </m:d>
                      <m:r>
                        <a:rPr lang="en-US" altLang="zh-CN" sz="2667" i="1">
                          <a:latin typeface="Cambria Math" panose="02040503050406030204" pitchFamily="18" charset="0"/>
                        </a:rPr>
                        <m:t>⋅</m:t>
                      </m:r>
                      <m:sSub>
                        <m:sSubPr>
                          <m:ctrlPr>
                            <a:rPr lang="en-US" altLang="zh-CN" sz="2667" i="1">
                              <a:latin typeface="Cambria Math" panose="02040503050406030204" pitchFamily="18" charset="0"/>
                            </a:rPr>
                          </m:ctrlPr>
                        </m:sSubPr>
                        <m:e>
                          <m:r>
                            <a:rPr lang="en-US" altLang="zh-CN" sz="2667" i="1">
                              <a:latin typeface="Cambria Math" panose="02040503050406030204" pitchFamily="18" charset="0"/>
                            </a:rPr>
                            <m:t>𝑥</m:t>
                          </m:r>
                        </m:e>
                        <m:sub>
                          <m:r>
                            <a:rPr lang="en-US" altLang="zh-CN" sz="2667" i="1">
                              <a:latin typeface="Cambria Math" panose="02040503050406030204" pitchFamily="18" charset="0"/>
                            </a:rPr>
                            <m:t>𝑗</m:t>
                          </m:r>
                        </m:sub>
                      </m:sSub>
                    </m:oMath>
                  </m:oMathPara>
                </a14:m>
                <a:endParaRPr lang="en-US" altLang="zh-CN" sz="2667" dirty="0">
                  <a:cs typeface="Calibri" panose="020F0502020204030204" pitchFamily="34" charset="0"/>
                </a:endParaRPr>
              </a:p>
              <a:p>
                <a:r>
                  <a:rPr lang="en-US" altLang="zh-CN" sz="2667" b="1" dirty="0">
                    <a:cs typeface="Calibri" panose="020F0502020204030204" pitchFamily="34" charset="0"/>
                  </a:rPr>
                  <a:t>How can we get above derivative?</a:t>
                </a:r>
              </a:p>
              <a:p>
                <a:endParaRPr lang="en-US" altLang="zh-CN" dirty="0"/>
              </a:p>
              <a:p>
                <a:endParaRPr lang="en-US" altLang="zh-CN" dirty="0"/>
              </a:p>
              <a:p>
                <a:endParaRPr lang="zh-CN" altLang="en-US" dirty="0"/>
              </a:p>
            </p:txBody>
          </p:sp>
        </mc:Choice>
        <mc:Fallback xmlns="">
          <p:sp>
            <p:nvSpPr>
              <p:cNvPr id="3" name="内容占位符 2">
                <a:extLst>
                  <a:ext uri="{FF2B5EF4-FFF2-40B4-BE49-F238E27FC236}">
                    <a16:creationId xmlns:a16="http://schemas.microsoft.com/office/drawing/2014/main" id="{89EF5B58-E14F-4914-A144-ECBF7A28D32F}"/>
                  </a:ext>
                </a:extLst>
              </p:cNvPr>
              <p:cNvSpPr>
                <a:spLocks noGrp="1" noRot="1" noChangeAspect="1" noMove="1" noResize="1" noEditPoints="1" noAdjustHandles="1" noChangeArrowheads="1" noChangeShapeType="1" noTextEdit="1"/>
              </p:cNvSpPr>
              <p:nvPr>
                <p:ph idx="1"/>
              </p:nvPr>
            </p:nvSpPr>
            <p:spPr>
              <a:blipFill>
                <a:blip r:embed="rId3"/>
                <a:stretch>
                  <a:fillRect l="-735" t="-88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1A741324-A791-478E-BAA1-C7F5CA1D3D1B}"/>
                  </a:ext>
                </a:extLst>
              </p:cNvPr>
              <p:cNvSpPr txBox="1"/>
              <p:nvPr/>
            </p:nvSpPr>
            <p:spPr>
              <a:xfrm>
                <a:off x="508000" y="1600201"/>
                <a:ext cx="11553827" cy="830997"/>
              </a:xfrm>
              <a:prstGeom prst="rect">
                <a:avLst/>
              </a:prstGeom>
              <a:noFill/>
            </p:spPr>
            <p:txBody>
              <a:bodyPr wrap="square">
                <a:spAutoFit/>
              </a:bodyPr>
              <a:lstStyle/>
              <a:p>
                <a:pPr defTabSz="1219170" fontAlgn="base">
                  <a:lnSpc>
                    <a:spcPct val="150000"/>
                  </a:lnSpc>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𝐿</m:t>
                          </m:r>
                        </m:e>
                        <m:sub>
                          <m:r>
                            <a:rPr lang="en-US" altLang="zh-CN" sz="3200" i="1">
                              <a:solidFill>
                                <a:prstClr val="black"/>
                              </a:solidFill>
                              <a:latin typeface="Cambria Math" panose="02040503050406030204" pitchFamily="18" charset="0"/>
                            </a:rPr>
                            <m:t>𝐶𝐸</m:t>
                          </m:r>
                        </m:sub>
                      </m:sSub>
                      <m:d>
                        <m:dPr>
                          <m:ctrlPr>
                            <a:rPr lang="en-US" altLang="zh-CN" sz="3200" i="1">
                              <a:solidFill>
                                <a:prstClr val="black"/>
                              </a:solidFill>
                              <a:latin typeface="Cambria Math" panose="02040503050406030204" pitchFamily="18" charset="0"/>
                            </a:rPr>
                          </m:ctrlPr>
                        </m:dPr>
                        <m:e>
                          <m:acc>
                            <m:accPr>
                              <m:chr m:val="̂"/>
                              <m:ctrlPr>
                                <a:rPr lang="en-US" altLang="zh-CN" sz="3200" i="1">
                                  <a:solidFill>
                                    <a:prstClr val="black"/>
                                  </a:solidFill>
                                  <a:latin typeface="Cambria Math" panose="02040503050406030204" pitchFamily="18" charset="0"/>
                                </a:rPr>
                              </m:ctrlPr>
                            </m:accPr>
                            <m:e>
                              <m:r>
                                <a:rPr lang="en-US" altLang="zh-CN" sz="3200" i="1">
                                  <a:solidFill>
                                    <a:prstClr val="black"/>
                                  </a:solidFill>
                                  <a:latin typeface="Cambria Math" panose="02040503050406030204" pitchFamily="18" charset="0"/>
                                </a:rPr>
                                <m:t>𝑦</m:t>
                              </m:r>
                            </m:e>
                          </m:acc>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𝑦</m:t>
                          </m:r>
                        </m:e>
                      </m:d>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𝑦</m:t>
                      </m:r>
                      <m:func>
                        <m:funcPr>
                          <m:ctrlPr>
                            <a:rPr lang="en-US" altLang="zh-CN" sz="3200" i="1">
                              <a:solidFill>
                                <a:prstClr val="black"/>
                              </a:solidFill>
                              <a:latin typeface="Cambria Math" panose="02040503050406030204" pitchFamily="18" charset="0"/>
                            </a:rPr>
                          </m:ctrlPr>
                        </m:funcPr>
                        <m:fName>
                          <m:r>
                            <m:rPr>
                              <m:sty m:val="p"/>
                            </m:rPr>
                            <a:rPr lang="en-US" altLang="zh-CN" sz="3200">
                              <a:solidFill>
                                <a:prstClr val="black"/>
                              </a:solidFill>
                              <a:latin typeface="Cambria Math" panose="02040503050406030204" pitchFamily="18" charset="0"/>
                            </a:rPr>
                            <m:t>log</m:t>
                          </m:r>
                        </m:fName>
                        <m:e>
                          <m:r>
                            <a:rPr lang="en-US" altLang="zh-CN" sz="3200" i="1">
                              <a:solidFill>
                                <a:srgbClr val="00B050"/>
                              </a:solidFill>
                              <a:latin typeface="Cambria Math" panose="02040503050406030204" pitchFamily="18" charset="0"/>
                            </a:rPr>
                            <m:t>𝜎</m:t>
                          </m:r>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𝑤</m:t>
                          </m:r>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𝑥</m:t>
                          </m:r>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𝑏</m:t>
                          </m:r>
                          <m:r>
                            <a:rPr lang="en-US" altLang="zh-CN" sz="3200" i="1">
                              <a:solidFill>
                                <a:srgbClr val="00B050"/>
                              </a:solidFill>
                              <a:latin typeface="Cambria Math" panose="02040503050406030204" pitchFamily="18" charset="0"/>
                            </a:rPr>
                            <m:t>)</m:t>
                          </m:r>
                        </m:e>
                      </m:func>
                      <m:r>
                        <a:rPr lang="en-US" altLang="zh-CN" sz="3200" i="1">
                          <a:solidFill>
                            <a:prstClr val="black"/>
                          </a:solidFill>
                          <a:latin typeface="Cambria Math" panose="02040503050406030204" pitchFamily="18" charset="0"/>
                        </a:rPr>
                        <m:t>+</m:t>
                      </m:r>
                      <m:d>
                        <m:dPr>
                          <m:ctrlPr>
                            <a:rPr lang="en-US" altLang="zh-CN" sz="3200" i="1">
                              <a:solidFill>
                                <a:prstClr val="black"/>
                              </a:solidFill>
                              <a:latin typeface="Cambria Math" panose="02040503050406030204" pitchFamily="18" charset="0"/>
                            </a:rPr>
                          </m:ctrlPr>
                        </m:dPr>
                        <m:e>
                          <m:r>
                            <a:rPr lang="en-US" altLang="zh-CN" sz="3200" i="1">
                              <a:solidFill>
                                <a:prstClr val="black"/>
                              </a:solidFill>
                              <a:latin typeface="Cambria Math" panose="02040503050406030204" pitchFamily="18" charset="0"/>
                            </a:rPr>
                            <m:t>1−</m:t>
                          </m:r>
                          <m:r>
                            <a:rPr lang="en-US" altLang="zh-CN" sz="3200" i="1">
                              <a:solidFill>
                                <a:prstClr val="black"/>
                              </a:solidFill>
                              <a:latin typeface="Cambria Math" panose="02040503050406030204" pitchFamily="18" charset="0"/>
                            </a:rPr>
                            <m:t>𝑦</m:t>
                          </m:r>
                        </m:e>
                      </m:d>
                      <m:func>
                        <m:funcPr>
                          <m:ctrlPr>
                            <a:rPr lang="en-US" altLang="zh-CN" sz="3200" i="1">
                              <a:solidFill>
                                <a:prstClr val="black"/>
                              </a:solidFill>
                              <a:latin typeface="Cambria Math" panose="02040503050406030204" pitchFamily="18" charset="0"/>
                            </a:rPr>
                          </m:ctrlPr>
                        </m:funcPr>
                        <m:fName>
                          <m:r>
                            <m:rPr>
                              <m:sty m:val="p"/>
                            </m:rPr>
                            <a:rPr lang="en-US" altLang="zh-CN" sz="3200">
                              <a:solidFill>
                                <a:prstClr val="black"/>
                              </a:solidFill>
                              <a:latin typeface="Cambria Math" panose="02040503050406030204" pitchFamily="18" charset="0"/>
                            </a:rPr>
                            <m:t>log</m:t>
                          </m:r>
                        </m:fName>
                        <m:e>
                          <m:d>
                            <m:dPr>
                              <m:ctrlPr>
                                <a:rPr lang="en-US" altLang="zh-CN" sz="3200" i="1">
                                  <a:solidFill>
                                    <a:prstClr val="black"/>
                                  </a:solidFill>
                                  <a:latin typeface="Cambria Math" panose="02040503050406030204" pitchFamily="18" charset="0"/>
                                </a:rPr>
                              </m:ctrlPr>
                            </m:dPr>
                            <m:e>
                              <m:r>
                                <a:rPr lang="en-US" altLang="zh-CN" sz="3200" i="1">
                                  <a:solidFill>
                                    <a:prstClr val="black"/>
                                  </a:solidFill>
                                  <a:latin typeface="Cambria Math" panose="02040503050406030204" pitchFamily="18" charset="0"/>
                                </a:rPr>
                                <m:t>1−</m:t>
                              </m:r>
                              <m:r>
                                <a:rPr lang="en-US" altLang="zh-CN" sz="3200" i="1">
                                  <a:solidFill>
                                    <a:srgbClr val="00B050"/>
                                  </a:solidFill>
                                  <a:latin typeface="Cambria Math" panose="02040503050406030204" pitchFamily="18" charset="0"/>
                                </a:rPr>
                                <m:t>𝜎</m:t>
                              </m:r>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𝑤</m:t>
                              </m:r>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𝑥</m:t>
                              </m:r>
                              <m:r>
                                <a:rPr lang="en-US" altLang="zh-CN" sz="3200" i="1">
                                  <a:solidFill>
                                    <a:srgbClr val="00B050"/>
                                  </a:solidFill>
                                  <a:latin typeface="Cambria Math" panose="02040503050406030204" pitchFamily="18" charset="0"/>
                                </a:rPr>
                                <m:t>+</m:t>
                              </m:r>
                              <m:r>
                                <a:rPr lang="en-US" altLang="zh-CN" sz="3200" i="1">
                                  <a:solidFill>
                                    <a:srgbClr val="00B050"/>
                                  </a:solidFill>
                                  <a:latin typeface="Cambria Math" panose="02040503050406030204" pitchFamily="18" charset="0"/>
                                </a:rPr>
                                <m:t>𝑏</m:t>
                              </m:r>
                              <m:r>
                                <a:rPr lang="en-US" altLang="zh-CN" sz="3200" i="1">
                                  <a:solidFill>
                                    <a:srgbClr val="00B050"/>
                                  </a:solidFill>
                                  <a:latin typeface="Cambria Math" panose="02040503050406030204" pitchFamily="18" charset="0"/>
                                </a:rPr>
                                <m:t>)</m:t>
                              </m:r>
                            </m:e>
                          </m:d>
                        </m:e>
                      </m:func>
                      <m:r>
                        <a:rPr lang="en-US" altLang="zh-CN" sz="3200" i="1">
                          <a:solidFill>
                            <a:prstClr val="black"/>
                          </a:solidFill>
                          <a:latin typeface="Cambria Math" panose="02040503050406030204" pitchFamily="18" charset="0"/>
                        </a:rPr>
                        <m:t>]</m:t>
                      </m:r>
                    </m:oMath>
                  </m:oMathPara>
                </a14:m>
                <a:endParaRPr lang="zh-CN" altLang="en-US" sz="3200" dirty="0">
                  <a:solidFill>
                    <a:prstClr val="black"/>
                  </a:solidFill>
                  <a:latin typeface="Lucida Sans" charset="0"/>
                  <a:ea typeface="ＭＳ Ｐゴシック" charset="0"/>
                </a:endParaRPr>
              </a:p>
            </p:txBody>
          </p:sp>
        </mc:Choice>
        <mc:Fallback xmlns="">
          <p:sp>
            <p:nvSpPr>
              <p:cNvPr id="4" name="文本框 3">
                <a:extLst>
                  <a:ext uri="{FF2B5EF4-FFF2-40B4-BE49-F238E27FC236}">
                    <a16:creationId xmlns:a16="http://schemas.microsoft.com/office/drawing/2014/main" id="{1A741324-A791-478E-BAA1-C7F5CA1D3D1B}"/>
                  </a:ext>
                </a:extLst>
              </p:cNvPr>
              <p:cNvSpPr txBox="1">
                <a:spLocks noRot="1" noChangeAspect="1" noMove="1" noResize="1" noEditPoints="1" noAdjustHandles="1" noChangeArrowheads="1" noChangeShapeType="1" noTextEdit="1"/>
              </p:cNvSpPr>
              <p:nvPr/>
            </p:nvSpPr>
            <p:spPr>
              <a:xfrm>
                <a:off x="508000" y="1600201"/>
                <a:ext cx="11553827" cy="830997"/>
              </a:xfrm>
              <a:prstGeom prst="rect">
                <a:avLst/>
              </a:prstGeom>
              <a:blipFill>
                <a:blip r:embed="rId4"/>
                <a:stretch>
                  <a:fillRect r="-439" b="-4545"/>
                </a:stretch>
              </a:blipFill>
            </p:spPr>
            <p:txBody>
              <a:bodyPr/>
              <a:lstStyle/>
              <a:p>
                <a:r>
                  <a:rPr lang="en-CN">
                    <a:noFill/>
                  </a:rPr>
                  <a:t> </a:t>
                </a:r>
              </a:p>
            </p:txBody>
          </p:sp>
        </mc:Fallback>
      </mc:AlternateContent>
      <p:sp>
        <p:nvSpPr>
          <p:cNvPr id="5" name="灯片编号占位符 4">
            <a:extLst>
              <a:ext uri="{FF2B5EF4-FFF2-40B4-BE49-F238E27FC236}">
                <a16:creationId xmlns:a16="http://schemas.microsoft.com/office/drawing/2014/main" id="{C5679C2C-EDAE-47B3-8F19-A1505DC37982}"/>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45</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3122948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293E9D-B3C4-DC49-AFD3-433D0F3EECAE}"/>
              </a:ext>
            </a:extLst>
          </p:cNvPr>
          <p:cNvSpPr>
            <a:spLocks noGrp="1"/>
          </p:cNvSpPr>
          <p:nvPr>
            <p:ph type="title"/>
          </p:nvPr>
        </p:nvSpPr>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SGD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36A7380-8927-AE4A-AAD6-1B8D1FA7B1DD}"/>
                  </a:ext>
                </a:extLst>
              </p:cNvPr>
              <p:cNvSpPr>
                <a:spLocks noGrp="1"/>
              </p:cNvSpPr>
              <p:nvPr>
                <p:ph idx="1"/>
              </p:nvPr>
            </p:nvSpPr>
            <p:spPr/>
            <p:txBody>
              <a:bodyPr>
                <a:normAutofit fontScale="92500" lnSpcReduction="10000"/>
              </a:bodyPr>
              <a:lstStyle/>
              <a:p>
                <a:r>
                  <a:rPr lang="en-US" sz="3200" dirty="0"/>
                  <a:t>One step of gradient descent</a:t>
                </a:r>
              </a:p>
              <a:p>
                <a:r>
                  <a:rPr lang="en-US" sz="3200" dirty="0"/>
                  <a:t>A mini-sentiment example, where the true </a:t>
                </a:r>
                <a14:m>
                  <m:oMath xmlns:m="http://schemas.openxmlformats.org/officeDocument/2006/math">
                    <m:r>
                      <a:rPr lang="en-US" sz="3200" i="1" dirty="0">
                        <a:latin typeface="Cambria Math" panose="02040503050406030204" pitchFamily="18" charset="0"/>
                      </a:rPr>
                      <m:t>𝑦</m:t>
                    </m:r>
                    <m:r>
                      <a:rPr lang="en-US" sz="3200" i="1" dirty="0">
                        <a:latin typeface="Cambria Math" panose="02040503050406030204" pitchFamily="18" charset="0"/>
                      </a:rPr>
                      <m:t>=1 </m:t>
                    </m:r>
                  </m:oMath>
                </a14:m>
                <a:r>
                  <a:rPr lang="en-US" sz="3200" dirty="0"/>
                  <a:t>(positive)</a:t>
                </a:r>
              </a:p>
              <a:p>
                <a:r>
                  <a:rPr lang="en-US" sz="3200" dirty="0"/>
                  <a:t>Two features</a:t>
                </a:r>
              </a:p>
              <a:p>
                <a:pPr marL="1382149" lvl="4" indent="-457189">
                  <a:buFont typeface="Arial" panose="020B0604020202020204" pitchFamily="34" charset="0"/>
                  <a:buChar char="•"/>
                </a:pPr>
                <a14:m>
                  <m:oMath xmlns:m="http://schemas.openxmlformats.org/officeDocument/2006/math">
                    <m:r>
                      <a:rPr lang="en-US" sz="2933" i="1" dirty="0">
                        <a:latin typeface="Cambria Math" panose="02040503050406030204" pitchFamily="18" charset="0"/>
                        <a:cs typeface="Calibri" panose="020F0502020204030204" pitchFamily="34" charset="0"/>
                      </a:rPr>
                      <m:t>𝑥</m:t>
                    </m:r>
                    <m:r>
                      <a:rPr lang="en-US" sz="2933" i="1" baseline="-25000" dirty="0">
                        <a:latin typeface="Cambria Math" panose="02040503050406030204" pitchFamily="18" charset="0"/>
                        <a:cs typeface="Calibri" panose="020F0502020204030204" pitchFamily="34" charset="0"/>
                      </a:rPr>
                      <m:t>1</m:t>
                    </m:r>
                    <m:r>
                      <a:rPr lang="en-US" sz="2933" i="1" dirty="0">
                        <a:latin typeface="Cambria Math" panose="02040503050406030204" pitchFamily="18" charset="0"/>
                        <a:cs typeface="Calibri" panose="020F0502020204030204" pitchFamily="34" charset="0"/>
                      </a:rPr>
                      <m:t>  = 3</m:t>
                    </m:r>
                  </m:oMath>
                </a14:m>
                <a:r>
                  <a:rPr lang="en-US" sz="2933" dirty="0">
                    <a:latin typeface="Calibri" panose="020F0502020204030204" pitchFamily="34" charset="0"/>
                    <a:cs typeface="Calibri" panose="020F0502020204030204" pitchFamily="34" charset="0"/>
                  </a:rPr>
                  <a:t>    (count of positive lexicon words) </a:t>
                </a:r>
              </a:p>
              <a:p>
                <a:pPr marL="1382149" lvl="4" indent="-457189">
                  <a:buFont typeface="Arial" panose="020B0604020202020204" pitchFamily="34" charset="0"/>
                  <a:buChar char="•"/>
                </a:pPr>
                <a14:m>
                  <m:oMath xmlns:m="http://schemas.openxmlformats.org/officeDocument/2006/math">
                    <m:r>
                      <a:rPr lang="en-US" sz="2933" i="1" dirty="0">
                        <a:latin typeface="Cambria Math" panose="02040503050406030204" pitchFamily="18" charset="0"/>
                        <a:cs typeface="Calibri" panose="020F0502020204030204" pitchFamily="34" charset="0"/>
                      </a:rPr>
                      <m:t>𝑥</m:t>
                    </m:r>
                    <m:r>
                      <a:rPr lang="en-US" sz="2933" i="1" baseline="-25000" dirty="0">
                        <a:latin typeface="Cambria Math" panose="02040503050406030204" pitchFamily="18" charset="0"/>
                        <a:cs typeface="Calibri" panose="020F0502020204030204" pitchFamily="34" charset="0"/>
                      </a:rPr>
                      <m:t>2</m:t>
                    </m:r>
                    <m:r>
                      <a:rPr lang="en-US" sz="2933" i="1" dirty="0">
                        <a:latin typeface="Cambria Math" panose="02040503050406030204" pitchFamily="18" charset="0"/>
                        <a:cs typeface="Calibri" panose="020F0502020204030204" pitchFamily="34" charset="0"/>
                      </a:rPr>
                      <m:t>  = 2 </m:t>
                    </m:r>
                  </m:oMath>
                </a14:m>
                <a:r>
                  <a:rPr lang="en-US" sz="2933" dirty="0">
                    <a:latin typeface="Calibri" panose="020F0502020204030204" pitchFamily="34" charset="0"/>
                    <a:cs typeface="Calibri" panose="020F0502020204030204" pitchFamily="34" charset="0"/>
                  </a:rPr>
                  <a:t>   (count of negative lexicon words) </a:t>
                </a:r>
              </a:p>
              <a:p>
                <a:pPr marL="469888" lvl="3" indent="-457189"/>
                <a:r>
                  <a:rPr lang="en-US" sz="3200" dirty="0"/>
                  <a:t>Assume 3 parameters (2 weights and 1 bias) </a:t>
                </a:r>
              </a:p>
              <a:p>
                <a:pPr marL="469888" lvl="3" indent="-457189"/>
                <a:r>
                  <a:rPr lang="en-US" altLang="zh-CN" sz="3200" dirty="0"/>
                  <a:t>At initial </a:t>
                </a:r>
                <a14:m>
                  <m:oMath xmlns:m="http://schemas.openxmlformats.org/officeDocument/2006/math">
                    <m:sSup>
                      <m:sSupPr>
                        <m:ctrlPr>
                          <a:rPr lang="en-US" sz="3200" i="1" dirty="0">
                            <a:latin typeface="Cambria Math" panose="02040503050406030204" pitchFamily="18" charset="0"/>
                          </a:rPr>
                        </m:ctrlPr>
                      </m:sSupPr>
                      <m:e>
                        <m:r>
                          <a:rPr lang="en-US" sz="3200" b="1" i="1" dirty="0">
                            <a:latin typeface="Cambria Math" panose="02040503050406030204" pitchFamily="18" charset="0"/>
                          </a:rPr>
                          <m:t>𝜽</m:t>
                        </m:r>
                      </m:e>
                      <m:sup>
                        <m:r>
                          <a:rPr lang="en-US" sz="3200" i="1" dirty="0">
                            <a:latin typeface="Cambria Math" panose="02040503050406030204" pitchFamily="18" charset="0"/>
                          </a:rPr>
                          <m:t>0</m:t>
                        </m:r>
                      </m:sup>
                    </m:sSup>
                  </m:oMath>
                </a14:m>
                <a:r>
                  <a:rPr lang="en-US" sz="3200" dirty="0"/>
                  <a:t> are zero, learning rate </a:t>
                </a:r>
                <a14:m>
                  <m:oMath xmlns:m="http://schemas.openxmlformats.org/officeDocument/2006/math">
                    <m:r>
                      <a:rPr lang="en-US" sz="3200" i="1">
                        <a:latin typeface="Cambria Math" panose="02040503050406030204" pitchFamily="18" charset="0"/>
                      </a:rPr>
                      <m:t>𝜂</m:t>
                    </m:r>
                    <m:r>
                      <a:rPr lang="en-US" sz="3200" i="1">
                        <a:latin typeface="Cambria Math" panose="02040503050406030204" pitchFamily="18" charset="0"/>
                      </a:rPr>
                      <m:t>=0.1</m:t>
                    </m:r>
                  </m:oMath>
                </a14:m>
                <a:endParaRPr lang="en-US" sz="3200" baseline="30000" dirty="0"/>
              </a:p>
              <a:p>
                <a:pPr marL="1382148" lvl="4" indent="-457189">
                  <a:buFont typeface="Arial" panose="020B0604020202020204" pitchFamily="34" charset="0"/>
                  <a:buChar char="•"/>
                </a:pPr>
                <a14:m>
                  <m:oMath xmlns:m="http://schemas.openxmlformats.org/officeDocument/2006/math">
                    <m:r>
                      <a:rPr lang="en-US" sz="2933" i="1" dirty="0">
                        <a:latin typeface="Cambria Math" panose="02040503050406030204" pitchFamily="18" charset="0"/>
                        <a:cs typeface="Calibri" panose="020F0502020204030204" pitchFamily="34" charset="0"/>
                      </a:rPr>
                      <m:t>𝑤</m:t>
                    </m:r>
                    <m:r>
                      <a:rPr lang="en-US" sz="2933" i="1" baseline="-25000" dirty="0">
                        <a:latin typeface="Cambria Math" panose="02040503050406030204" pitchFamily="18" charset="0"/>
                        <a:cs typeface="Calibri" panose="020F0502020204030204" pitchFamily="34" charset="0"/>
                      </a:rPr>
                      <m:t>1</m:t>
                    </m:r>
                    <m:r>
                      <a:rPr lang="en-US" sz="2933" i="1" dirty="0">
                        <a:latin typeface="Cambria Math" panose="02040503050406030204" pitchFamily="18" charset="0"/>
                        <a:cs typeface="Calibri" panose="020F0502020204030204" pitchFamily="34" charset="0"/>
                      </a:rPr>
                      <m:t> = </m:t>
                    </m:r>
                    <m:r>
                      <a:rPr lang="en-US" sz="2933" i="1" dirty="0">
                        <a:latin typeface="Cambria Math" panose="02040503050406030204" pitchFamily="18" charset="0"/>
                        <a:cs typeface="Calibri" panose="020F0502020204030204" pitchFamily="34" charset="0"/>
                      </a:rPr>
                      <m:t>𝑤</m:t>
                    </m:r>
                    <m:r>
                      <a:rPr lang="en-US" sz="2933" i="1" baseline="-25000" dirty="0">
                        <a:latin typeface="Cambria Math" panose="02040503050406030204" pitchFamily="18" charset="0"/>
                        <a:cs typeface="Calibri" panose="020F0502020204030204" pitchFamily="34" charset="0"/>
                      </a:rPr>
                      <m:t>2</m:t>
                    </m:r>
                    <m:r>
                      <a:rPr lang="en-US" sz="2933" i="1" dirty="0">
                        <a:latin typeface="Cambria Math" panose="02040503050406030204" pitchFamily="18" charset="0"/>
                        <a:cs typeface="Calibri" panose="020F0502020204030204" pitchFamily="34" charset="0"/>
                      </a:rPr>
                      <m:t> = </m:t>
                    </m:r>
                    <m:r>
                      <a:rPr lang="en-US" sz="2933" i="1" dirty="0">
                        <a:latin typeface="Cambria Math" panose="02040503050406030204" pitchFamily="18" charset="0"/>
                        <a:cs typeface="Calibri" panose="020F0502020204030204" pitchFamily="34" charset="0"/>
                      </a:rPr>
                      <m:t>𝑏</m:t>
                    </m:r>
                    <m:r>
                      <a:rPr lang="en-US" sz="2933" i="1" dirty="0">
                        <a:latin typeface="Cambria Math" panose="02040503050406030204" pitchFamily="18" charset="0"/>
                        <a:cs typeface="Calibri" panose="020F0502020204030204" pitchFamily="34" charset="0"/>
                      </a:rPr>
                      <m:t>  = 0 </m:t>
                    </m:r>
                  </m:oMath>
                </a14:m>
                <a:endParaRPr lang="en-US" sz="2933" dirty="0">
                  <a:latin typeface="Calibri" panose="020F0502020204030204" pitchFamily="34" charset="0"/>
                  <a:cs typeface="Calibri" panose="020F0502020204030204" pitchFamily="34" charset="0"/>
                </a:endParaRPr>
              </a:p>
              <a:p>
                <a:pPr marL="1382148" lvl="4" indent="-457189">
                  <a:buFont typeface="Arial" panose="020B0604020202020204" pitchFamily="34" charset="0"/>
                  <a:buChar char="•"/>
                </a:pPr>
                <a14:m>
                  <m:oMath xmlns:m="http://schemas.openxmlformats.org/officeDocument/2006/math">
                    <m:r>
                      <a:rPr lang="el-GR" sz="2933" i="1" dirty="0">
                        <a:latin typeface="Cambria Math" panose="02040503050406030204" pitchFamily="18" charset="0"/>
                        <a:cs typeface="Calibri" panose="020F0502020204030204" pitchFamily="34" charset="0"/>
                      </a:rPr>
                      <m:t>𝜂</m:t>
                    </m:r>
                    <m:r>
                      <a:rPr lang="el-GR" sz="2933" i="1" dirty="0">
                        <a:latin typeface="Cambria Math" panose="02040503050406030204" pitchFamily="18" charset="0"/>
                        <a:cs typeface="Calibri" panose="020F0502020204030204" pitchFamily="34" charset="0"/>
                      </a:rPr>
                      <m:t> = 0.1 </m:t>
                    </m:r>
                  </m:oMath>
                </a14:m>
                <a:endParaRPr lang="el-GR" sz="2933" dirty="0">
                  <a:latin typeface="Calibri" panose="020F0502020204030204" pitchFamily="34" charset="0"/>
                  <a:cs typeface="Calibri" panose="020F0502020204030204" pitchFamily="34" charset="0"/>
                </a:endParaRPr>
              </a:p>
              <a:p>
                <a:pPr marL="582069" lvl="3" indent="0">
                  <a:buNone/>
                </a:pPr>
                <a:endParaRPr lang="en-US" sz="3200" dirty="0"/>
              </a:p>
              <a:p>
                <a:endParaRPr lang="en-US" dirty="0"/>
              </a:p>
              <a:p>
                <a:endParaRPr lang="en-US" dirty="0"/>
              </a:p>
            </p:txBody>
          </p:sp>
        </mc:Choice>
        <mc:Fallback xmlns="">
          <p:sp>
            <p:nvSpPr>
              <p:cNvPr id="3" name="Content Placeholder 2">
                <a:extLst>
                  <a:ext uri="{FF2B5EF4-FFF2-40B4-BE49-F238E27FC236}">
                    <a16:creationId xmlns:a16="http://schemas.microsoft.com/office/drawing/2014/main" id="{536A7380-8927-AE4A-AAD6-1B8D1FA7B1DD}"/>
                  </a:ext>
                </a:extLst>
              </p:cNvPr>
              <p:cNvSpPr>
                <a:spLocks noGrp="1" noRot="1" noChangeAspect="1" noMove="1" noResize="1" noEditPoints="1" noAdjustHandles="1" noChangeArrowheads="1" noChangeShapeType="1" noTextEdit="1"/>
              </p:cNvSpPr>
              <p:nvPr>
                <p:ph idx="1"/>
              </p:nvPr>
            </p:nvSpPr>
            <p:spPr>
              <a:blipFill>
                <a:blip r:embed="rId3"/>
                <a:stretch>
                  <a:fillRect l="-882" t="-1622"/>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68DE9F76-F144-4E7F-8F08-2CE0A7A75E75}"/>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46</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99284325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314325" y="241333"/>
            <a:ext cx="11553827" cy="610391"/>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Example of GD</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DCBFD42-F94D-4E47-AABB-54BBCFA4634F}"/>
                  </a:ext>
                </a:extLst>
              </p:cNvPr>
              <p:cNvSpPr>
                <a:spLocks noGrp="1"/>
              </p:cNvSpPr>
              <p:nvPr>
                <p:ph idx="1"/>
              </p:nvPr>
            </p:nvSpPr>
            <p:spPr/>
            <p:txBody>
              <a:bodyPr/>
              <a:lstStyle/>
              <a:p>
                <a:r>
                  <a:rPr lang="en-US" sz="3200" dirty="0">
                    <a:latin typeface="Calibri" panose="020F0502020204030204" pitchFamily="34" charset="0"/>
                    <a:cs typeface="Calibri" panose="020F0502020204030204" pitchFamily="34" charset="0"/>
                  </a:rPr>
                  <a:t>Update step for update </a:t>
                </a:r>
                <a14:m>
                  <m:oMath xmlns:m="http://schemas.openxmlformats.org/officeDocument/2006/math">
                    <m:r>
                      <a:rPr lang="el-GR" sz="3200" b="1" i="1" dirty="0">
                        <a:latin typeface="Cambria Math" panose="02040503050406030204" pitchFamily="18" charset="0"/>
                        <a:cs typeface="Calibri" panose="020F0502020204030204" pitchFamily="34" charset="0"/>
                      </a:rPr>
                      <m:t>𝜽</m:t>
                    </m:r>
                  </m:oMath>
                </a14:m>
                <a:r>
                  <a:rPr lang="el-GR" sz="3200" dirty="0">
                    <a:latin typeface="Calibri" panose="020F0502020204030204" pitchFamily="34" charset="0"/>
                    <a:cs typeface="Calibri" panose="020F0502020204030204" pitchFamily="34" charset="0"/>
                  </a:rPr>
                  <a:t> </a:t>
                </a:r>
                <a:r>
                  <a:rPr lang="en-US" sz="3200" dirty="0">
                    <a:latin typeface="Calibri" panose="020F0502020204030204" pitchFamily="34" charset="0"/>
                    <a:cs typeface="Calibri" panose="020F0502020204030204" pitchFamily="34" charset="0"/>
                  </a:rPr>
                  <a:t>is:</a:t>
                </a:r>
              </a:p>
              <a:p>
                <a:endParaRPr lang="en-US" dirty="0">
                  <a:latin typeface="Calibri" panose="020F0502020204030204" pitchFamily="34" charset="0"/>
                  <a:cs typeface="Calibri" panose="020F0502020204030204" pitchFamily="34" charset="0"/>
                </a:endParaRPr>
              </a:p>
              <a:p>
                <a:pPr marL="0" indent="0">
                  <a:buNone/>
                </a:pPr>
                <a:r>
                  <a:rPr lang="en-US" sz="3200" dirty="0">
                    <a:latin typeface="Calibri" panose="020F0502020204030204" pitchFamily="34" charset="0"/>
                    <a:cs typeface="Calibri" panose="020F0502020204030204" pitchFamily="34" charset="0"/>
                  </a:rPr>
                  <a:t>where recall that </a:t>
                </a:r>
                <a:endParaRPr lang="en-US" sz="533" dirty="0">
                  <a:latin typeface="Calibri" panose="020F0502020204030204" pitchFamily="34" charset="0"/>
                  <a:cs typeface="Calibri" panose="020F0502020204030204" pitchFamily="34" charset="0"/>
                </a:endParaRPr>
              </a:p>
              <a:p>
                <a:r>
                  <a:rPr lang="en-US" dirty="0">
                    <a:latin typeface="Calibri" panose="020F0502020204030204" pitchFamily="34" charset="0"/>
                    <a:cs typeface="Calibri" panose="020F0502020204030204" pitchFamily="34" charset="0"/>
                  </a:rPr>
                  <a:t>Gradient vector has 3 dimensions:</a:t>
                </a:r>
              </a:p>
            </p:txBody>
          </p:sp>
        </mc:Choice>
        <mc:Fallback xmlns="">
          <p:sp>
            <p:nvSpPr>
              <p:cNvPr id="3" name="Content Placeholder 2">
                <a:extLst>
                  <a:ext uri="{FF2B5EF4-FFF2-40B4-BE49-F238E27FC236}">
                    <a16:creationId xmlns:a16="http://schemas.microsoft.com/office/drawing/2014/main" id="{0DCBFD42-F94D-4E47-AABB-54BBCFA4634F}"/>
                  </a:ext>
                </a:extLst>
              </p:cNvPr>
              <p:cNvSpPr>
                <a:spLocks noGrp="1" noRot="1" noChangeAspect="1" noMove="1" noResize="1" noEditPoints="1" noAdjustHandles="1" noChangeArrowheads="1" noChangeShapeType="1" noTextEdit="1"/>
              </p:cNvSpPr>
              <p:nvPr>
                <p:ph idx="1"/>
              </p:nvPr>
            </p:nvSpPr>
            <p:spPr>
              <a:blipFill>
                <a:blip r:embed="rId3"/>
                <a:stretch>
                  <a:fillRect l="-1176" t="-11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F5F3DC81-F3CF-48C1-A679-82FAAD580442}"/>
                  </a:ext>
                </a:extLst>
              </p:cNvPr>
              <p:cNvSpPr txBox="1"/>
              <p:nvPr/>
            </p:nvSpPr>
            <p:spPr>
              <a:xfrm>
                <a:off x="7573804" y="1000204"/>
                <a:ext cx="4313397" cy="1077218"/>
              </a:xfrm>
              <a:prstGeom prst="rect">
                <a:avLst/>
              </a:prstGeom>
              <a:noFill/>
            </p:spPr>
            <p:txBody>
              <a:bodyPr wrap="square">
                <a:spAutoFit/>
              </a:bodyPr>
              <a:lstStyle/>
              <a:p>
                <a:pPr marL="990575" lvl="4" indent="-65616" defTabSz="1219170" fontAlgn="base">
                  <a:spcBef>
                    <a:spcPct val="0"/>
                  </a:spcBef>
                  <a:spcAft>
                    <a:spcPct val="0"/>
                  </a:spcAft>
                </a:pPr>
                <a14:m>
                  <m:oMathPara xmlns:m="http://schemas.openxmlformats.org/officeDocument/2006/math">
                    <m:oMathParaPr>
                      <m:jc m:val="centerGroup"/>
                    </m:oMathParaPr>
                    <m:oMath xmlns:m="http://schemas.openxmlformats.org/officeDocument/2006/math">
                      <m:r>
                        <a:rPr lang="en-US" altLang="zh-CN" sz="3200" i="1" dirty="0">
                          <a:solidFill>
                            <a:prstClr val="black">
                              <a:lumMod val="65000"/>
                              <a:lumOff val="35000"/>
                            </a:prstClr>
                          </a:solidFill>
                          <a:latin typeface="Cambria Math" panose="02040503050406030204" pitchFamily="18" charset="0"/>
                          <a:cs typeface="Calibri" panose="020F0502020204030204" pitchFamily="34" charset="0"/>
                        </a:rPr>
                        <m:t>𝑤</m:t>
                      </m:r>
                      <m:r>
                        <a:rPr lang="en-US" altLang="zh-CN" sz="3200" i="1" baseline="-25000" dirty="0">
                          <a:solidFill>
                            <a:prstClr val="black">
                              <a:lumMod val="65000"/>
                              <a:lumOff val="35000"/>
                            </a:prstClr>
                          </a:solidFill>
                          <a:latin typeface="Cambria Math" panose="02040503050406030204" pitchFamily="18" charset="0"/>
                          <a:cs typeface="Calibri" panose="020F0502020204030204" pitchFamily="34" charset="0"/>
                        </a:rPr>
                        <m:t>1</m:t>
                      </m:r>
                      <m:r>
                        <a:rPr lang="en-US" altLang="zh-CN" sz="3200" i="1" dirty="0">
                          <a:solidFill>
                            <a:prstClr val="black">
                              <a:lumMod val="65000"/>
                              <a:lumOff val="35000"/>
                            </a:prstClr>
                          </a:solidFill>
                          <a:latin typeface="Cambria Math" panose="02040503050406030204" pitchFamily="18" charset="0"/>
                          <a:cs typeface="Calibri" panose="020F0502020204030204" pitchFamily="34" charset="0"/>
                        </a:rPr>
                        <m:t>=</m:t>
                      </m:r>
                      <m:r>
                        <a:rPr lang="en-US" altLang="zh-CN" sz="3200" i="1" dirty="0">
                          <a:solidFill>
                            <a:prstClr val="black">
                              <a:lumMod val="65000"/>
                              <a:lumOff val="35000"/>
                            </a:prstClr>
                          </a:solidFill>
                          <a:latin typeface="Cambria Math" panose="02040503050406030204" pitchFamily="18" charset="0"/>
                          <a:cs typeface="Calibri" panose="020F0502020204030204" pitchFamily="34" charset="0"/>
                        </a:rPr>
                        <m:t>𝑤</m:t>
                      </m:r>
                      <m:r>
                        <a:rPr lang="en-US" altLang="zh-CN" sz="3200" i="1" baseline="-25000" dirty="0">
                          <a:solidFill>
                            <a:prstClr val="black">
                              <a:lumMod val="65000"/>
                              <a:lumOff val="35000"/>
                            </a:prstClr>
                          </a:solidFill>
                          <a:latin typeface="Cambria Math" panose="02040503050406030204" pitchFamily="18" charset="0"/>
                          <a:cs typeface="Calibri" panose="020F0502020204030204" pitchFamily="34" charset="0"/>
                        </a:rPr>
                        <m:t>2</m:t>
                      </m:r>
                      <m:r>
                        <a:rPr lang="en-US" altLang="zh-CN" sz="3200" i="1" dirty="0">
                          <a:solidFill>
                            <a:prstClr val="black">
                              <a:lumMod val="65000"/>
                              <a:lumOff val="35000"/>
                            </a:prstClr>
                          </a:solidFill>
                          <a:latin typeface="Cambria Math" panose="02040503050406030204" pitchFamily="18" charset="0"/>
                          <a:cs typeface="Calibri" panose="020F0502020204030204" pitchFamily="34" charset="0"/>
                        </a:rPr>
                        <m:t>=</m:t>
                      </m:r>
                      <m:r>
                        <a:rPr lang="en-US" altLang="zh-CN" sz="3200" i="1" dirty="0">
                          <a:solidFill>
                            <a:prstClr val="black">
                              <a:lumMod val="65000"/>
                              <a:lumOff val="35000"/>
                            </a:prstClr>
                          </a:solidFill>
                          <a:latin typeface="Cambria Math" panose="02040503050406030204" pitchFamily="18" charset="0"/>
                          <a:cs typeface="Calibri" panose="020F0502020204030204" pitchFamily="34" charset="0"/>
                        </a:rPr>
                        <m:t>𝑏</m:t>
                      </m:r>
                      <m:r>
                        <a:rPr lang="en-US" altLang="zh-CN" sz="3200" i="1" dirty="0">
                          <a:solidFill>
                            <a:prstClr val="black">
                              <a:lumMod val="65000"/>
                              <a:lumOff val="35000"/>
                            </a:prstClr>
                          </a:solidFill>
                          <a:latin typeface="Cambria Math" panose="02040503050406030204" pitchFamily="18" charset="0"/>
                          <a:cs typeface="Calibri" panose="020F0502020204030204" pitchFamily="34" charset="0"/>
                        </a:rPr>
                        <m:t>=0 </m:t>
                      </m:r>
                    </m:oMath>
                  </m:oMathPara>
                </a14:m>
                <a:endParaRPr lang="en-US" altLang="zh-CN" sz="3200" i="1" dirty="0">
                  <a:solidFill>
                    <a:prstClr val="black">
                      <a:lumMod val="65000"/>
                      <a:lumOff val="35000"/>
                    </a:prstClr>
                  </a:solidFill>
                  <a:latin typeface="Cambria Math" panose="02040503050406030204" pitchFamily="18" charset="0"/>
                  <a:ea typeface="ＭＳ Ｐゴシック" charset="0"/>
                  <a:cs typeface="Calibri" panose="020F0502020204030204" pitchFamily="34" charset="0"/>
                </a:endParaRPr>
              </a:p>
              <a:p>
                <a:pPr marL="990575" lvl="4" indent="-65616" defTabSz="1219170" fontAlgn="base">
                  <a:spcBef>
                    <a:spcPct val="0"/>
                  </a:spcBef>
                  <a:spcAft>
                    <a:spcPct val="0"/>
                  </a:spcAft>
                </a:pPr>
                <a14:m>
                  <m:oMathPara xmlns:m="http://schemas.openxmlformats.org/officeDocument/2006/math">
                    <m:oMathParaPr>
                      <m:jc m:val="centerGroup"/>
                    </m:oMathParaPr>
                    <m:oMath xmlns:m="http://schemas.openxmlformats.org/officeDocument/2006/math">
                      <m:r>
                        <a:rPr lang="en-US" altLang="zh-CN" sz="3200" i="1" dirty="0">
                          <a:solidFill>
                            <a:prstClr val="black">
                              <a:lumMod val="65000"/>
                              <a:lumOff val="35000"/>
                            </a:prstClr>
                          </a:solidFill>
                          <a:latin typeface="Cambria Math" panose="02040503050406030204" pitchFamily="18" charset="0"/>
                          <a:cs typeface="Calibri" panose="020F0502020204030204" pitchFamily="34" charset="0"/>
                        </a:rPr>
                        <m:t>𝑥</m:t>
                      </m:r>
                      <m:r>
                        <a:rPr lang="en-US" altLang="zh-CN" sz="3200" i="1" baseline="-25000" dirty="0">
                          <a:solidFill>
                            <a:prstClr val="black">
                              <a:lumMod val="65000"/>
                              <a:lumOff val="35000"/>
                            </a:prstClr>
                          </a:solidFill>
                          <a:latin typeface="Cambria Math" panose="02040503050406030204" pitchFamily="18" charset="0"/>
                          <a:cs typeface="Calibri" panose="020F0502020204030204" pitchFamily="34" charset="0"/>
                        </a:rPr>
                        <m:t>1</m:t>
                      </m:r>
                      <m:r>
                        <a:rPr lang="en-US" altLang="zh-CN" sz="3200" i="1" dirty="0">
                          <a:solidFill>
                            <a:prstClr val="black">
                              <a:lumMod val="65000"/>
                              <a:lumOff val="35000"/>
                            </a:prstClr>
                          </a:solidFill>
                          <a:latin typeface="Cambria Math" panose="02040503050406030204" pitchFamily="18" charset="0"/>
                          <a:cs typeface="Calibri" panose="020F0502020204030204" pitchFamily="34" charset="0"/>
                        </a:rPr>
                        <m:t>=3; </m:t>
                      </m:r>
                      <m:r>
                        <a:rPr lang="en-US" altLang="zh-CN" sz="3200" i="1" dirty="0">
                          <a:solidFill>
                            <a:prstClr val="black">
                              <a:lumMod val="65000"/>
                              <a:lumOff val="35000"/>
                            </a:prstClr>
                          </a:solidFill>
                          <a:latin typeface="Cambria Math" panose="02040503050406030204" pitchFamily="18" charset="0"/>
                          <a:cs typeface="Calibri" panose="020F0502020204030204" pitchFamily="34" charset="0"/>
                        </a:rPr>
                        <m:t>𝑥</m:t>
                      </m:r>
                      <m:r>
                        <a:rPr lang="en-US" altLang="zh-CN" sz="3200" i="1" baseline="-25000" dirty="0">
                          <a:solidFill>
                            <a:prstClr val="black">
                              <a:lumMod val="65000"/>
                              <a:lumOff val="35000"/>
                            </a:prstClr>
                          </a:solidFill>
                          <a:latin typeface="Cambria Math" panose="02040503050406030204" pitchFamily="18" charset="0"/>
                          <a:cs typeface="Calibri" panose="020F0502020204030204" pitchFamily="34" charset="0"/>
                        </a:rPr>
                        <m:t>2</m:t>
                      </m:r>
                      <m:r>
                        <a:rPr lang="en-US" altLang="zh-CN" sz="3200" i="1" dirty="0">
                          <a:solidFill>
                            <a:prstClr val="black">
                              <a:lumMod val="65000"/>
                              <a:lumOff val="35000"/>
                            </a:prstClr>
                          </a:solidFill>
                          <a:latin typeface="Cambria Math" panose="02040503050406030204" pitchFamily="18" charset="0"/>
                          <a:cs typeface="Calibri" panose="020F0502020204030204" pitchFamily="34" charset="0"/>
                        </a:rPr>
                        <m:t> =2</m:t>
                      </m:r>
                    </m:oMath>
                  </m:oMathPara>
                </a14:m>
                <a:endParaRPr lang="el-GR" altLang="zh-CN" sz="3200" dirty="0">
                  <a:solidFill>
                    <a:prstClr val="black">
                      <a:lumMod val="65000"/>
                      <a:lumOff val="35000"/>
                    </a:prstClr>
                  </a:solidFill>
                  <a:latin typeface="Calibri" panose="020F0502020204030204" pitchFamily="34" charset="0"/>
                  <a:ea typeface="ＭＳ Ｐゴシック" charset="0"/>
                  <a:cs typeface="Calibri" panose="020F0502020204030204" pitchFamily="34" charset="0"/>
                </a:endParaRPr>
              </a:p>
            </p:txBody>
          </p:sp>
        </mc:Choice>
        <mc:Fallback xmlns="">
          <p:sp>
            <p:nvSpPr>
              <p:cNvPr id="11" name="文本框 10">
                <a:extLst>
                  <a:ext uri="{FF2B5EF4-FFF2-40B4-BE49-F238E27FC236}">
                    <a16:creationId xmlns:a16="http://schemas.microsoft.com/office/drawing/2014/main" id="{F5F3DC81-F3CF-48C1-A679-82FAAD580442}"/>
                  </a:ext>
                </a:extLst>
              </p:cNvPr>
              <p:cNvSpPr txBox="1">
                <a:spLocks noRot="1" noChangeAspect="1" noMove="1" noResize="1" noEditPoints="1" noAdjustHandles="1" noChangeArrowheads="1" noChangeShapeType="1" noTextEdit="1"/>
              </p:cNvSpPr>
              <p:nvPr/>
            </p:nvSpPr>
            <p:spPr>
              <a:xfrm>
                <a:off x="7573804" y="1000204"/>
                <a:ext cx="4313397" cy="1077218"/>
              </a:xfrm>
              <a:prstGeom prst="rect">
                <a:avLst/>
              </a:prstGeom>
              <a:blipFill>
                <a:blip r:embed="rId4"/>
                <a:stretch>
                  <a:fillRect b="-1162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BF819DEF-85E0-46FF-B6E3-F5111E11E77B}"/>
                  </a:ext>
                </a:extLst>
              </p:cNvPr>
              <p:cNvSpPr txBox="1"/>
              <p:nvPr/>
            </p:nvSpPr>
            <p:spPr>
              <a:xfrm>
                <a:off x="2511423" y="1975604"/>
                <a:ext cx="6096000" cy="584775"/>
              </a:xfrm>
              <a:prstGeom prst="rect">
                <a:avLst/>
              </a:prstGeom>
              <a:noFill/>
            </p:spPr>
            <p:txBody>
              <a:bodyPr wrap="square">
                <a:spAutoFit/>
              </a:bodyPr>
              <a:lstStyle/>
              <a:p>
                <a:pPr defTabSz="1219170" fontAlgn="base">
                  <a:spcBef>
                    <a:spcPct val="0"/>
                  </a:spcBef>
                  <a:spcAft>
                    <a:spcPct val="0"/>
                  </a:spcAft>
                </a:pPr>
                <a:r>
                  <a:rPr lang="en-US" altLang="zh-CN" sz="3200" dirty="0">
                    <a:solidFill>
                      <a:prstClr val="black"/>
                    </a:solidFill>
                    <a:latin typeface="Calibri" panose="020F0502020204030204" pitchFamily="34" charset="0"/>
                    <a:ea typeface="ＭＳ Ｐゴシック" charset="0"/>
                    <a:cs typeface="Calibri" panose="020F0502020204030204" pitchFamily="34" charset="0"/>
                  </a:rPr>
                  <a:t> </a:t>
                </a:r>
                <a14:m>
                  <m:oMath xmlns:m="http://schemas.openxmlformats.org/officeDocument/2006/math">
                    <m:sSup>
                      <m:sSupPr>
                        <m:ctrlPr>
                          <a:rPr lang="en-US" altLang="zh-CN" sz="3200" i="1">
                            <a:solidFill>
                              <a:prstClr val="black"/>
                            </a:solidFill>
                            <a:latin typeface="Cambria Math" panose="02040503050406030204" pitchFamily="18" charset="0"/>
                          </a:rPr>
                        </m:ctrlPr>
                      </m:sSupPr>
                      <m:e>
                        <m:r>
                          <a:rPr lang="en-US" altLang="zh-CN" sz="3200" b="1" i="1">
                            <a:solidFill>
                              <a:prstClr val="black"/>
                            </a:solidFill>
                            <a:latin typeface="Cambria Math" panose="02040503050406030204" pitchFamily="18" charset="0"/>
                          </a:rPr>
                          <m:t>𝜽</m:t>
                        </m:r>
                      </m:e>
                      <m:sup>
                        <m:r>
                          <a:rPr lang="en-US" altLang="zh-CN" sz="3200" i="1">
                            <a:solidFill>
                              <a:prstClr val="black"/>
                            </a:solidFill>
                            <a:latin typeface="Cambria Math" panose="02040503050406030204" pitchFamily="18" charset="0"/>
                          </a:rPr>
                          <m:t>𝑡</m:t>
                        </m:r>
                        <m:r>
                          <a:rPr lang="en-US" altLang="zh-CN" sz="3200" i="1">
                            <a:solidFill>
                              <a:prstClr val="black"/>
                            </a:solidFill>
                            <a:latin typeface="Cambria Math" panose="02040503050406030204" pitchFamily="18" charset="0"/>
                          </a:rPr>
                          <m:t>+1</m:t>
                        </m:r>
                      </m:sup>
                    </m:sSup>
                    <m:r>
                      <a:rPr lang="en-US" altLang="zh-CN" sz="3200" i="1">
                        <a:solidFill>
                          <a:prstClr val="black"/>
                        </a:solidFill>
                        <a:latin typeface="Cambria Math" panose="02040503050406030204" pitchFamily="18" charset="0"/>
                      </a:rPr>
                      <m:t>=</m:t>
                    </m:r>
                    <m:sSup>
                      <m:sSupPr>
                        <m:ctrlPr>
                          <a:rPr lang="en-US" altLang="zh-CN" sz="3200" i="1">
                            <a:solidFill>
                              <a:prstClr val="black"/>
                            </a:solidFill>
                            <a:latin typeface="Cambria Math" panose="02040503050406030204" pitchFamily="18" charset="0"/>
                          </a:rPr>
                        </m:ctrlPr>
                      </m:sSupPr>
                      <m:e>
                        <m:r>
                          <a:rPr lang="en-US" altLang="zh-CN" sz="3200" b="1" i="1">
                            <a:solidFill>
                              <a:prstClr val="black"/>
                            </a:solidFill>
                            <a:latin typeface="Cambria Math" panose="02040503050406030204" pitchFamily="18" charset="0"/>
                          </a:rPr>
                          <m:t>𝜽</m:t>
                        </m:r>
                      </m:e>
                      <m:sup>
                        <m:r>
                          <a:rPr lang="en-US" altLang="zh-CN" sz="3200" i="1">
                            <a:solidFill>
                              <a:prstClr val="black"/>
                            </a:solidFill>
                            <a:latin typeface="Cambria Math" panose="02040503050406030204" pitchFamily="18" charset="0"/>
                          </a:rPr>
                          <m:t>𝑡</m:t>
                        </m:r>
                      </m:sup>
                    </m:sSup>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𝜂</m:t>
                    </m:r>
                    <m:sSub>
                      <m:sSubPr>
                        <m:ctrlPr>
                          <a:rPr lang="en-US" altLang="zh-CN" sz="3200" i="1">
                            <a:solidFill>
                              <a:prstClr val="black"/>
                            </a:solidFill>
                            <a:latin typeface="Cambria Math" panose="02040503050406030204" pitchFamily="18" charset="0"/>
                            <a:cs typeface="Calibri" panose="020F0502020204030204" pitchFamily="34" charset="0"/>
                          </a:rPr>
                        </m:ctrlPr>
                      </m:sSubPr>
                      <m:e>
                        <m:r>
                          <a:rPr lang="en-US" altLang="zh-CN" sz="3200" b="1" i="1">
                            <a:solidFill>
                              <a:prstClr val="black"/>
                            </a:solidFill>
                            <a:latin typeface="Cambria Math" panose="02040503050406030204" pitchFamily="18" charset="0"/>
                            <a:cs typeface="Calibri" panose="020F0502020204030204" pitchFamily="34" charset="0"/>
                          </a:rPr>
                          <m:t>𝛁</m:t>
                        </m:r>
                      </m:e>
                      <m:sub>
                        <m:r>
                          <a:rPr lang="en-US" altLang="zh-CN" sz="3200" b="1" i="1">
                            <a:solidFill>
                              <a:prstClr val="black"/>
                            </a:solidFill>
                            <a:latin typeface="Cambria Math" panose="02040503050406030204" pitchFamily="18" charset="0"/>
                            <a:cs typeface="Calibri" panose="020F0502020204030204" pitchFamily="34" charset="0"/>
                          </a:rPr>
                          <m:t>𝜽</m:t>
                        </m:r>
                      </m:sub>
                    </m:sSub>
                    <m:r>
                      <a:rPr lang="en-US" altLang="zh-CN" sz="3200" i="1">
                        <a:solidFill>
                          <a:prstClr val="black"/>
                        </a:solidFill>
                        <a:latin typeface="Cambria Math" panose="02040503050406030204" pitchFamily="18" charset="0"/>
                        <a:cs typeface="Calibri" panose="020F0502020204030204" pitchFamily="34" charset="0"/>
                      </a:rPr>
                      <m:t>𝐿</m:t>
                    </m:r>
                    <m:d>
                      <m:dPr>
                        <m:ctrlPr>
                          <a:rPr lang="en-US" altLang="zh-CN" sz="3200" i="1">
                            <a:solidFill>
                              <a:prstClr val="black"/>
                            </a:solidFill>
                            <a:latin typeface="Cambria Math" panose="02040503050406030204" pitchFamily="18" charset="0"/>
                            <a:cs typeface="Calibri" panose="020F0502020204030204" pitchFamily="34" charset="0"/>
                          </a:rPr>
                        </m:ctrlPr>
                      </m:dPr>
                      <m:e>
                        <m:r>
                          <a:rPr lang="en-US" altLang="zh-CN" sz="3200" i="1">
                            <a:solidFill>
                              <a:prstClr val="black"/>
                            </a:solidFill>
                            <a:latin typeface="Cambria Math" panose="02040503050406030204" pitchFamily="18" charset="0"/>
                            <a:cs typeface="Calibri" panose="020F0502020204030204" pitchFamily="34" charset="0"/>
                          </a:rPr>
                          <m:t>𝑓</m:t>
                        </m:r>
                        <m:d>
                          <m:dPr>
                            <m:ctrlPr>
                              <a:rPr lang="en-US" altLang="zh-CN" sz="3200" i="1">
                                <a:solidFill>
                                  <a:prstClr val="black"/>
                                </a:solidFill>
                                <a:latin typeface="Cambria Math" panose="02040503050406030204" pitchFamily="18" charset="0"/>
                                <a:cs typeface="Calibri" panose="020F0502020204030204" pitchFamily="34" charset="0"/>
                              </a:rPr>
                            </m:ctrlPr>
                          </m:dPr>
                          <m:e>
                            <m:r>
                              <a:rPr lang="en-US" altLang="zh-CN" sz="3200" b="1" i="1">
                                <a:solidFill>
                                  <a:prstClr val="black"/>
                                </a:solidFill>
                                <a:latin typeface="Cambria Math" panose="02040503050406030204" pitchFamily="18" charset="0"/>
                                <a:cs typeface="Calibri" panose="020F0502020204030204" pitchFamily="34" charset="0"/>
                              </a:rPr>
                              <m:t>𝒙</m:t>
                            </m:r>
                            <m:r>
                              <a:rPr lang="en-US" altLang="zh-CN" sz="3200" i="1">
                                <a:solidFill>
                                  <a:prstClr val="black"/>
                                </a:solidFill>
                                <a:latin typeface="Cambria Math" panose="02040503050406030204" pitchFamily="18" charset="0"/>
                                <a:cs typeface="Calibri" panose="020F0502020204030204" pitchFamily="34" charset="0"/>
                              </a:rPr>
                              <m:t>;</m:t>
                            </m:r>
                            <m:r>
                              <a:rPr lang="en-US" altLang="zh-CN" sz="3200" b="1" i="1">
                                <a:solidFill>
                                  <a:prstClr val="black"/>
                                </a:solidFill>
                                <a:latin typeface="Cambria Math" panose="02040503050406030204" pitchFamily="18" charset="0"/>
                                <a:cs typeface="Calibri" panose="020F0502020204030204" pitchFamily="34" charset="0"/>
                              </a:rPr>
                              <m:t>𝜽</m:t>
                            </m:r>
                          </m:e>
                        </m:d>
                        <m:r>
                          <a:rPr lang="en-US" altLang="zh-CN" sz="3200" i="1">
                            <a:solidFill>
                              <a:prstClr val="black"/>
                            </a:solidFill>
                            <a:latin typeface="Cambria Math" panose="02040503050406030204" pitchFamily="18" charset="0"/>
                            <a:cs typeface="Calibri" panose="020F0502020204030204" pitchFamily="34" charset="0"/>
                          </a:rPr>
                          <m:t>,</m:t>
                        </m:r>
                        <m:r>
                          <a:rPr lang="en-US" altLang="zh-CN" sz="3200" i="1">
                            <a:solidFill>
                              <a:prstClr val="black"/>
                            </a:solidFill>
                            <a:latin typeface="Cambria Math" panose="02040503050406030204" pitchFamily="18" charset="0"/>
                            <a:cs typeface="Calibri" panose="020F0502020204030204" pitchFamily="34" charset="0"/>
                          </a:rPr>
                          <m:t>𝑦</m:t>
                        </m:r>
                      </m:e>
                    </m:d>
                  </m:oMath>
                </a14:m>
                <a:endParaRPr lang="zh-CN" altLang="en-US" sz="3200" dirty="0">
                  <a:solidFill>
                    <a:prstClr val="black"/>
                  </a:solidFill>
                  <a:latin typeface="Lucida Sans" charset="0"/>
                  <a:ea typeface="ＭＳ Ｐゴシック" charset="0"/>
                </a:endParaRPr>
              </a:p>
            </p:txBody>
          </p:sp>
        </mc:Choice>
        <mc:Fallback xmlns="">
          <p:sp>
            <p:nvSpPr>
              <p:cNvPr id="13" name="文本框 12">
                <a:extLst>
                  <a:ext uri="{FF2B5EF4-FFF2-40B4-BE49-F238E27FC236}">
                    <a16:creationId xmlns:a16="http://schemas.microsoft.com/office/drawing/2014/main" id="{BF819DEF-85E0-46FF-B6E3-F5111E11E77B}"/>
                  </a:ext>
                </a:extLst>
              </p:cNvPr>
              <p:cNvSpPr txBox="1">
                <a:spLocks noRot="1" noChangeAspect="1" noMove="1" noResize="1" noEditPoints="1" noAdjustHandles="1" noChangeArrowheads="1" noChangeShapeType="1" noTextEdit="1"/>
              </p:cNvSpPr>
              <p:nvPr/>
            </p:nvSpPr>
            <p:spPr>
              <a:xfrm>
                <a:off x="2511423" y="1975604"/>
                <a:ext cx="6096000" cy="584775"/>
              </a:xfrm>
              <a:prstGeom prst="rect">
                <a:avLst/>
              </a:prstGeom>
              <a:blipFill>
                <a:blip r:embed="rId5"/>
                <a:stretch>
                  <a:fillRect b="-1914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66770313-3CD3-4C96-85B8-A7150DE9B676}"/>
                  </a:ext>
                </a:extLst>
              </p:cNvPr>
              <p:cNvSpPr txBox="1"/>
              <p:nvPr/>
            </p:nvSpPr>
            <p:spPr>
              <a:xfrm>
                <a:off x="3454401" y="2622505"/>
                <a:ext cx="5628308" cy="1003993"/>
              </a:xfrm>
              <a:prstGeom prst="rect">
                <a:avLst/>
              </a:prstGeom>
              <a:noFill/>
            </p:spPr>
            <p:txBody>
              <a:bodyPr wrap="square">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f>
                        <m:fPr>
                          <m:ctrlPr>
                            <a:rPr lang="en-US" altLang="zh-CN" sz="2667" i="1">
                              <a:solidFill>
                                <a:prstClr val="black"/>
                              </a:solidFill>
                              <a:latin typeface="Cambria Math" panose="02040503050406030204" pitchFamily="18" charset="0"/>
                            </a:rPr>
                          </m:ctrlPr>
                        </m:fPr>
                        <m:num>
                          <m:r>
                            <a:rPr lang="en-US" altLang="zh-CN" sz="2667" i="1">
                              <a:solidFill>
                                <a:prstClr val="black"/>
                              </a:solidFill>
                              <a:latin typeface="Cambria Math" panose="02040503050406030204" pitchFamily="18" charset="0"/>
                            </a:rPr>
                            <m:t>𝜕</m:t>
                          </m:r>
                          <m:r>
                            <a:rPr lang="en-US" altLang="zh-CN" sz="2667" i="1">
                              <a:solidFill>
                                <a:prstClr val="black"/>
                              </a:solidFill>
                              <a:latin typeface="Cambria Math" panose="02040503050406030204" pitchFamily="18" charset="0"/>
                            </a:rPr>
                            <m:t>𝐿</m:t>
                          </m:r>
                          <m:d>
                            <m:dPr>
                              <m:ctrlPr>
                                <a:rPr lang="en-US" altLang="zh-CN" sz="2667" i="1">
                                  <a:solidFill>
                                    <a:prstClr val="black"/>
                                  </a:solidFill>
                                  <a:latin typeface="Cambria Math" panose="02040503050406030204" pitchFamily="18" charset="0"/>
                                </a:rPr>
                              </m:ctrlPr>
                            </m:dPr>
                            <m:e>
                              <m:acc>
                                <m:accPr>
                                  <m:chr m:val="̂"/>
                                  <m:ctrlPr>
                                    <a:rPr lang="en-US" altLang="zh-CN" sz="2667" i="1">
                                      <a:solidFill>
                                        <a:prstClr val="black"/>
                                      </a:solidFill>
                                      <a:latin typeface="Cambria Math" panose="02040503050406030204" pitchFamily="18" charset="0"/>
                                    </a:rPr>
                                  </m:ctrlPr>
                                </m:accPr>
                                <m:e>
                                  <m:r>
                                    <a:rPr lang="en-US" altLang="zh-CN" sz="2667" i="1">
                                      <a:solidFill>
                                        <a:prstClr val="black"/>
                                      </a:solidFill>
                                      <a:latin typeface="Cambria Math" panose="02040503050406030204" pitchFamily="18" charset="0"/>
                                    </a:rPr>
                                    <m:t>𝑦</m:t>
                                  </m:r>
                                </m:e>
                              </m:acc>
                              <m:r>
                                <a:rPr lang="en-US" altLang="zh-CN" sz="2667" i="1" dirty="0">
                                  <a:solidFill>
                                    <a:prstClr val="black"/>
                                  </a:solidFill>
                                  <a:latin typeface="Cambria Math" panose="02040503050406030204" pitchFamily="18" charset="0"/>
                                </a:rPr>
                                <m:t>,</m:t>
                              </m:r>
                              <m:r>
                                <a:rPr lang="en-US" altLang="zh-CN" sz="2667" i="1" dirty="0">
                                  <a:solidFill>
                                    <a:prstClr val="black"/>
                                  </a:solidFill>
                                  <a:latin typeface="Cambria Math" panose="02040503050406030204" pitchFamily="18" charset="0"/>
                                </a:rPr>
                                <m:t>𝑦</m:t>
                              </m:r>
                            </m:e>
                          </m:d>
                        </m:num>
                        <m:den>
                          <m:r>
                            <a:rPr lang="en-US" altLang="zh-CN" sz="2667" i="1">
                              <a:solidFill>
                                <a:prstClr val="black"/>
                              </a:solidFill>
                              <a:latin typeface="Cambria Math" panose="02040503050406030204" pitchFamily="18" charset="0"/>
                            </a:rPr>
                            <m:t>𝜕</m:t>
                          </m:r>
                          <m:sSub>
                            <m:sSubPr>
                              <m:ctrlPr>
                                <a:rPr lang="en-US" altLang="zh-CN" sz="2667" i="1">
                                  <a:solidFill>
                                    <a:prstClr val="black"/>
                                  </a:solidFill>
                                  <a:latin typeface="Cambria Math" panose="02040503050406030204" pitchFamily="18" charset="0"/>
                                </a:rPr>
                              </m:ctrlPr>
                            </m:sSubPr>
                            <m:e>
                              <m:r>
                                <a:rPr lang="en-US" altLang="zh-CN" sz="2667" i="1">
                                  <a:solidFill>
                                    <a:prstClr val="black"/>
                                  </a:solidFill>
                                  <a:latin typeface="Cambria Math" panose="02040503050406030204" pitchFamily="18" charset="0"/>
                                </a:rPr>
                                <m:t>𝑤</m:t>
                              </m:r>
                            </m:e>
                            <m:sub>
                              <m:r>
                                <a:rPr lang="en-US" altLang="zh-CN" sz="2667" i="1">
                                  <a:solidFill>
                                    <a:prstClr val="black"/>
                                  </a:solidFill>
                                  <a:latin typeface="Cambria Math" panose="02040503050406030204" pitchFamily="18" charset="0"/>
                                </a:rPr>
                                <m:t>𝑗</m:t>
                              </m:r>
                            </m:sub>
                          </m:sSub>
                        </m:den>
                      </m:f>
                      <m:r>
                        <a:rPr lang="en-US" altLang="zh-CN" sz="2667" i="1">
                          <a:solidFill>
                            <a:prstClr val="black"/>
                          </a:solidFill>
                          <a:latin typeface="Cambria Math" panose="02040503050406030204" pitchFamily="18" charset="0"/>
                        </a:rPr>
                        <m:t>=</m:t>
                      </m:r>
                      <m:d>
                        <m:dPr>
                          <m:begChr m:val="["/>
                          <m:endChr m:val="]"/>
                          <m:ctrlPr>
                            <a:rPr lang="en-US" altLang="zh-CN" sz="2667" i="1">
                              <a:solidFill>
                                <a:srgbClr val="00B050"/>
                              </a:solidFill>
                              <a:latin typeface="Cambria Math" panose="02040503050406030204" pitchFamily="18" charset="0"/>
                            </a:rPr>
                          </m:ctrlPr>
                        </m:dPr>
                        <m:e>
                          <m:r>
                            <a:rPr lang="en-US" altLang="zh-CN" sz="2667" i="1">
                              <a:solidFill>
                                <a:srgbClr val="00B050"/>
                              </a:solidFill>
                              <a:latin typeface="Cambria Math" panose="02040503050406030204" pitchFamily="18" charset="0"/>
                            </a:rPr>
                            <m:t>𝜎</m:t>
                          </m:r>
                          <m:d>
                            <m:dPr>
                              <m:ctrlPr>
                                <a:rPr lang="en-US" altLang="zh-CN" sz="2667" i="1">
                                  <a:solidFill>
                                    <a:srgbClr val="00B050"/>
                                  </a:solidFill>
                                  <a:latin typeface="Cambria Math" panose="02040503050406030204" pitchFamily="18" charset="0"/>
                                </a:rPr>
                              </m:ctrlPr>
                            </m:dPr>
                            <m:e>
                              <m:r>
                                <a:rPr lang="en-US" altLang="zh-CN" sz="2667" i="1">
                                  <a:solidFill>
                                    <a:srgbClr val="00B050"/>
                                  </a:solidFill>
                                  <a:latin typeface="Cambria Math" panose="02040503050406030204" pitchFamily="18" charset="0"/>
                                </a:rPr>
                                <m:t>𝑤</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𝑥</m:t>
                              </m:r>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𝑏</m:t>
                              </m:r>
                            </m:e>
                          </m:d>
                          <m:r>
                            <a:rPr lang="en-US" altLang="zh-CN" sz="2667" i="1">
                              <a:solidFill>
                                <a:srgbClr val="00B050"/>
                              </a:solidFill>
                              <a:latin typeface="Cambria Math" panose="02040503050406030204" pitchFamily="18" charset="0"/>
                            </a:rPr>
                            <m:t>−</m:t>
                          </m:r>
                          <m:r>
                            <a:rPr lang="en-US" altLang="zh-CN" sz="2667" i="1">
                              <a:solidFill>
                                <a:srgbClr val="00B050"/>
                              </a:solidFill>
                              <a:latin typeface="Cambria Math" panose="02040503050406030204" pitchFamily="18" charset="0"/>
                            </a:rPr>
                            <m:t>𝑦</m:t>
                          </m:r>
                        </m:e>
                      </m:d>
                      <m:r>
                        <a:rPr lang="en-US" altLang="zh-CN" sz="2667" i="1">
                          <a:solidFill>
                            <a:prstClr val="black"/>
                          </a:solidFill>
                          <a:latin typeface="Cambria Math" panose="02040503050406030204" pitchFamily="18" charset="0"/>
                        </a:rPr>
                        <m:t>⋅</m:t>
                      </m:r>
                      <m:sSub>
                        <m:sSubPr>
                          <m:ctrlPr>
                            <a:rPr lang="en-US" altLang="zh-CN" sz="2667" i="1">
                              <a:solidFill>
                                <a:prstClr val="black"/>
                              </a:solidFill>
                              <a:latin typeface="Cambria Math" panose="02040503050406030204" pitchFamily="18" charset="0"/>
                            </a:rPr>
                          </m:ctrlPr>
                        </m:sSubPr>
                        <m:e>
                          <m:r>
                            <a:rPr lang="en-US" altLang="zh-CN" sz="2667" i="1">
                              <a:solidFill>
                                <a:prstClr val="black"/>
                              </a:solidFill>
                              <a:latin typeface="Cambria Math" panose="02040503050406030204" pitchFamily="18" charset="0"/>
                            </a:rPr>
                            <m:t>𝑥</m:t>
                          </m:r>
                        </m:e>
                        <m:sub>
                          <m:r>
                            <a:rPr lang="en-US" altLang="zh-CN" sz="2667" i="1">
                              <a:solidFill>
                                <a:prstClr val="black"/>
                              </a:solidFill>
                              <a:latin typeface="Cambria Math" panose="02040503050406030204" pitchFamily="18" charset="0"/>
                            </a:rPr>
                            <m:t>𝑗</m:t>
                          </m:r>
                        </m:sub>
                      </m:sSub>
                    </m:oMath>
                  </m:oMathPara>
                </a14:m>
                <a:endParaRPr lang="zh-CN" altLang="en-US" sz="2667" dirty="0">
                  <a:solidFill>
                    <a:prstClr val="black"/>
                  </a:solidFill>
                  <a:latin typeface="Lucida Sans" charset="0"/>
                  <a:ea typeface="ＭＳ Ｐゴシック" charset="0"/>
                </a:endParaRPr>
              </a:p>
            </p:txBody>
          </p:sp>
        </mc:Choice>
        <mc:Fallback xmlns="">
          <p:sp>
            <p:nvSpPr>
              <p:cNvPr id="15" name="文本框 14">
                <a:extLst>
                  <a:ext uri="{FF2B5EF4-FFF2-40B4-BE49-F238E27FC236}">
                    <a16:creationId xmlns:a16="http://schemas.microsoft.com/office/drawing/2014/main" id="{66770313-3CD3-4C96-85B8-A7150DE9B676}"/>
                  </a:ext>
                </a:extLst>
              </p:cNvPr>
              <p:cNvSpPr txBox="1">
                <a:spLocks noRot="1" noChangeAspect="1" noMove="1" noResize="1" noEditPoints="1" noAdjustHandles="1" noChangeArrowheads="1" noChangeShapeType="1" noTextEdit="1"/>
              </p:cNvSpPr>
              <p:nvPr/>
            </p:nvSpPr>
            <p:spPr>
              <a:xfrm>
                <a:off x="3454401" y="2622505"/>
                <a:ext cx="5628308" cy="1003993"/>
              </a:xfrm>
              <a:prstGeom prst="rect">
                <a:avLst/>
              </a:prstGeom>
              <a:blipFill>
                <a:blip r:embed="rId6"/>
                <a:stretch>
                  <a:fillRect t="-5000" b="-62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2FA7566-789A-45B1-8E90-2CD83B6DBBC5}"/>
                  </a:ext>
                </a:extLst>
              </p:cNvPr>
              <p:cNvSpPr txBox="1"/>
              <p:nvPr/>
            </p:nvSpPr>
            <p:spPr>
              <a:xfrm>
                <a:off x="189968" y="4363686"/>
                <a:ext cx="2719206" cy="2114297"/>
              </a:xfrm>
              <a:prstGeom prst="rect">
                <a:avLst/>
              </a:prstGeom>
              <a:noFill/>
            </p:spPr>
            <p:txBody>
              <a:bodyPr wrap="none" lIns="0" tIns="0" rIns="0" bIns="0" rtlCol="0">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133" i="1">
                              <a:solidFill>
                                <a:prstClr val="black"/>
                              </a:solidFill>
                              <a:latin typeface="Cambria Math" panose="02040503050406030204" pitchFamily="18" charset="0"/>
                            </a:rPr>
                          </m:ctrlPr>
                        </m:sSubPr>
                        <m:e>
                          <m:r>
                            <a:rPr lang="en-US" altLang="zh-CN" sz="2133" b="1">
                              <a:solidFill>
                                <a:prstClr val="black"/>
                              </a:solidFill>
                              <a:latin typeface="Cambria Math" panose="02040503050406030204" pitchFamily="18" charset="0"/>
                            </a:rPr>
                            <m:t>𝛁</m:t>
                          </m:r>
                        </m:e>
                        <m:sub>
                          <m:r>
                            <a:rPr lang="en-US" altLang="zh-CN" sz="2133" b="1" i="1">
                              <a:solidFill>
                                <a:prstClr val="black"/>
                              </a:solidFill>
                              <a:latin typeface="Cambria Math" panose="02040503050406030204" pitchFamily="18" charset="0"/>
                            </a:rPr>
                            <m:t>𝜽</m:t>
                          </m:r>
                        </m:sub>
                      </m:sSub>
                      <m:r>
                        <a:rPr lang="en-US" altLang="zh-CN" sz="2133" i="1">
                          <a:solidFill>
                            <a:prstClr val="black"/>
                          </a:solidFill>
                          <a:latin typeface="Cambria Math" panose="02040503050406030204" pitchFamily="18" charset="0"/>
                        </a:rPr>
                        <m:t>=</m:t>
                      </m:r>
                      <m:sSub>
                        <m:sSubPr>
                          <m:ctrlPr>
                            <a:rPr lang="en-US" altLang="zh-CN" sz="2133" i="1">
                              <a:solidFill>
                                <a:prstClr val="black"/>
                              </a:solidFill>
                              <a:latin typeface="Cambria Math" panose="02040503050406030204" pitchFamily="18" charset="0"/>
                            </a:rPr>
                          </m:ctrlPr>
                        </m:sSubPr>
                        <m:e>
                          <m:r>
                            <a:rPr lang="en-US" altLang="zh-CN" sz="2133" b="1">
                              <a:solidFill>
                                <a:prstClr val="black"/>
                              </a:solidFill>
                              <a:latin typeface="Cambria Math" panose="02040503050406030204" pitchFamily="18" charset="0"/>
                            </a:rPr>
                            <m:t>𝛁</m:t>
                          </m:r>
                        </m:e>
                        <m:sub>
                          <m:r>
                            <a:rPr lang="en-US" altLang="zh-CN" sz="2133" b="1" i="1">
                              <a:solidFill>
                                <a:prstClr val="black"/>
                              </a:solidFill>
                              <a:latin typeface="Cambria Math" panose="02040503050406030204" pitchFamily="18" charset="0"/>
                            </a:rPr>
                            <m:t>𝒘</m:t>
                          </m:r>
                          <m:r>
                            <a:rPr lang="en-US" altLang="zh-CN" sz="2133" i="1">
                              <a:solidFill>
                                <a:prstClr val="black"/>
                              </a:solidFill>
                              <a:latin typeface="Cambria Math" panose="02040503050406030204" pitchFamily="18" charset="0"/>
                            </a:rPr>
                            <m:t>,</m:t>
                          </m:r>
                          <m:r>
                            <a:rPr lang="en-US" altLang="zh-CN" sz="2133" i="1">
                              <a:solidFill>
                                <a:prstClr val="black"/>
                              </a:solidFill>
                              <a:latin typeface="Cambria Math" panose="02040503050406030204" pitchFamily="18" charset="0"/>
                            </a:rPr>
                            <m:t>𝑏</m:t>
                          </m:r>
                        </m:sub>
                      </m:sSub>
                      <m:r>
                        <a:rPr lang="en-US" altLang="zh-CN" sz="2133" i="1">
                          <a:solidFill>
                            <a:prstClr val="black"/>
                          </a:solidFill>
                          <a:latin typeface="Cambria Math" panose="02040503050406030204" pitchFamily="18" charset="0"/>
                        </a:rPr>
                        <m:t>=</m:t>
                      </m:r>
                      <m:d>
                        <m:dPr>
                          <m:begChr m:val="["/>
                          <m:endChr m:val="]"/>
                          <m:ctrlPr>
                            <a:rPr lang="en-US" altLang="zh-CN" sz="2133" i="1">
                              <a:solidFill>
                                <a:prstClr val="black"/>
                              </a:solidFill>
                              <a:latin typeface="Cambria Math" panose="02040503050406030204" pitchFamily="18" charset="0"/>
                            </a:rPr>
                          </m:ctrlPr>
                        </m:dPr>
                        <m:e>
                          <m:m>
                            <m:mPr>
                              <m:mcs>
                                <m:mc>
                                  <m:mcPr>
                                    <m:count m:val="1"/>
                                    <m:mcJc m:val="center"/>
                                  </m:mcPr>
                                </m:mc>
                              </m:mcs>
                              <m:ctrlPr>
                                <a:rPr lang="en-US" altLang="zh-CN" sz="2133" i="1">
                                  <a:solidFill>
                                    <a:prstClr val="black"/>
                                  </a:solidFill>
                                  <a:latin typeface="Cambria Math" panose="02040503050406030204" pitchFamily="18" charset="0"/>
                                </a:rPr>
                              </m:ctrlPr>
                            </m:mPr>
                            <m:mr>
                              <m:e>
                                <m:f>
                                  <m:fPr>
                                    <m:ctrlPr>
                                      <a:rPr lang="en-US" altLang="zh-CN" sz="2133" i="1">
                                        <a:solidFill>
                                          <a:prstClr val="black"/>
                                        </a:solidFill>
                                        <a:latin typeface="Cambria Math" panose="02040503050406030204" pitchFamily="18" charset="0"/>
                                      </a:rPr>
                                    </m:ctrlPr>
                                  </m:fPr>
                                  <m:num>
                                    <m:r>
                                      <a:rPr lang="en-US" altLang="zh-CN" sz="2133" i="1">
                                        <a:solidFill>
                                          <a:prstClr val="black"/>
                                        </a:solidFill>
                                        <a:latin typeface="Cambria Math" panose="02040503050406030204" pitchFamily="18" charset="0"/>
                                      </a:rPr>
                                      <m:t>𝜕</m:t>
                                    </m:r>
                                    <m:r>
                                      <a:rPr lang="en-US" altLang="zh-CN" sz="2133" i="1">
                                        <a:solidFill>
                                          <a:prstClr val="black"/>
                                        </a:solidFill>
                                        <a:latin typeface="Cambria Math" panose="02040503050406030204" pitchFamily="18" charset="0"/>
                                      </a:rPr>
                                      <m:t>𝐿</m:t>
                                    </m:r>
                                    <m:d>
                                      <m:dPr>
                                        <m:ctrlPr>
                                          <a:rPr lang="en-US" altLang="zh-CN" sz="2133" i="1">
                                            <a:solidFill>
                                              <a:prstClr val="black"/>
                                            </a:solidFill>
                                            <a:latin typeface="Cambria Math" panose="02040503050406030204" pitchFamily="18" charset="0"/>
                                          </a:rPr>
                                        </m:ctrlPr>
                                      </m:dPr>
                                      <m:e>
                                        <m:acc>
                                          <m:accPr>
                                            <m:chr m:val="̂"/>
                                            <m:ctrlPr>
                                              <a:rPr lang="en-US" altLang="zh-CN" sz="2133" i="1">
                                                <a:solidFill>
                                                  <a:prstClr val="black"/>
                                                </a:solidFill>
                                                <a:latin typeface="Cambria Math" panose="02040503050406030204" pitchFamily="18" charset="0"/>
                                              </a:rPr>
                                            </m:ctrlPr>
                                          </m:accPr>
                                          <m:e>
                                            <m:r>
                                              <a:rPr lang="en-US" altLang="zh-CN" sz="2133" i="1">
                                                <a:solidFill>
                                                  <a:prstClr val="black"/>
                                                </a:solidFill>
                                                <a:latin typeface="Cambria Math" panose="02040503050406030204" pitchFamily="18" charset="0"/>
                                              </a:rPr>
                                              <m:t>𝑦</m:t>
                                            </m:r>
                                          </m:e>
                                        </m:acc>
                                        <m:r>
                                          <a:rPr lang="en-US" altLang="zh-CN" sz="2133" i="1" dirty="0">
                                            <a:solidFill>
                                              <a:prstClr val="black"/>
                                            </a:solidFill>
                                            <a:latin typeface="Cambria Math" panose="02040503050406030204" pitchFamily="18" charset="0"/>
                                          </a:rPr>
                                          <m:t>,</m:t>
                                        </m:r>
                                        <m:r>
                                          <a:rPr lang="en-US" altLang="zh-CN" sz="2133" i="1" dirty="0">
                                            <a:solidFill>
                                              <a:prstClr val="black"/>
                                            </a:solidFill>
                                            <a:latin typeface="Cambria Math" panose="02040503050406030204" pitchFamily="18" charset="0"/>
                                          </a:rPr>
                                          <m:t>𝑦</m:t>
                                        </m:r>
                                      </m:e>
                                    </m:d>
                                  </m:num>
                                  <m:den>
                                    <m:r>
                                      <a:rPr lang="en-US" altLang="zh-CN" sz="2133" i="1">
                                        <a:solidFill>
                                          <a:prstClr val="black"/>
                                        </a:solidFill>
                                        <a:latin typeface="Cambria Math" panose="02040503050406030204" pitchFamily="18" charset="0"/>
                                      </a:rPr>
                                      <m:t>𝜕</m:t>
                                    </m:r>
                                    <m:sSub>
                                      <m:sSubPr>
                                        <m:ctrlPr>
                                          <a:rPr lang="en-US" altLang="zh-CN" sz="2133" i="1">
                                            <a:solidFill>
                                              <a:prstClr val="black"/>
                                            </a:solidFill>
                                            <a:latin typeface="Cambria Math" panose="02040503050406030204" pitchFamily="18" charset="0"/>
                                          </a:rPr>
                                        </m:ctrlPr>
                                      </m:sSubPr>
                                      <m:e>
                                        <m:r>
                                          <a:rPr lang="en-US" altLang="zh-CN" sz="2133" i="1">
                                            <a:solidFill>
                                              <a:prstClr val="black"/>
                                            </a:solidFill>
                                            <a:latin typeface="Cambria Math" panose="02040503050406030204" pitchFamily="18" charset="0"/>
                                          </a:rPr>
                                          <m:t>𝑤</m:t>
                                        </m:r>
                                      </m:e>
                                      <m:sub>
                                        <m:r>
                                          <a:rPr lang="en-US" altLang="zh-CN" sz="2133" i="1">
                                            <a:solidFill>
                                              <a:prstClr val="black"/>
                                            </a:solidFill>
                                            <a:latin typeface="Cambria Math" panose="02040503050406030204" pitchFamily="18" charset="0"/>
                                          </a:rPr>
                                          <m:t>1</m:t>
                                        </m:r>
                                      </m:sub>
                                    </m:sSub>
                                  </m:den>
                                </m:f>
                              </m:e>
                            </m:mr>
                            <m:mr>
                              <m:e>
                                <m:f>
                                  <m:fPr>
                                    <m:ctrlPr>
                                      <a:rPr lang="en-US" altLang="zh-CN" sz="2133" i="1">
                                        <a:solidFill>
                                          <a:prstClr val="black"/>
                                        </a:solidFill>
                                        <a:latin typeface="Cambria Math" panose="02040503050406030204" pitchFamily="18" charset="0"/>
                                      </a:rPr>
                                    </m:ctrlPr>
                                  </m:fPr>
                                  <m:num>
                                    <m:r>
                                      <a:rPr lang="en-US" altLang="zh-CN" sz="2133" i="1">
                                        <a:solidFill>
                                          <a:prstClr val="black"/>
                                        </a:solidFill>
                                        <a:latin typeface="Cambria Math" panose="02040503050406030204" pitchFamily="18" charset="0"/>
                                      </a:rPr>
                                      <m:t>𝜕</m:t>
                                    </m:r>
                                    <m:r>
                                      <a:rPr lang="en-US" altLang="zh-CN" sz="2133" i="1">
                                        <a:solidFill>
                                          <a:prstClr val="black"/>
                                        </a:solidFill>
                                        <a:latin typeface="Cambria Math" panose="02040503050406030204" pitchFamily="18" charset="0"/>
                                      </a:rPr>
                                      <m:t>𝐿</m:t>
                                    </m:r>
                                    <m:d>
                                      <m:dPr>
                                        <m:ctrlPr>
                                          <a:rPr lang="en-US" altLang="zh-CN" sz="2133" i="1">
                                            <a:solidFill>
                                              <a:prstClr val="black"/>
                                            </a:solidFill>
                                            <a:latin typeface="Cambria Math" panose="02040503050406030204" pitchFamily="18" charset="0"/>
                                          </a:rPr>
                                        </m:ctrlPr>
                                      </m:dPr>
                                      <m:e>
                                        <m:acc>
                                          <m:accPr>
                                            <m:chr m:val="̂"/>
                                            <m:ctrlPr>
                                              <a:rPr lang="en-US" altLang="zh-CN" sz="2133" i="1">
                                                <a:solidFill>
                                                  <a:prstClr val="black"/>
                                                </a:solidFill>
                                                <a:latin typeface="Cambria Math" panose="02040503050406030204" pitchFamily="18" charset="0"/>
                                              </a:rPr>
                                            </m:ctrlPr>
                                          </m:accPr>
                                          <m:e>
                                            <m:r>
                                              <a:rPr lang="en-US" altLang="zh-CN" sz="2133" i="1">
                                                <a:solidFill>
                                                  <a:prstClr val="black"/>
                                                </a:solidFill>
                                                <a:latin typeface="Cambria Math" panose="02040503050406030204" pitchFamily="18" charset="0"/>
                                              </a:rPr>
                                              <m:t>𝑦</m:t>
                                            </m:r>
                                          </m:e>
                                        </m:acc>
                                        <m:r>
                                          <a:rPr lang="en-US" altLang="zh-CN" sz="2133" i="1" dirty="0">
                                            <a:solidFill>
                                              <a:prstClr val="black"/>
                                            </a:solidFill>
                                            <a:latin typeface="Cambria Math" panose="02040503050406030204" pitchFamily="18" charset="0"/>
                                          </a:rPr>
                                          <m:t>,</m:t>
                                        </m:r>
                                        <m:r>
                                          <a:rPr lang="en-US" altLang="zh-CN" sz="2133" i="1" dirty="0">
                                            <a:solidFill>
                                              <a:prstClr val="black"/>
                                            </a:solidFill>
                                            <a:latin typeface="Cambria Math" panose="02040503050406030204" pitchFamily="18" charset="0"/>
                                          </a:rPr>
                                          <m:t>𝑦</m:t>
                                        </m:r>
                                      </m:e>
                                    </m:d>
                                  </m:num>
                                  <m:den>
                                    <m:r>
                                      <a:rPr lang="en-US" altLang="zh-CN" sz="2133" i="1">
                                        <a:solidFill>
                                          <a:prstClr val="black"/>
                                        </a:solidFill>
                                        <a:latin typeface="Cambria Math" panose="02040503050406030204" pitchFamily="18" charset="0"/>
                                      </a:rPr>
                                      <m:t>𝜕</m:t>
                                    </m:r>
                                    <m:sSub>
                                      <m:sSubPr>
                                        <m:ctrlPr>
                                          <a:rPr lang="en-US" altLang="zh-CN" sz="2133" i="1">
                                            <a:solidFill>
                                              <a:prstClr val="black"/>
                                            </a:solidFill>
                                            <a:latin typeface="Cambria Math" panose="02040503050406030204" pitchFamily="18" charset="0"/>
                                          </a:rPr>
                                        </m:ctrlPr>
                                      </m:sSubPr>
                                      <m:e>
                                        <m:r>
                                          <a:rPr lang="en-US" altLang="zh-CN" sz="2133" i="1">
                                            <a:solidFill>
                                              <a:prstClr val="black"/>
                                            </a:solidFill>
                                            <a:latin typeface="Cambria Math" panose="02040503050406030204" pitchFamily="18" charset="0"/>
                                          </a:rPr>
                                          <m:t>𝑤</m:t>
                                        </m:r>
                                      </m:e>
                                      <m:sub>
                                        <m:r>
                                          <a:rPr lang="en-US" altLang="zh-CN" sz="2133" i="1">
                                            <a:solidFill>
                                              <a:prstClr val="black"/>
                                            </a:solidFill>
                                            <a:latin typeface="Cambria Math" panose="02040503050406030204" pitchFamily="18" charset="0"/>
                                          </a:rPr>
                                          <m:t>2</m:t>
                                        </m:r>
                                      </m:sub>
                                    </m:sSub>
                                  </m:den>
                                </m:f>
                              </m:e>
                            </m:mr>
                            <m:mr>
                              <m:e>
                                <m:f>
                                  <m:fPr>
                                    <m:ctrlPr>
                                      <a:rPr lang="en-US" altLang="zh-CN" sz="2133" i="1">
                                        <a:solidFill>
                                          <a:prstClr val="black"/>
                                        </a:solidFill>
                                        <a:latin typeface="Cambria Math" panose="02040503050406030204" pitchFamily="18" charset="0"/>
                                      </a:rPr>
                                    </m:ctrlPr>
                                  </m:fPr>
                                  <m:num>
                                    <m:r>
                                      <a:rPr lang="en-US" altLang="zh-CN" sz="2133" i="1">
                                        <a:solidFill>
                                          <a:prstClr val="black"/>
                                        </a:solidFill>
                                        <a:latin typeface="Cambria Math" panose="02040503050406030204" pitchFamily="18" charset="0"/>
                                      </a:rPr>
                                      <m:t>𝜕</m:t>
                                    </m:r>
                                    <m:r>
                                      <a:rPr lang="en-US" altLang="zh-CN" sz="2133" i="1">
                                        <a:solidFill>
                                          <a:prstClr val="black"/>
                                        </a:solidFill>
                                        <a:latin typeface="Cambria Math" panose="02040503050406030204" pitchFamily="18" charset="0"/>
                                      </a:rPr>
                                      <m:t>𝐿</m:t>
                                    </m:r>
                                    <m:d>
                                      <m:dPr>
                                        <m:ctrlPr>
                                          <a:rPr lang="en-US" altLang="zh-CN" sz="2133" i="1">
                                            <a:solidFill>
                                              <a:prstClr val="black"/>
                                            </a:solidFill>
                                            <a:latin typeface="Cambria Math" panose="02040503050406030204" pitchFamily="18" charset="0"/>
                                          </a:rPr>
                                        </m:ctrlPr>
                                      </m:dPr>
                                      <m:e>
                                        <m:acc>
                                          <m:accPr>
                                            <m:chr m:val="̂"/>
                                            <m:ctrlPr>
                                              <a:rPr lang="en-US" altLang="zh-CN" sz="2133" i="1">
                                                <a:solidFill>
                                                  <a:prstClr val="black"/>
                                                </a:solidFill>
                                                <a:latin typeface="Cambria Math" panose="02040503050406030204" pitchFamily="18" charset="0"/>
                                              </a:rPr>
                                            </m:ctrlPr>
                                          </m:accPr>
                                          <m:e>
                                            <m:r>
                                              <a:rPr lang="en-US" altLang="zh-CN" sz="2133" i="1">
                                                <a:solidFill>
                                                  <a:prstClr val="black"/>
                                                </a:solidFill>
                                                <a:latin typeface="Cambria Math" panose="02040503050406030204" pitchFamily="18" charset="0"/>
                                              </a:rPr>
                                              <m:t>𝑦</m:t>
                                            </m:r>
                                          </m:e>
                                        </m:acc>
                                        <m:r>
                                          <a:rPr lang="en-US" altLang="zh-CN" sz="2133" i="1" dirty="0">
                                            <a:solidFill>
                                              <a:prstClr val="black"/>
                                            </a:solidFill>
                                            <a:latin typeface="Cambria Math" panose="02040503050406030204" pitchFamily="18" charset="0"/>
                                          </a:rPr>
                                          <m:t>,</m:t>
                                        </m:r>
                                        <m:r>
                                          <a:rPr lang="en-US" altLang="zh-CN" sz="2133" i="1" dirty="0">
                                            <a:solidFill>
                                              <a:prstClr val="black"/>
                                            </a:solidFill>
                                            <a:latin typeface="Cambria Math" panose="02040503050406030204" pitchFamily="18" charset="0"/>
                                          </a:rPr>
                                          <m:t>𝑦</m:t>
                                        </m:r>
                                      </m:e>
                                    </m:d>
                                  </m:num>
                                  <m:den>
                                    <m:r>
                                      <a:rPr lang="en-US" altLang="zh-CN" sz="2133" i="1">
                                        <a:solidFill>
                                          <a:prstClr val="black"/>
                                        </a:solidFill>
                                        <a:latin typeface="Cambria Math" panose="02040503050406030204" pitchFamily="18" charset="0"/>
                                      </a:rPr>
                                      <m:t>𝜕</m:t>
                                    </m:r>
                                    <m:r>
                                      <a:rPr lang="en-US" altLang="zh-CN" sz="2133" i="1">
                                        <a:solidFill>
                                          <a:prstClr val="black"/>
                                        </a:solidFill>
                                        <a:latin typeface="Cambria Math" panose="02040503050406030204" pitchFamily="18" charset="0"/>
                                      </a:rPr>
                                      <m:t>𝑏</m:t>
                                    </m:r>
                                  </m:den>
                                </m:f>
                              </m:e>
                            </m:mr>
                          </m:m>
                        </m:e>
                      </m:d>
                    </m:oMath>
                  </m:oMathPara>
                </a14:m>
                <a:endParaRPr lang="zh-CN" altLang="en-US" sz="2133" dirty="0">
                  <a:solidFill>
                    <a:prstClr val="black"/>
                  </a:solidFill>
                  <a:latin typeface="Lucida Sans" charset="0"/>
                  <a:ea typeface="ＭＳ Ｐゴシック" charset="0"/>
                </a:endParaRPr>
              </a:p>
            </p:txBody>
          </p:sp>
        </mc:Choice>
        <mc:Fallback xmlns="">
          <p:sp>
            <p:nvSpPr>
              <p:cNvPr id="16" name="文本框 15">
                <a:extLst>
                  <a:ext uri="{FF2B5EF4-FFF2-40B4-BE49-F238E27FC236}">
                    <a16:creationId xmlns:a16="http://schemas.microsoft.com/office/drawing/2014/main" id="{72FA7566-789A-45B1-8E90-2CD83B6DBBC5}"/>
                  </a:ext>
                </a:extLst>
              </p:cNvPr>
              <p:cNvSpPr txBox="1">
                <a:spLocks noRot="1" noChangeAspect="1" noMove="1" noResize="1" noEditPoints="1" noAdjustHandles="1" noChangeArrowheads="1" noChangeShapeType="1" noTextEdit="1"/>
              </p:cNvSpPr>
              <p:nvPr/>
            </p:nvSpPr>
            <p:spPr>
              <a:xfrm>
                <a:off x="189968" y="4363686"/>
                <a:ext cx="2719206" cy="2114297"/>
              </a:xfrm>
              <a:prstGeom prst="rect">
                <a:avLst/>
              </a:prstGeom>
              <a:blipFill>
                <a:blip r:embed="rId7"/>
                <a:stretch>
                  <a:fillRect l="-930" t="-3571" b="-41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EE76727F-BDB0-4129-A256-2445524FBAFE}"/>
                  </a:ext>
                </a:extLst>
              </p:cNvPr>
              <p:cNvSpPr txBox="1"/>
              <p:nvPr/>
            </p:nvSpPr>
            <p:spPr>
              <a:xfrm>
                <a:off x="2431785" y="4771875"/>
                <a:ext cx="4424204" cy="1266180"/>
              </a:xfrm>
              <a:prstGeom prst="rect">
                <a:avLst/>
              </a:prstGeom>
              <a:noFill/>
            </p:spPr>
            <p:txBody>
              <a:bodyPr wrap="square">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𝜎</m:t>
                              </m:r>
                              <m:d>
                                <m:dPr>
                                  <m:ctrlPr>
                                    <a:rPr lang="en-US" altLang="zh-CN" sz="2400" i="1">
                                      <a:solidFill>
                                        <a:prstClr val="black"/>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𝒘</m:t>
                                  </m:r>
                                  <m:r>
                                    <a:rPr lang="en-US" altLang="zh-CN" sz="2400"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𝒙</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𝑏</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1</m:t>
                                  </m:r>
                                </m:sub>
                              </m:sSub>
                            </m:e>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𝜎</m:t>
                              </m:r>
                              <m:d>
                                <m:dPr>
                                  <m:ctrlPr>
                                    <a:rPr lang="en-US" altLang="zh-CN" sz="2400" i="1">
                                      <a:solidFill>
                                        <a:prstClr val="black"/>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𝒘</m:t>
                                  </m:r>
                                  <m:r>
                                    <a:rPr lang="en-US" altLang="zh-CN" sz="2400"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𝒙</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𝑏</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2</m:t>
                                  </m:r>
                                </m:sub>
                              </m:sSub>
                            </m:e>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𝜎</m:t>
                              </m:r>
                              <m:d>
                                <m:dPr>
                                  <m:ctrlPr>
                                    <a:rPr lang="en-US" altLang="zh-CN" sz="2400" i="1">
                                      <a:solidFill>
                                        <a:prstClr val="black"/>
                                      </a:solidFill>
                                      <a:latin typeface="Cambria Math" panose="02040503050406030204" pitchFamily="18" charset="0"/>
                                    </a:rPr>
                                  </m:ctrlPr>
                                </m:dPr>
                                <m:e>
                                  <m:r>
                                    <a:rPr lang="en-US" altLang="zh-CN" sz="2400" b="1" i="1">
                                      <a:solidFill>
                                        <a:prstClr val="black"/>
                                      </a:solidFill>
                                      <a:latin typeface="Cambria Math" panose="02040503050406030204" pitchFamily="18" charset="0"/>
                                    </a:rPr>
                                    <m:t>𝒘</m:t>
                                  </m:r>
                                  <m:r>
                                    <a:rPr lang="en-US" altLang="zh-CN" sz="2400" i="1">
                                      <a:solidFill>
                                        <a:prstClr val="black"/>
                                      </a:solidFill>
                                      <a:latin typeface="Cambria Math" panose="02040503050406030204" pitchFamily="18" charset="0"/>
                                    </a:rPr>
                                    <m:t>⋅</m:t>
                                  </m:r>
                                  <m:r>
                                    <a:rPr lang="en-US" altLang="zh-CN" sz="2400" b="1" i="1">
                                      <a:solidFill>
                                        <a:prstClr val="black"/>
                                      </a:solidFill>
                                      <a:latin typeface="Cambria Math" panose="02040503050406030204" pitchFamily="18" charset="0"/>
                                    </a:rPr>
                                    <m:t>𝒙</m:t>
                                  </m:r>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𝑏</m:t>
                                  </m:r>
                                </m:e>
                              </m:d>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𝑦</m:t>
                              </m:r>
                              <m:r>
                                <a:rPr lang="en-US" altLang="zh-CN" sz="2400" i="1">
                                  <a:solidFill>
                                    <a:prstClr val="black"/>
                                  </a:solidFill>
                                  <a:latin typeface="Cambria Math" panose="02040503050406030204" pitchFamily="18" charset="0"/>
                                </a:rPr>
                                <m:t>)⋅1</m:t>
                              </m:r>
                            </m:e>
                          </m:eqArr>
                        </m:e>
                      </m:d>
                    </m:oMath>
                  </m:oMathPara>
                </a14:m>
                <a:endParaRPr lang="zh-CN" altLang="en-US" sz="2400" dirty="0">
                  <a:solidFill>
                    <a:prstClr val="black"/>
                  </a:solidFill>
                  <a:latin typeface="Lucida Sans" charset="0"/>
                  <a:ea typeface="ＭＳ Ｐゴシック" charset="0"/>
                </a:endParaRPr>
              </a:p>
            </p:txBody>
          </p:sp>
        </mc:Choice>
        <mc:Fallback xmlns="">
          <p:sp>
            <p:nvSpPr>
              <p:cNvPr id="18" name="文本框 17">
                <a:extLst>
                  <a:ext uri="{FF2B5EF4-FFF2-40B4-BE49-F238E27FC236}">
                    <a16:creationId xmlns:a16="http://schemas.microsoft.com/office/drawing/2014/main" id="{EE76727F-BDB0-4129-A256-2445524FBAFE}"/>
                  </a:ext>
                </a:extLst>
              </p:cNvPr>
              <p:cNvSpPr txBox="1">
                <a:spLocks noRot="1" noChangeAspect="1" noMove="1" noResize="1" noEditPoints="1" noAdjustHandles="1" noChangeArrowheads="1" noChangeShapeType="1" noTextEdit="1"/>
              </p:cNvSpPr>
              <p:nvPr/>
            </p:nvSpPr>
            <p:spPr>
              <a:xfrm>
                <a:off x="2431785" y="4771875"/>
                <a:ext cx="4424204" cy="1266180"/>
              </a:xfrm>
              <a:prstGeom prst="rect">
                <a:avLst/>
              </a:prstGeom>
              <a:blipFill>
                <a:blip r:embed="rId8"/>
                <a:stretch>
                  <a:fillRect b="-49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7364DC2-EC50-481C-8395-F1AA2759E52E}"/>
                  </a:ext>
                </a:extLst>
              </p:cNvPr>
              <p:cNvSpPr txBox="1"/>
              <p:nvPr/>
            </p:nvSpPr>
            <p:spPr>
              <a:xfrm>
                <a:off x="6371087" y="4771875"/>
                <a:ext cx="2641600" cy="1266180"/>
              </a:xfrm>
              <a:prstGeom prst="rect">
                <a:avLst/>
              </a:prstGeom>
              <a:noFill/>
            </p:spPr>
            <p:txBody>
              <a:bodyPr wrap="square">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𝜎</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m:t>
                                  </m:r>
                                </m:e>
                              </m:d>
                              <m:r>
                                <a:rPr lang="en-US" altLang="zh-CN" sz="2400" i="1">
                                  <a:solidFill>
                                    <a:prstClr val="black"/>
                                  </a:solidFill>
                                  <a:latin typeface="Cambria Math" panose="02040503050406030204" pitchFamily="18" charset="0"/>
                                </a:rPr>
                                <m:t>−1)⋅</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1</m:t>
                                  </m:r>
                                </m:sub>
                              </m:sSub>
                            </m:e>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𝜎</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m:t>
                                  </m:r>
                                </m:e>
                              </m:d>
                              <m:r>
                                <a:rPr lang="en-US" altLang="zh-CN" sz="2400" i="1">
                                  <a:solidFill>
                                    <a:prstClr val="black"/>
                                  </a:solidFill>
                                  <a:latin typeface="Cambria Math" panose="02040503050406030204" pitchFamily="18" charset="0"/>
                                </a:rPr>
                                <m:t>−1)⋅</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2</m:t>
                                  </m:r>
                                </m:sub>
                              </m:sSub>
                            </m:e>
                            <m:e>
                              <m:r>
                                <a:rPr lang="en-US" altLang="zh-CN" sz="2400" i="1">
                                  <a:solidFill>
                                    <a:prstClr val="black"/>
                                  </a:solidFill>
                                  <a:latin typeface="Cambria Math" panose="02040503050406030204" pitchFamily="18" charset="0"/>
                                </a:rPr>
                                <m:t>(</m:t>
                              </m:r>
                              <m:r>
                                <a:rPr lang="en-US" altLang="zh-CN" sz="2400" i="1">
                                  <a:solidFill>
                                    <a:prstClr val="black"/>
                                  </a:solidFill>
                                  <a:latin typeface="Cambria Math" panose="02040503050406030204" pitchFamily="18" charset="0"/>
                                </a:rPr>
                                <m:t>𝜎</m:t>
                              </m:r>
                              <m:d>
                                <m:dPr>
                                  <m:ctrlPr>
                                    <a:rPr lang="en-US" altLang="zh-CN" sz="2400" i="1">
                                      <a:solidFill>
                                        <a:prstClr val="black"/>
                                      </a:solidFill>
                                      <a:latin typeface="Cambria Math" panose="02040503050406030204" pitchFamily="18" charset="0"/>
                                    </a:rPr>
                                  </m:ctrlPr>
                                </m:dPr>
                                <m:e>
                                  <m:r>
                                    <a:rPr lang="en-US" altLang="zh-CN" sz="2400" i="1">
                                      <a:solidFill>
                                        <a:prstClr val="black"/>
                                      </a:solidFill>
                                      <a:latin typeface="Cambria Math" panose="02040503050406030204" pitchFamily="18" charset="0"/>
                                    </a:rPr>
                                    <m:t>0</m:t>
                                  </m:r>
                                </m:e>
                              </m:d>
                              <m:r>
                                <a:rPr lang="en-US" altLang="zh-CN" sz="2400" i="1">
                                  <a:solidFill>
                                    <a:prstClr val="black"/>
                                  </a:solidFill>
                                  <a:latin typeface="Cambria Math" panose="02040503050406030204" pitchFamily="18" charset="0"/>
                                </a:rPr>
                                <m:t>−1)⋅1</m:t>
                              </m:r>
                            </m:e>
                          </m:eqArr>
                        </m:e>
                      </m:d>
                    </m:oMath>
                  </m:oMathPara>
                </a14:m>
                <a:endParaRPr lang="zh-CN" altLang="en-US" sz="2400" dirty="0">
                  <a:solidFill>
                    <a:prstClr val="black"/>
                  </a:solidFill>
                  <a:latin typeface="Lucida Sans" charset="0"/>
                  <a:ea typeface="ＭＳ Ｐゴシック" charset="0"/>
                </a:endParaRPr>
              </a:p>
            </p:txBody>
          </p:sp>
        </mc:Choice>
        <mc:Fallback xmlns="">
          <p:sp>
            <p:nvSpPr>
              <p:cNvPr id="20" name="文本框 19">
                <a:extLst>
                  <a:ext uri="{FF2B5EF4-FFF2-40B4-BE49-F238E27FC236}">
                    <a16:creationId xmlns:a16="http://schemas.microsoft.com/office/drawing/2014/main" id="{87364DC2-EC50-481C-8395-F1AA2759E52E}"/>
                  </a:ext>
                </a:extLst>
              </p:cNvPr>
              <p:cNvSpPr txBox="1">
                <a:spLocks noRot="1" noChangeAspect="1" noMove="1" noResize="1" noEditPoints="1" noAdjustHandles="1" noChangeArrowheads="1" noChangeShapeType="1" noTextEdit="1"/>
              </p:cNvSpPr>
              <p:nvPr/>
            </p:nvSpPr>
            <p:spPr>
              <a:xfrm>
                <a:off x="6371087" y="4771875"/>
                <a:ext cx="2641600" cy="1266180"/>
              </a:xfrm>
              <a:prstGeom prst="rect">
                <a:avLst/>
              </a:prstGeom>
              <a:blipFill>
                <a:blip r:embed="rId9"/>
                <a:stretch>
                  <a:fillRect b="-4950"/>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FDEF5F81-8A4C-4F52-8268-A024F2502CBB}"/>
                  </a:ext>
                </a:extLst>
              </p:cNvPr>
              <p:cNvSpPr txBox="1"/>
              <p:nvPr/>
            </p:nvSpPr>
            <p:spPr>
              <a:xfrm>
                <a:off x="8940800" y="4849685"/>
                <a:ext cx="3251200" cy="1106841"/>
              </a:xfrm>
              <a:prstGeom prst="rect">
                <a:avLst/>
              </a:prstGeom>
              <a:noFill/>
            </p:spPr>
            <p:txBody>
              <a:bodyPr wrap="square">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−0.5⋅</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1</m:t>
                                  </m:r>
                                </m:sub>
                              </m:sSub>
                            </m:e>
                            <m:e>
                              <m:r>
                                <a:rPr lang="en-US" altLang="zh-CN" sz="2400" i="1">
                                  <a:solidFill>
                                    <a:prstClr val="black"/>
                                  </a:solidFill>
                                  <a:latin typeface="Cambria Math" panose="02040503050406030204" pitchFamily="18" charset="0"/>
                                </a:rPr>
                                <m:t>−0.5⋅</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2</m:t>
                                  </m:r>
                                </m:sub>
                              </m:sSub>
                            </m:e>
                            <m:e>
                              <m:r>
                                <a:rPr lang="en-US" altLang="zh-CN" sz="2400" i="1">
                                  <a:solidFill>
                                    <a:prstClr val="black"/>
                                  </a:solidFill>
                                  <a:latin typeface="Cambria Math" panose="02040503050406030204" pitchFamily="18" charset="0"/>
                                </a:rPr>
                                <m:t>−0.5⋅1</m:t>
                              </m:r>
                            </m:e>
                          </m:eqArr>
                        </m:e>
                      </m:d>
                      <m:r>
                        <a:rPr lang="en-US" altLang="zh-CN" sz="2400" i="1">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−1.5</m:t>
                              </m:r>
                            </m:e>
                            <m:e>
                              <m:r>
                                <a:rPr lang="en-US" altLang="zh-CN" sz="2400" i="1">
                                  <a:solidFill>
                                    <a:prstClr val="black"/>
                                  </a:solidFill>
                                  <a:latin typeface="Cambria Math" panose="02040503050406030204" pitchFamily="18" charset="0"/>
                                </a:rPr>
                                <m:t>−1.0</m:t>
                              </m:r>
                            </m:e>
                            <m:e>
                              <m:r>
                                <a:rPr lang="en-US" altLang="zh-CN" sz="2400" i="1">
                                  <a:solidFill>
                                    <a:prstClr val="black"/>
                                  </a:solidFill>
                                  <a:latin typeface="Cambria Math" panose="02040503050406030204" pitchFamily="18" charset="0"/>
                                </a:rPr>
                                <m:t>−0.5</m:t>
                              </m:r>
                            </m:e>
                          </m:eqArr>
                        </m:e>
                      </m:d>
                    </m:oMath>
                  </m:oMathPara>
                </a14:m>
                <a:endParaRPr lang="zh-CN" altLang="en-US" sz="2400" dirty="0">
                  <a:solidFill>
                    <a:prstClr val="black"/>
                  </a:solidFill>
                  <a:latin typeface="Lucida Sans" charset="0"/>
                  <a:ea typeface="ＭＳ Ｐゴシック" charset="0"/>
                </a:endParaRPr>
              </a:p>
            </p:txBody>
          </p:sp>
        </mc:Choice>
        <mc:Fallback xmlns="">
          <p:sp>
            <p:nvSpPr>
              <p:cNvPr id="22" name="文本框 21">
                <a:extLst>
                  <a:ext uri="{FF2B5EF4-FFF2-40B4-BE49-F238E27FC236}">
                    <a16:creationId xmlns:a16="http://schemas.microsoft.com/office/drawing/2014/main" id="{FDEF5F81-8A4C-4F52-8268-A024F2502CBB}"/>
                  </a:ext>
                </a:extLst>
              </p:cNvPr>
              <p:cNvSpPr txBox="1">
                <a:spLocks noRot="1" noChangeAspect="1" noMove="1" noResize="1" noEditPoints="1" noAdjustHandles="1" noChangeArrowheads="1" noChangeShapeType="1" noTextEdit="1"/>
              </p:cNvSpPr>
              <p:nvPr/>
            </p:nvSpPr>
            <p:spPr>
              <a:xfrm>
                <a:off x="8940800" y="4849685"/>
                <a:ext cx="3251200" cy="1106841"/>
              </a:xfrm>
              <a:prstGeom prst="rect">
                <a:avLst/>
              </a:prstGeom>
              <a:blipFill>
                <a:blip r:embed="rId10"/>
                <a:stretch>
                  <a:fillRect b="-4598"/>
                </a:stretch>
              </a:blipFill>
            </p:spPr>
            <p:txBody>
              <a:bodyPr/>
              <a:lstStyle/>
              <a:p>
                <a:r>
                  <a:rPr lang="en-CN">
                    <a:noFill/>
                  </a:rPr>
                  <a:t> </a:t>
                </a:r>
              </a:p>
            </p:txBody>
          </p:sp>
        </mc:Fallback>
      </mc:AlternateContent>
      <p:sp>
        <p:nvSpPr>
          <p:cNvPr id="23" name="灯片编号占位符 22">
            <a:extLst>
              <a:ext uri="{FF2B5EF4-FFF2-40B4-BE49-F238E27FC236}">
                <a16:creationId xmlns:a16="http://schemas.microsoft.com/office/drawing/2014/main" id="{461DC253-1C03-4483-B1A9-457DD6CF4FF2}"/>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47</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2843873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5E269A-A8CB-AA47-A631-A23CDA939464}"/>
              </a:ext>
            </a:extLst>
          </p:cNvPr>
          <p:cNvSpPr>
            <a:spLocks noGrp="1"/>
          </p:cNvSpPr>
          <p:nvPr>
            <p:ph type="title"/>
          </p:nvPr>
        </p:nvSpPr>
        <p:spPr>
          <a:xfrm>
            <a:off x="314325" y="225425"/>
            <a:ext cx="11553827" cy="626299"/>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Example of GD</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B3FD89A-3E09-E64B-B5EB-2CB79C30B1A3}"/>
                  </a:ext>
                </a:extLst>
              </p:cNvPr>
              <p:cNvSpPr txBox="1"/>
              <p:nvPr/>
            </p:nvSpPr>
            <p:spPr>
              <a:xfrm>
                <a:off x="6276828" y="3931047"/>
                <a:ext cx="5698868" cy="584775"/>
              </a:xfrm>
              <a:prstGeom prst="rect">
                <a:avLst/>
              </a:prstGeom>
              <a:noFill/>
            </p:spPr>
            <p:txBody>
              <a:bodyPr wrap="none" rtlCol="0">
                <a:spAutoFit/>
              </a:bodyPr>
              <a:lstStyle/>
              <a:p>
                <a:pPr marL="990575" lvl="4" indent="-65616" defTabSz="1219170" fontAlgn="base">
                  <a:spcBef>
                    <a:spcPct val="0"/>
                  </a:spcBef>
                  <a:spcAft>
                    <a:spcPct val="0"/>
                  </a:spcAft>
                </a:pPr>
                <a14:m>
                  <m:oMath xmlns:m="http://schemas.openxmlformats.org/officeDocument/2006/math">
                    <m:r>
                      <a:rPr lang="el-GR" sz="3200" i="1" dirty="0">
                        <a:solidFill>
                          <a:prstClr val="black"/>
                        </a:solidFill>
                        <a:latin typeface="Cambria Math" panose="02040503050406030204" pitchFamily="18" charset="0"/>
                        <a:cs typeface="Calibri" panose="020F0502020204030204" pitchFamily="34" charset="0"/>
                      </a:rPr>
                      <m:t>𝜂</m:t>
                    </m:r>
                    <m:r>
                      <a:rPr lang="el-GR" sz="3200" i="1" dirty="0">
                        <a:solidFill>
                          <a:prstClr val="black"/>
                        </a:solidFill>
                        <a:latin typeface="Cambria Math" panose="02040503050406030204" pitchFamily="18" charset="0"/>
                        <a:cs typeface="Calibri" panose="020F0502020204030204" pitchFamily="34" charset="0"/>
                      </a:rPr>
                      <m:t> = 0.1</m:t>
                    </m:r>
                  </m:oMath>
                </a14:m>
                <a:r>
                  <a:rPr lang="en-US" sz="3200" dirty="0">
                    <a:solidFill>
                      <a:prstClr val="black"/>
                    </a:solidFill>
                    <a:latin typeface="Tahoma"/>
                    <a:ea typeface="ＭＳ Ｐゴシック" charset="0"/>
                    <a:cs typeface="Calibri" panose="020F0502020204030204" pitchFamily="34" charset="0"/>
                  </a:rPr>
                  <a:t> </a:t>
                </a:r>
                <a14:m>
                  <m:oMath xmlns:m="http://schemas.openxmlformats.org/officeDocument/2006/math">
                    <m:r>
                      <a:rPr lang="en-US" altLang="zh-CN" sz="3200" i="1" dirty="0">
                        <a:solidFill>
                          <a:prstClr val="black"/>
                        </a:solidFill>
                        <a:latin typeface="Cambria Math" panose="02040503050406030204" pitchFamily="18" charset="0"/>
                        <a:cs typeface="Calibri" panose="020F0502020204030204" pitchFamily="34" charset="0"/>
                      </a:rPr>
                      <m:t>𝑤</m:t>
                    </m:r>
                    <m:r>
                      <a:rPr lang="en-US" altLang="zh-CN" sz="3200" i="1" baseline="-25000" dirty="0">
                        <a:solidFill>
                          <a:prstClr val="black"/>
                        </a:solidFill>
                        <a:latin typeface="Cambria Math" panose="02040503050406030204" pitchFamily="18" charset="0"/>
                        <a:cs typeface="Calibri" panose="020F0502020204030204" pitchFamily="34" charset="0"/>
                      </a:rPr>
                      <m:t>1</m:t>
                    </m:r>
                    <m:r>
                      <a:rPr lang="en-US" altLang="zh-CN" sz="3200" i="1" dirty="0">
                        <a:solidFill>
                          <a:prstClr val="black"/>
                        </a:solidFill>
                        <a:latin typeface="Cambria Math" panose="02040503050406030204" pitchFamily="18" charset="0"/>
                        <a:cs typeface="Calibri" panose="020F0502020204030204" pitchFamily="34" charset="0"/>
                      </a:rPr>
                      <m:t>=</m:t>
                    </m:r>
                    <m:r>
                      <a:rPr lang="en-US" altLang="zh-CN" sz="3200" i="1" dirty="0">
                        <a:solidFill>
                          <a:prstClr val="black"/>
                        </a:solidFill>
                        <a:latin typeface="Cambria Math" panose="02040503050406030204" pitchFamily="18" charset="0"/>
                        <a:cs typeface="Calibri" panose="020F0502020204030204" pitchFamily="34" charset="0"/>
                      </a:rPr>
                      <m:t>𝑤</m:t>
                    </m:r>
                    <m:r>
                      <a:rPr lang="en-US" altLang="zh-CN" sz="3200" i="1" baseline="-25000" dirty="0">
                        <a:solidFill>
                          <a:prstClr val="black"/>
                        </a:solidFill>
                        <a:latin typeface="Cambria Math" panose="02040503050406030204" pitchFamily="18" charset="0"/>
                        <a:cs typeface="Calibri" panose="020F0502020204030204" pitchFamily="34" charset="0"/>
                      </a:rPr>
                      <m:t>2</m:t>
                    </m:r>
                    <m:r>
                      <a:rPr lang="en-US" altLang="zh-CN" sz="3200" i="1" dirty="0">
                        <a:solidFill>
                          <a:prstClr val="black"/>
                        </a:solidFill>
                        <a:latin typeface="Cambria Math" panose="02040503050406030204" pitchFamily="18" charset="0"/>
                        <a:cs typeface="Calibri" panose="020F0502020204030204" pitchFamily="34" charset="0"/>
                      </a:rPr>
                      <m:t>=</m:t>
                    </m:r>
                    <m:r>
                      <a:rPr lang="en-US" altLang="zh-CN" sz="3200" i="1" dirty="0">
                        <a:solidFill>
                          <a:prstClr val="black"/>
                        </a:solidFill>
                        <a:latin typeface="Cambria Math" panose="02040503050406030204" pitchFamily="18" charset="0"/>
                        <a:cs typeface="Calibri" panose="020F0502020204030204" pitchFamily="34" charset="0"/>
                      </a:rPr>
                      <m:t>𝑏</m:t>
                    </m:r>
                    <m:r>
                      <a:rPr lang="en-US" altLang="zh-CN" sz="3200" i="1" dirty="0">
                        <a:solidFill>
                          <a:prstClr val="black"/>
                        </a:solidFill>
                        <a:latin typeface="Cambria Math" panose="02040503050406030204" pitchFamily="18" charset="0"/>
                        <a:cs typeface="Calibri" panose="020F0502020204030204" pitchFamily="34" charset="0"/>
                      </a:rPr>
                      <m:t>=0</m:t>
                    </m:r>
                  </m:oMath>
                </a14:m>
                <a:endParaRPr lang="en-US" sz="3200" dirty="0">
                  <a:solidFill>
                    <a:prstClr val="black"/>
                  </a:solidFill>
                  <a:latin typeface="Tahoma"/>
                  <a:ea typeface="ＭＳ Ｐゴシック" charset="0"/>
                  <a:cs typeface="Calibri" panose="020F0502020204030204" pitchFamily="34" charset="0"/>
                </a:endParaRPr>
              </a:p>
            </p:txBody>
          </p:sp>
        </mc:Choice>
        <mc:Fallback xmlns="">
          <p:sp>
            <p:nvSpPr>
              <p:cNvPr id="8" name="TextBox 7">
                <a:extLst>
                  <a:ext uri="{FF2B5EF4-FFF2-40B4-BE49-F238E27FC236}">
                    <a16:creationId xmlns:a16="http://schemas.microsoft.com/office/drawing/2014/main" id="{5B3FD89A-3E09-E64B-B5EB-2CB79C30B1A3}"/>
                  </a:ext>
                </a:extLst>
              </p:cNvPr>
              <p:cNvSpPr txBox="1">
                <a:spLocks noRot="1" noChangeAspect="1" noMove="1" noResize="1" noEditPoints="1" noAdjustHandles="1" noChangeArrowheads="1" noChangeShapeType="1" noTextEdit="1"/>
              </p:cNvSpPr>
              <p:nvPr/>
            </p:nvSpPr>
            <p:spPr>
              <a:xfrm>
                <a:off x="6276828" y="3931047"/>
                <a:ext cx="5698868" cy="584775"/>
              </a:xfrm>
              <a:prstGeom prst="rect">
                <a:avLst/>
              </a:prstGeom>
              <a:blipFill>
                <a:blip r:embed="rId3"/>
                <a:stretch>
                  <a:fillRect b="-25532"/>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850334C7-F8FF-004C-9AE9-09774F80AF72}"/>
                  </a:ext>
                </a:extLst>
              </p:cNvPr>
              <p:cNvSpPr txBox="1"/>
              <p:nvPr/>
            </p:nvSpPr>
            <p:spPr>
              <a:xfrm>
                <a:off x="238750" y="2970308"/>
                <a:ext cx="11714500" cy="1077218"/>
              </a:xfrm>
              <a:prstGeom prst="rect">
                <a:avLst/>
              </a:prstGeom>
              <a:noFill/>
            </p:spPr>
            <p:txBody>
              <a:bodyPr wrap="square" rtlCol="0">
                <a:spAutoFit/>
              </a:bodyPr>
              <a:lstStyle/>
              <a:p>
                <a:pPr defTabSz="1219170" fontAlgn="base">
                  <a:spcBef>
                    <a:spcPct val="0"/>
                  </a:spcBef>
                  <a:spcAft>
                    <a:spcPct val="0"/>
                  </a:spcAft>
                </a:pPr>
                <a:r>
                  <a:rPr lang="en-US" sz="3200" dirty="0">
                    <a:solidFill>
                      <a:prstClr val="black"/>
                    </a:solidFill>
                    <a:latin typeface="Calibri" panose="020F0502020204030204" pitchFamily="34" charset="0"/>
                    <a:ea typeface="ＭＳ Ｐゴシック" charset="0"/>
                    <a:cs typeface="Calibri" panose="020F0502020204030204" pitchFamily="34" charset="0"/>
                  </a:rPr>
                  <a:t>Now that we have a gradient, we compute the new parameter vector </a:t>
                </a:r>
                <a14:m>
                  <m:oMath xmlns:m="http://schemas.openxmlformats.org/officeDocument/2006/math">
                    <m:r>
                      <a:rPr lang="el-GR" sz="3200" b="1" i="1" dirty="0">
                        <a:solidFill>
                          <a:prstClr val="black"/>
                        </a:solidFill>
                        <a:latin typeface="Cambria Math" panose="02040503050406030204" pitchFamily="18" charset="0"/>
                        <a:cs typeface="Calibri" panose="020F0502020204030204" pitchFamily="34" charset="0"/>
                      </a:rPr>
                      <m:t>𝜽</m:t>
                    </m:r>
                    <m:r>
                      <a:rPr lang="el-GR" sz="3200" i="1" baseline="30000" dirty="0">
                        <a:solidFill>
                          <a:prstClr val="black"/>
                        </a:solidFill>
                        <a:latin typeface="Cambria Math" panose="02040503050406030204" pitchFamily="18" charset="0"/>
                        <a:cs typeface="Calibri" panose="020F0502020204030204" pitchFamily="34" charset="0"/>
                      </a:rPr>
                      <m:t>1</m:t>
                    </m:r>
                  </m:oMath>
                </a14:m>
                <a:r>
                  <a:rPr lang="el-GR" sz="3200" dirty="0">
                    <a:solidFill>
                      <a:prstClr val="black"/>
                    </a:solidFill>
                    <a:latin typeface="Calibri" panose="020F0502020204030204" pitchFamily="34" charset="0"/>
                    <a:ea typeface="ＭＳ Ｐゴシック" charset="0"/>
                    <a:cs typeface="Calibri" panose="020F0502020204030204" pitchFamily="34" charset="0"/>
                  </a:rPr>
                  <a:t> </a:t>
                </a:r>
                <a:r>
                  <a:rPr lang="en-US" sz="3200" dirty="0">
                    <a:solidFill>
                      <a:prstClr val="black"/>
                    </a:solidFill>
                    <a:latin typeface="Calibri" panose="020F0502020204030204" pitchFamily="34" charset="0"/>
                    <a:ea typeface="ＭＳ Ｐゴシック" charset="0"/>
                    <a:cs typeface="Calibri" panose="020F0502020204030204" pitchFamily="34" charset="0"/>
                  </a:rPr>
                  <a:t>by moving </a:t>
                </a:r>
                <a14:m>
                  <m:oMath xmlns:m="http://schemas.openxmlformats.org/officeDocument/2006/math">
                    <m:r>
                      <a:rPr lang="el-GR" sz="3200" b="1" i="1" dirty="0">
                        <a:solidFill>
                          <a:prstClr val="black"/>
                        </a:solidFill>
                        <a:latin typeface="Cambria Math" panose="02040503050406030204" pitchFamily="18" charset="0"/>
                        <a:cs typeface="Calibri" panose="020F0502020204030204" pitchFamily="34" charset="0"/>
                      </a:rPr>
                      <m:t>𝜽</m:t>
                    </m:r>
                    <m:r>
                      <a:rPr lang="el-GR" sz="3200" i="1" baseline="30000" dirty="0">
                        <a:solidFill>
                          <a:prstClr val="black"/>
                        </a:solidFill>
                        <a:latin typeface="Cambria Math" panose="02040503050406030204" pitchFamily="18" charset="0"/>
                        <a:cs typeface="Calibri" panose="020F0502020204030204" pitchFamily="34" charset="0"/>
                      </a:rPr>
                      <m:t>0</m:t>
                    </m:r>
                  </m:oMath>
                </a14:m>
                <a:r>
                  <a:rPr lang="el-GR" sz="3200" dirty="0">
                    <a:solidFill>
                      <a:prstClr val="black"/>
                    </a:solidFill>
                    <a:latin typeface="Calibri" panose="020F0502020204030204" pitchFamily="34" charset="0"/>
                    <a:ea typeface="ＭＳ Ｐゴシック" charset="0"/>
                    <a:cs typeface="Calibri" panose="020F0502020204030204" pitchFamily="34" charset="0"/>
                  </a:rPr>
                  <a:t> </a:t>
                </a:r>
                <a:r>
                  <a:rPr lang="en-US" sz="3200" dirty="0">
                    <a:solidFill>
                      <a:prstClr val="black"/>
                    </a:solidFill>
                    <a:latin typeface="Calibri" panose="020F0502020204030204" pitchFamily="34" charset="0"/>
                    <a:ea typeface="ＭＳ Ｐゴシック" charset="0"/>
                    <a:cs typeface="Calibri" panose="020F0502020204030204" pitchFamily="34" charset="0"/>
                  </a:rPr>
                  <a:t>in the opposite direction from the gradient: </a:t>
                </a:r>
              </a:p>
            </p:txBody>
          </p:sp>
        </mc:Choice>
        <mc:Fallback xmlns="">
          <p:sp>
            <p:nvSpPr>
              <p:cNvPr id="12" name="TextBox 11">
                <a:extLst>
                  <a:ext uri="{FF2B5EF4-FFF2-40B4-BE49-F238E27FC236}">
                    <a16:creationId xmlns:a16="http://schemas.microsoft.com/office/drawing/2014/main" id="{850334C7-F8FF-004C-9AE9-09774F80AF72}"/>
                  </a:ext>
                </a:extLst>
              </p:cNvPr>
              <p:cNvSpPr txBox="1">
                <a:spLocks noRot="1" noChangeAspect="1" noMove="1" noResize="1" noEditPoints="1" noAdjustHandles="1" noChangeArrowheads="1" noChangeShapeType="1" noTextEdit="1"/>
              </p:cNvSpPr>
              <p:nvPr/>
            </p:nvSpPr>
            <p:spPr>
              <a:xfrm>
                <a:off x="238750" y="2970308"/>
                <a:ext cx="11714500" cy="1077218"/>
              </a:xfrm>
              <a:prstGeom prst="rect">
                <a:avLst/>
              </a:prstGeom>
              <a:blipFill>
                <a:blip r:embed="rId4"/>
                <a:stretch>
                  <a:fillRect l="-1299" t="-6977" r="-866" b="-1627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F21FD9C-B384-40C5-9D62-72B659585600}"/>
                  </a:ext>
                </a:extLst>
              </p:cNvPr>
              <p:cNvSpPr txBox="1"/>
              <p:nvPr/>
            </p:nvSpPr>
            <p:spPr>
              <a:xfrm>
                <a:off x="1030320" y="922081"/>
                <a:ext cx="2719206" cy="2114297"/>
              </a:xfrm>
              <a:prstGeom prst="rect">
                <a:avLst/>
              </a:prstGeom>
              <a:noFill/>
            </p:spPr>
            <p:txBody>
              <a:bodyPr wrap="none" lIns="0" tIns="0" rIns="0" bIns="0" rtlCol="0">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sSub>
                        <m:sSubPr>
                          <m:ctrlPr>
                            <a:rPr lang="en-US" altLang="zh-CN" sz="2133" i="1">
                              <a:solidFill>
                                <a:prstClr val="black"/>
                              </a:solidFill>
                              <a:latin typeface="Cambria Math" panose="02040503050406030204" pitchFamily="18" charset="0"/>
                            </a:rPr>
                          </m:ctrlPr>
                        </m:sSubPr>
                        <m:e>
                          <m:r>
                            <a:rPr lang="en-US" altLang="zh-CN" sz="2133" b="1">
                              <a:solidFill>
                                <a:prstClr val="black"/>
                              </a:solidFill>
                              <a:latin typeface="Cambria Math" panose="02040503050406030204" pitchFamily="18" charset="0"/>
                            </a:rPr>
                            <m:t>𝛁</m:t>
                          </m:r>
                        </m:e>
                        <m:sub>
                          <m:r>
                            <a:rPr lang="en-US" altLang="zh-CN" sz="2133" b="1" i="1">
                              <a:solidFill>
                                <a:prstClr val="black"/>
                              </a:solidFill>
                              <a:latin typeface="Cambria Math" panose="02040503050406030204" pitchFamily="18" charset="0"/>
                            </a:rPr>
                            <m:t>𝜽</m:t>
                          </m:r>
                        </m:sub>
                      </m:sSub>
                      <m:r>
                        <a:rPr lang="en-US" altLang="zh-CN" sz="2133" i="1">
                          <a:solidFill>
                            <a:prstClr val="black"/>
                          </a:solidFill>
                          <a:latin typeface="Cambria Math" panose="02040503050406030204" pitchFamily="18" charset="0"/>
                        </a:rPr>
                        <m:t>=</m:t>
                      </m:r>
                      <m:sSub>
                        <m:sSubPr>
                          <m:ctrlPr>
                            <a:rPr lang="en-US" altLang="zh-CN" sz="2133" i="1">
                              <a:solidFill>
                                <a:prstClr val="black"/>
                              </a:solidFill>
                              <a:latin typeface="Cambria Math" panose="02040503050406030204" pitchFamily="18" charset="0"/>
                            </a:rPr>
                          </m:ctrlPr>
                        </m:sSubPr>
                        <m:e>
                          <m:r>
                            <a:rPr lang="en-US" altLang="zh-CN" sz="2133" b="1">
                              <a:solidFill>
                                <a:prstClr val="black"/>
                              </a:solidFill>
                              <a:latin typeface="Cambria Math" panose="02040503050406030204" pitchFamily="18" charset="0"/>
                            </a:rPr>
                            <m:t>𝛁</m:t>
                          </m:r>
                        </m:e>
                        <m:sub>
                          <m:r>
                            <a:rPr lang="en-US" altLang="zh-CN" sz="2133" b="1" i="1">
                              <a:solidFill>
                                <a:prstClr val="black"/>
                              </a:solidFill>
                              <a:latin typeface="Cambria Math" panose="02040503050406030204" pitchFamily="18" charset="0"/>
                            </a:rPr>
                            <m:t>𝒘</m:t>
                          </m:r>
                          <m:r>
                            <a:rPr lang="en-US" altLang="zh-CN" sz="2133" i="1">
                              <a:solidFill>
                                <a:prstClr val="black"/>
                              </a:solidFill>
                              <a:latin typeface="Cambria Math" panose="02040503050406030204" pitchFamily="18" charset="0"/>
                            </a:rPr>
                            <m:t>,</m:t>
                          </m:r>
                          <m:r>
                            <a:rPr lang="en-US" altLang="zh-CN" sz="2133" i="1">
                              <a:solidFill>
                                <a:prstClr val="black"/>
                              </a:solidFill>
                              <a:latin typeface="Cambria Math" panose="02040503050406030204" pitchFamily="18" charset="0"/>
                            </a:rPr>
                            <m:t>𝑏</m:t>
                          </m:r>
                        </m:sub>
                      </m:sSub>
                      <m:r>
                        <a:rPr lang="en-US" altLang="zh-CN" sz="2133" i="1">
                          <a:solidFill>
                            <a:prstClr val="black"/>
                          </a:solidFill>
                          <a:latin typeface="Cambria Math" panose="02040503050406030204" pitchFamily="18" charset="0"/>
                        </a:rPr>
                        <m:t>=</m:t>
                      </m:r>
                      <m:d>
                        <m:dPr>
                          <m:begChr m:val="["/>
                          <m:endChr m:val="]"/>
                          <m:ctrlPr>
                            <a:rPr lang="en-US" altLang="zh-CN" sz="2133" i="1">
                              <a:solidFill>
                                <a:prstClr val="black"/>
                              </a:solidFill>
                              <a:latin typeface="Cambria Math" panose="02040503050406030204" pitchFamily="18" charset="0"/>
                            </a:rPr>
                          </m:ctrlPr>
                        </m:dPr>
                        <m:e>
                          <m:m>
                            <m:mPr>
                              <m:mcs>
                                <m:mc>
                                  <m:mcPr>
                                    <m:count m:val="1"/>
                                    <m:mcJc m:val="center"/>
                                  </m:mcPr>
                                </m:mc>
                              </m:mcs>
                              <m:ctrlPr>
                                <a:rPr lang="en-US" altLang="zh-CN" sz="2133" i="1">
                                  <a:solidFill>
                                    <a:prstClr val="black"/>
                                  </a:solidFill>
                                  <a:latin typeface="Cambria Math" panose="02040503050406030204" pitchFamily="18" charset="0"/>
                                </a:rPr>
                              </m:ctrlPr>
                            </m:mPr>
                            <m:mr>
                              <m:e>
                                <m:f>
                                  <m:fPr>
                                    <m:ctrlPr>
                                      <a:rPr lang="en-US" altLang="zh-CN" sz="2133" i="1">
                                        <a:solidFill>
                                          <a:prstClr val="black"/>
                                        </a:solidFill>
                                        <a:latin typeface="Cambria Math" panose="02040503050406030204" pitchFamily="18" charset="0"/>
                                      </a:rPr>
                                    </m:ctrlPr>
                                  </m:fPr>
                                  <m:num>
                                    <m:r>
                                      <a:rPr lang="en-US" altLang="zh-CN" sz="2133" i="1">
                                        <a:solidFill>
                                          <a:prstClr val="black"/>
                                        </a:solidFill>
                                        <a:latin typeface="Cambria Math" panose="02040503050406030204" pitchFamily="18" charset="0"/>
                                      </a:rPr>
                                      <m:t>𝜕</m:t>
                                    </m:r>
                                    <m:r>
                                      <a:rPr lang="en-US" altLang="zh-CN" sz="2133" i="1">
                                        <a:solidFill>
                                          <a:prstClr val="black"/>
                                        </a:solidFill>
                                        <a:latin typeface="Cambria Math" panose="02040503050406030204" pitchFamily="18" charset="0"/>
                                      </a:rPr>
                                      <m:t>𝐿</m:t>
                                    </m:r>
                                    <m:d>
                                      <m:dPr>
                                        <m:ctrlPr>
                                          <a:rPr lang="en-US" altLang="zh-CN" sz="2133" i="1">
                                            <a:solidFill>
                                              <a:prstClr val="black"/>
                                            </a:solidFill>
                                            <a:latin typeface="Cambria Math" panose="02040503050406030204" pitchFamily="18" charset="0"/>
                                          </a:rPr>
                                        </m:ctrlPr>
                                      </m:dPr>
                                      <m:e>
                                        <m:acc>
                                          <m:accPr>
                                            <m:chr m:val="̂"/>
                                            <m:ctrlPr>
                                              <a:rPr lang="en-US" altLang="zh-CN" sz="2133" i="1">
                                                <a:solidFill>
                                                  <a:prstClr val="black"/>
                                                </a:solidFill>
                                                <a:latin typeface="Cambria Math" panose="02040503050406030204" pitchFamily="18" charset="0"/>
                                              </a:rPr>
                                            </m:ctrlPr>
                                          </m:accPr>
                                          <m:e>
                                            <m:r>
                                              <a:rPr lang="en-US" altLang="zh-CN" sz="2133" i="1">
                                                <a:solidFill>
                                                  <a:prstClr val="black"/>
                                                </a:solidFill>
                                                <a:latin typeface="Cambria Math" panose="02040503050406030204" pitchFamily="18" charset="0"/>
                                              </a:rPr>
                                              <m:t>𝑦</m:t>
                                            </m:r>
                                          </m:e>
                                        </m:acc>
                                        <m:r>
                                          <a:rPr lang="en-US" altLang="zh-CN" sz="2133" i="1" dirty="0">
                                            <a:solidFill>
                                              <a:prstClr val="black"/>
                                            </a:solidFill>
                                            <a:latin typeface="Cambria Math" panose="02040503050406030204" pitchFamily="18" charset="0"/>
                                          </a:rPr>
                                          <m:t>,</m:t>
                                        </m:r>
                                        <m:r>
                                          <a:rPr lang="en-US" altLang="zh-CN" sz="2133" i="1" dirty="0">
                                            <a:solidFill>
                                              <a:prstClr val="black"/>
                                            </a:solidFill>
                                            <a:latin typeface="Cambria Math" panose="02040503050406030204" pitchFamily="18" charset="0"/>
                                          </a:rPr>
                                          <m:t>𝑦</m:t>
                                        </m:r>
                                      </m:e>
                                    </m:d>
                                  </m:num>
                                  <m:den>
                                    <m:r>
                                      <a:rPr lang="en-US" altLang="zh-CN" sz="2133" i="1">
                                        <a:solidFill>
                                          <a:prstClr val="black"/>
                                        </a:solidFill>
                                        <a:latin typeface="Cambria Math" panose="02040503050406030204" pitchFamily="18" charset="0"/>
                                      </a:rPr>
                                      <m:t>𝜕</m:t>
                                    </m:r>
                                    <m:sSub>
                                      <m:sSubPr>
                                        <m:ctrlPr>
                                          <a:rPr lang="en-US" altLang="zh-CN" sz="2133" i="1">
                                            <a:solidFill>
                                              <a:prstClr val="black"/>
                                            </a:solidFill>
                                            <a:latin typeface="Cambria Math" panose="02040503050406030204" pitchFamily="18" charset="0"/>
                                          </a:rPr>
                                        </m:ctrlPr>
                                      </m:sSubPr>
                                      <m:e>
                                        <m:r>
                                          <a:rPr lang="en-US" altLang="zh-CN" sz="2133" i="1">
                                            <a:solidFill>
                                              <a:prstClr val="black"/>
                                            </a:solidFill>
                                            <a:latin typeface="Cambria Math" panose="02040503050406030204" pitchFamily="18" charset="0"/>
                                          </a:rPr>
                                          <m:t>𝑤</m:t>
                                        </m:r>
                                      </m:e>
                                      <m:sub>
                                        <m:r>
                                          <a:rPr lang="en-US" altLang="zh-CN" sz="2133" i="1">
                                            <a:solidFill>
                                              <a:prstClr val="black"/>
                                            </a:solidFill>
                                            <a:latin typeface="Cambria Math" panose="02040503050406030204" pitchFamily="18" charset="0"/>
                                          </a:rPr>
                                          <m:t>1</m:t>
                                        </m:r>
                                      </m:sub>
                                    </m:sSub>
                                  </m:den>
                                </m:f>
                              </m:e>
                            </m:mr>
                            <m:mr>
                              <m:e>
                                <m:f>
                                  <m:fPr>
                                    <m:ctrlPr>
                                      <a:rPr lang="en-US" altLang="zh-CN" sz="2133" i="1">
                                        <a:solidFill>
                                          <a:prstClr val="black"/>
                                        </a:solidFill>
                                        <a:latin typeface="Cambria Math" panose="02040503050406030204" pitchFamily="18" charset="0"/>
                                      </a:rPr>
                                    </m:ctrlPr>
                                  </m:fPr>
                                  <m:num>
                                    <m:r>
                                      <a:rPr lang="en-US" altLang="zh-CN" sz="2133" i="1">
                                        <a:solidFill>
                                          <a:prstClr val="black"/>
                                        </a:solidFill>
                                        <a:latin typeface="Cambria Math" panose="02040503050406030204" pitchFamily="18" charset="0"/>
                                      </a:rPr>
                                      <m:t>𝜕</m:t>
                                    </m:r>
                                    <m:r>
                                      <a:rPr lang="en-US" altLang="zh-CN" sz="2133" i="1">
                                        <a:solidFill>
                                          <a:prstClr val="black"/>
                                        </a:solidFill>
                                        <a:latin typeface="Cambria Math" panose="02040503050406030204" pitchFamily="18" charset="0"/>
                                      </a:rPr>
                                      <m:t>𝐿</m:t>
                                    </m:r>
                                    <m:d>
                                      <m:dPr>
                                        <m:ctrlPr>
                                          <a:rPr lang="en-US" altLang="zh-CN" sz="2133" i="1">
                                            <a:solidFill>
                                              <a:prstClr val="black"/>
                                            </a:solidFill>
                                            <a:latin typeface="Cambria Math" panose="02040503050406030204" pitchFamily="18" charset="0"/>
                                          </a:rPr>
                                        </m:ctrlPr>
                                      </m:dPr>
                                      <m:e>
                                        <m:acc>
                                          <m:accPr>
                                            <m:chr m:val="̂"/>
                                            <m:ctrlPr>
                                              <a:rPr lang="en-US" altLang="zh-CN" sz="2133" i="1">
                                                <a:solidFill>
                                                  <a:prstClr val="black"/>
                                                </a:solidFill>
                                                <a:latin typeface="Cambria Math" panose="02040503050406030204" pitchFamily="18" charset="0"/>
                                              </a:rPr>
                                            </m:ctrlPr>
                                          </m:accPr>
                                          <m:e>
                                            <m:r>
                                              <a:rPr lang="en-US" altLang="zh-CN" sz="2133" i="1">
                                                <a:solidFill>
                                                  <a:prstClr val="black"/>
                                                </a:solidFill>
                                                <a:latin typeface="Cambria Math" panose="02040503050406030204" pitchFamily="18" charset="0"/>
                                              </a:rPr>
                                              <m:t>𝑦</m:t>
                                            </m:r>
                                          </m:e>
                                        </m:acc>
                                        <m:r>
                                          <a:rPr lang="en-US" altLang="zh-CN" sz="2133" i="1" dirty="0">
                                            <a:solidFill>
                                              <a:prstClr val="black"/>
                                            </a:solidFill>
                                            <a:latin typeface="Cambria Math" panose="02040503050406030204" pitchFamily="18" charset="0"/>
                                          </a:rPr>
                                          <m:t>,</m:t>
                                        </m:r>
                                        <m:r>
                                          <a:rPr lang="en-US" altLang="zh-CN" sz="2133" i="1" dirty="0">
                                            <a:solidFill>
                                              <a:prstClr val="black"/>
                                            </a:solidFill>
                                            <a:latin typeface="Cambria Math" panose="02040503050406030204" pitchFamily="18" charset="0"/>
                                          </a:rPr>
                                          <m:t>𝑦</m:t>
                                        </m:r>
                                      </m:e>
                                    </m:d>
                                  </m:num>
                                  <m:den>
                                    <m:r>
                                      <a:rPr lang="en-US" altLang="zh-CN" sz="2133" i="1">
                                        <a:solidFill>
                                          <a:prstClr val="black"/>
                                        </a:solidFill>
                                        <a:latin typeface="Cambria Math" panose="02040503050406030204" pitchFamily="18" charset="0"/>
                                      </a:rPr>
                                      <m:t>𝜕</m:t>
                                    </m:r>
                                    <m:sSub>
                                      <m:sSubPr>
                                        <m:ctrlPr>
                                          <a:rPr lang="en-US" altLang="zh-CN" sz="2133" i="1">
                                            <a:solidFill>
                                              <a:prstClr val="black"/>
                                            </a:solidFill>
                                            <a:latin typeface="Cambria Math" panose="02040503050406030204" pitchFamily="18" charset="0"/>
                                          </a:rPr>
                                        </m:ctrlPr>
                                      </m:sSubPr>
                                      <m:e>
                                        <m:r>
                                          <a:rPr lang="en-US" altLang="zh-CN" sz="2133" i="1">
                                            <a:solidFill>
                                              <a:prstClr val="black"/>
                                            </a:solidFill>
                                            <a:latin typeface="Cambria Math" panose="02040503050406030204" pitchFamily="18" charset="0"/>
                                          </a:rPr>
                                          <m:t>𝑤</m:t>
                                        </m:r>
                                      </m:e>
                                      <m:sub>
                                        <m:r>
                                          <a:rPr lang="en-US" altLang="zh-CN" sz="2133" i="1">
                                            <a:solidFill>
                                              <a:prstClr val="black"/>
                                            </a:solidFill>
                                            <a:latin typeface="Cambria Math" panose="02040503050406030204" pitchFamily="18" charset="0"/>
                                          </a:rPr>
                                          <m:t>2</m:t>
                                        </m:r>
                                      </m:sub>
                                    </m:sSub>
                                  </m:den>
                                </m:f>
                              </m:e>
                            </m:mr>
                            <m:mr>
                              <m:e>
                                <m:f>
                                  <m:fPr>
                                    <m:ctrlPr>
                                      <a:rPr lang="en-US" altLang="zh-CN" sz="2133" i="1">
                                        <a:solidFill>
                                          <a:prstClr val="black"/>
                                        </a:solidFill>
                                        <a:latin typeface="Cambria Math" panose="02040503050406030204" pitchFamily="18" charset="0"/>
                                      </a:rPr>
                                    </m:ctrlPr>
                                  </m:fPr>
                                  <m:num>
                                    <m:r>
                                      <a:rPr lang="en-US" altLang="zh-CN" sz="2133" i="1">
                                        <a:solidFill>
                                          <a:prstClr val="black"/>
                                        </a:solidFill>
                                        <a:latin typeface="Cambria Math" panose="02040503050406030204" pitchFamily="18" charset="0"/>
                                      </a:rPr>
                                      <m:t>𝜕</m:t>
                                    </m:r>
                                    <m:r>
                                      <a:rPr lang="en-US" altLang="zh-CN" sz="2133" i="1">
                                        <a:solidFill>
                                          <a:prstClr val="black"/>
                                        </a:solidFill>
                                        <a:latin typeface="Cambria Math" panose="02040503050406030204" pitchFamily="18" charset="0"/>
                                      </a:rPr>
                                      <m:t>𝐿</m:t>
                                    </m:r>
                                    <m:d>
                                      <m:dPr>
                                        <m:ctrlPr>
                                          <a:rPr lang="en-US" altLang="zh-CN" sz="2133" i="1">
                                            <a:solidFill>
                                              <a:prstClr val="black"/>
                                            </a:solidFill>
                                            <a:latin typeface="Cambria Math" panose="02040503050406030204" pitchFamily="18" charset="0"/>
                                          </a:rPr>
                                        </m:ctrlPr>
                                      </m:dPr>
                                      <m:e>
                                        <m:acc>
                                          <m:accPr>
                                            <m:chr m:val="̂"/>
                                            <m:ctrlPr>
                                              <a:rPr lang="en-US" altLang="zh-CN" sz="2133" i="1">
                                                <a:solidFill>
                                                  <a:prstClr val="black"/>
                                                </a:solidFill>
                                                <a:latin typeface="Cambria Math" panose="02040503050406030204" pitchFamily="18" charset="0"/>
                                              </a:rPr>
                                            </m:ctrlPr>
                                          </m:accPr>
                                          <m:e>
                                            <m:r>
                                              <a:rPr lang="en-US" altLang="zh-CN" sz="2133" i="1">
                                                <a:solidFill>
                                                  <a:prstClr val="black"/>
                                                </a:solidFill>
                                                <a:latin typeface="Cambria Math" panose="02040503050406030204" pitchFamily="18" charset="0"/>
                                              </a:rPr>
                                              <m:t>𝑦</m:t>
                                            </m:r>
                                          </m:e>
                                        </m:acc>
                                        <m:r>
                                          <a:rPr lang="en-US" altLang="zh-CN" sz="2133" i="1" dirty="0">
                                            <a:solidFill>
                                              <a:prstClr val="black"/>
                                            </a:solidFill>
                                            <a:latin typeface="Cambria Math" panose="02040503050406030204" pitchFamily="18" charset="0"/>
                                          </a:rPr>
                                          <m:t>,</m:t>
                                        </m:r>
                                        <m:r>
                                          <a:rPr lang="en-US" altLang="zh-CN" sz="2133" i="1" dirty="0">
                                            <a:solidFill>
                                              <a:prstClr val="black"/>
                                            </a:solidFill>
                                            <a:latin typeface="Cambria Math" panose="02040503050406030204" pitchFamily="18" charset="0"/>
                                          </a:rPr>
                                          <m:t>𝑦</m:t>
                                        </m:r>
                                      </m:e>
                                    </m:d>
                                  </m:num>
                                  <m:den>
                                    <m:r>
                                      <a:rPr lang="en-US" altLang="zh-CN" sz="2133" i="1">
                                        <a:solidFill>
                                          <a:prstClr val="black"/>
                                        </a:solidFill>
                                        <a:latin typeface="Cambria Math" panose="02040503050406030204" pitchFamily="18" charset="0"/>
                                      </a:rPr>
                                      <m:t>𝜕</m:t>
                                    </m:r>
                                    <m:r>
                                      <a:rPr lang="en-US" altLang="zh-CN" sz="2133" i="1">
                                        <a:solidFill>
                                          <a:prstClr val="black"/>
                                        </a:solidFill>
                                        <a:latin typeface="Cambria Math" panose="02040503050406030204" pitchFamily="18" charset="0"/>
                                      </a:rPr>
                                      <m:t>𝑏</m:t>
                                    </m:r>
                                  </m:den>
                                </m:f>
                              </m:e>
                            </m:mr>
                          </m:m>
                        </m:e>
                      </m:d>
                    </m:oMath>
                  </m:oMathPara>
                </a14:m>
                <a:endParaRPr lang="zh-CN" altLang="en-US" sz="2133" dirty="0">
                  <a:solidFill>
                    <a:prstClr val="black"/>
                  </a:solidFill>
                  <a:latin typeface="Lucida Sans" charset="0"/>
                  <a:ea typeface="ＭＳ Ｐゴシック" charset="0"/>
                </a:endParaRPr>
              </a:p>
            </p:txBody>
          </p:sp>
        </mc:Choice>
        <mc:Fallback xmlns="">
          <p:sp>
            <p:nvSpPr>
              <p:cNvPr id="10" name="文本框 9">
                <a:extLst>
                  <a:ext uri="{FF2B5EF4-FFF2-40B4-BE49-F238E27FC236}">
                    <a16:creationId xmlns:a16="http://schemas.microsoft.com/office/drawing/2014/main" id="{4F21FD9C-B384-40C5-9D62-72B659585600}"/>
                  </a:ext>
                </a:extLst>
              </p:cNvPr>
              <p:cNvSpPr txBox="1">
                <a:spLocks noRot="1" noChangeAspect="1" noMove="1" noResize="1" noEditPoints="1" noAdjustHandles="1" noChangeArrowheads="1" noChangeShapeType="1" noTextEdit="1"/>
              </p:cNvSpPr>
              <p:nvPr/>
            </p:nvSpPr>
            <p:spPr>
              <a:xfrm>
                <a:off x="1030320" y="922081"/>
                <a:ext cx="2719206" cy="2114297"/>
              </a:xfrm>
              <a:prstGeom prst="rect">
                <a:avLst/>
              </a:prstGeom>
              <a:blipFill>
                <a:blip r:embed="rId5"/>
                <a:stretch>
                  <a:fillRect l="-1395" t="-3571" b="-416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A6151E54-B737-4B31-B1A4-CED1B064D529}"/>
                  </a:ext>
                </a:extLst>
              </p:cNvPr>
              <p:cNvSpPr txBox="1"/>
              <p:nvPr/>
            </p:nvSpPr>
            <p:spPr>
              <a:xfrm>
                <a:off x="3755595" y="1399102"/>
                <a:ext cx="3251200" cy="1106841"/>
              </a:xfrm>
              <a:prstGeom prst="rect">
                <a:avLst/>
              </a:prstGeom>
              <a:noFill/>
            </p:spPr>
            <p:txBody>
              <a:bodyPr wrap="square">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r>
                        <a:rPr lang="en-US" altLang="zh-CN" sz="2400" i="1">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−0.5⋅</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1</m:t>
                                  </m:r>
                                </m:sub>
                              </m:sSub>
                            </m:e>
                            <m:e>
                              <m:r>
                                <a:rPr lang="en-US" altLang="zh-CN" sz="2400" i="1">
                                  <a:solidFill>
                                    <a:prstClr val="black"/>
                                  </a:solidFill>
                                  <a:latin typeface="Cambria Math" panose="02040503050406030204" pitchFamily="18" charset="0"/>
                                </a:rPr>
                                <m:t>−0.5⋅</m:t>
                              </m:r>
                              <m:sSub>
                                <m:sSubPr>
                                  <m:ctrlPr>
                                    <a:rPr lang="en-US" altLang="zh-CN" sz="2400" i="1">
                                      <a:solidFill>
                                        <a:prstClr val="black"/>
                                      </a:solidFill>
                                      <a:latin typeface="Cambria Math" panose="02040503050406030204" pitchFamily="18" charset="0"/>
                                    </a:rPr>
                                  </m:ctrlPr>
                                </m:sSubPr>
                                <m:e>
                                  <m:r>
                                    <a:rPr lang="en-US" altLang="zh-CN" sz="2400" i="1">
                                      <a:solidFill>
                                        <a:prstClr val="black"/>
                                      </a:solidFill>
                                      <a:latin typeface="Cambria Math" panose="02040503050406030204" pitchFamily="18" charset="0"/>
                                    </a:rPr>
                                    <m:t>𝑥</m:t>
                                  </m:r>
                                </m:e>
                                <m:sub>
                                  <m:r>
                                    <a:rPr lang="en-US" altLang="zh-CN" sz="2400" i="1">
                                      <a:solidFill>
                                        <a:prstClr val="black"/>
                                      </a:solidFill>
                                      <a:latin typeface="Cambria Math" panose="02040503050406030204" pitchFamily="18" charset="0"/>
                                    </a:rPr>
                                    <m:t>2</m:t>
                                  </m:r>
                                </m:sub>
                              </m:sSub>
                            </m:e>
                            <m:e>
                              <m:r>
                                <a:rPr lang="en-US" altLang="zh-CN" sz="2400" i="1">
                                  <a:solidFill>
                                    <a:prstClr val="black"/>
                                  </a:solidFill>
                                  <a:latin typeface="Cambria Math" panose="02040503050406030204" pitchFamily="18" charset="0"/>
                                </a:rPr>
                                <m:t>−0.5⋅1</m:t>
                              </m:r>
                            </m:e>
                          </m:eqArr>
                        </m:e>
                      </m:d>
                      <m:r>
                        <a:rPr lang="en-US" altLang="zh-CN" sz="2400" i="1">
                          <a:solidFill>
                            <a:prstClr val="black"/>
                          </a:solidFill>
                          <a:latin typeface="Cambria Math" panose="02040503050406030204" pitchFamily="18" charset="0"/>
                        </a:rPr>
                        <m:t>=</m:t>
                      </m:r>
                      <m:d>
                        <m:dPr>
                          <m:begChr m:val="["/>
                          <m:endChr m:val="]"/>
                          <m:ctrlPr>
                            <a:rPr lang="en-US" altLang="zh-CN" sz="2400" i="1">
                              <a:solidFill>
                                <a:prstClr val="black"/>
                              </a:solidFill>
                              <a:latin typeface="Cambria Math" panose="02040503050406030204" pitchFamily="18" charset="0"/>
                            </a:rPr>
                          </m:ctrlPr>
                        </m:dPr>
                        <m:e>
                          <m:eqArr>
                            <m:eqArrPr>
                              <m:ctrlPr>
                                <a:rPr lang="en-US" altLang="zh-CN" sz="2400" i="1">
                                  <a:solidFill>
                                    <a:prstClr val="black"/>
                                  </a:solidFill>
                                  <a:latin typeface="Cambria Math" panose="02040503050406030204" pitchFamily="18" charset="0"/>
                                </a:rPr>
                              </m:ctrlPr>
                            </m:eqArrPr>
                            <m:e>
                              <m:r>
                                <a:rPr lang="en-US" altLang="zh-CN" sz="2400" i="1">
                                  <a:solidFill>
                                    <a:prstClr val="black"/>
                                  </a:solidFill>
                                  <a:latin typeface="Cambria Math" panose="02040503050406030204" pitchFamily="18" charset="0"/>
                                </a:rPr>
                                <m:t>−1.5</m:t>
                              </m:r>
                            </m:e>
                            <m:e>
                              <m:r>
                                <a:rPr lang="en-US" altLang="zh-CN" sz="2400" i="1">
                                  <a:solidFill>
                                    <a:prstClr val="black"/>
                                  </a:solidFill>
                                  <a:latin typeface="Cambria Math" panose="02040503050406030204" pitchFamily="18" charset="0"/>
                                </a:rPr>
                                <m:t>−1.0</m:t>
                              </m:r>
                            </m:e>
                            <m:e>
                              <m:r>
                                <a:rPr lang="en-US" altLang="zh-CN" sz="2400" i="1">
                                  <a:solidFill>
                                    <a:prstClr val="black"/>
                                  </a:solidFill>
                                  <a:latin typeface="Cambria Math" panose="02040503050406030204" pitchFamily="18" charset="0"/>
                                </a:rPr>
                                <m:t>−0.5</m:t>
                              </m:r>
                            </m:e>
                          </m:eqArr>
                        </m:e>
                      </m:d>
                    </m:oMath>
                  </m:oMathPara>
                </a14:m>
                <a:endParaRPr lang="zh-CN" altLang="en-US" sz="2400" dirty="0">
                  <a:solidFill>
                    <a:prstClr val="black"/>
                  </a:solidFill>
                  <a:latin typeface="Lucida Sans" charset="0"/>
                  <a:ea typeface="ＭＳ Ｐゴシック" charset="0"/>
                </a:endParaRPr>
              </a:p>
            </p:txBody>
          </p:sp>
        </mc:Choice>
        <mc:Fallback xmlns="">
          <p:sp>
            <p:nvSpPr>
              <p:cNvPr id="13" name="文本框 12">
                <a:extLst>
                  <a:ext uri="{FF2B5EF4-FFF2-40B4-BE49-F238E27FC236}">
                    <a16:creationId xmlns:a16="http://schemas.microsoft.com/office/drawing/2014/main" id="{A6151E54-B737-4B31-B1A4-CED1B064D529}"/>
                  </a:ext>
                </a:extLst>
              </p:cNvPr>
              <p:cNvSpPr txBox="1">
                <a:spLocks noRot="1" noChangeAspect="1" noMove="1" noResize="1" noEditPoints="1" noAdjustHandles="1" noChangeArrowheads="1" noChangeShapeType="1" noTextEdit="1"/>
              </p:cNvSpPr>
              <p:nvPr/>
            </p:nvSpPr>
            <p:spPr>
              <a:xfrm>
                <a:off x="3755595" y="1399102"/>
                <a:ext cx="3251200" cy="1106841"/>
              </a:xfrm>
              <a:prstGeom prst="rect">
                <a:avLst/>
              </a:prstGeom>
              <a:blipFill>
                <a:blip r:embed="rId6"/>
                <a:stretch>
                  <a:fillRect b="-454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E37853C6-427B-4B4F-B29E-0C15251C9D59}"/>
                  </a:ext>
                </a:extLst>
              </p:cNvPr>
              <p:cNvSpPr txBox="1"/>
              <p:nvPr/>
            </p:nvSpPr>
            <p:spPr>
              <a:xfrm>
                <a:off x="711200" y="4032647"/>
                <a:ext cx="6096000" cy="584775"/>
              </a:xfrm>
              <a:prstGeom prst="rect">
                <a:avLst/>
              </a:prstGeom>
              <a:noFill/>
            </p:spPr>
            <p:txBody>
              <a:bodyPr wrap="square">
                <a:spAutoFit/>
              </a:bodyPr>
              <a:lstStyle/>
              <a:p>
                <a:pPr defTabSz="1219170" fontAlgn="base">
                  <a:spcBef>
                    <a:spcPct val="0"/>
                  </a:spcBef>
                  <a:spcAft>
                    <a:spcPct val="0"/>
                  </a:spcAft>
                </a:pPr>
                <a:r>
                  <a:rPr lang="en-US" altLang="zh-CN" sz="3200" dirty="0">
                    <a:solidFill>
                      <a:prstClr val="black"/>
                    </a:solidFill>
                    <a:latin typeface="Calibri" panose="020F0502020204030204" pitchFamily="34" charset="0"/>
                    <a:ea typeface="ＭＳ Ｐゴシック" charset="0"/>
                    <a:cs typeface="Calibri" panose="020F0502020204030204" pitchFamily="34" charset="0"/>
                  </a:rPr>
                  <a:t> </a:t>
                </a:r>
                <a14:m>
                  <m:oMath xmlns:m="http://schemas.openxmlformats.org/officeDocument/2006/math">
                    <m:sSup>
                      <m:sSupPr>
                        <m:ctrlPr>
                          <a:rPr lang="en-US" altLang="zh-CN" sz="3200" i="1">
                            <a:solidFill>
                              <a:prstClr val="black"/>
                            </a:solidFill>
                            <a:latin typeface="Cambria Math" panose="02040503050406030204" pitchFamily="18" charset="0"/>
                          </a:rPr>
                        </m:ctrlPr>
                      </m:sSupPr>
                      <m:e>
                        <m:r>
                          <a:rPr lang="en-US" altLang="zh-CN" sz="3200" b="1" i="1">
                            <a:solidFill>
                              <a:prstClr val="black"/>
                            </a:solidFill>
                            <a:latin typeface="Cambria Math" panose="02040503050406030204" pitchFamily="18" charset="0"/>
                          </a:rPr>
                          <m:t>𝜽</m:t>
                        </m:r>
                      </m:e>
                      <m:sup>
                        <m:r>
                          <a:rPr lang="en-US" altLang="zh-CN" sz="3200" i="1">
                            <a:solidFill>
                              <a:prstClr val="black"/>
                            </a:solidFill>
                            <a:latin typeface="Cambria Math" panose="02040503050406030204" pitchFamily="18" charset="0"/>
                          </a:rPr>
                          <m:t>𝑡</m:t>
                        </m:r>
                        <m:r>
                          <a:rPr lang="en-US" altLang="zh-CN" sz="3200" i="1">
                            <a:solidFill>
                              <a:prstClr val="black"/>
                            </a:solidFill>
                            <a:latin typeface="Cambria Math" panose="02040503050406030204" pitchFamily="18" charset="0"/>
                          </a:rPr>
                          <m:t>+1</m:t>
                        </m:r>
                      </m:sup>
                    </m:sSup>
                    <m:r>
                      <a:rPr lang="en-US" altLang="zh-CN" sz="3200" i="1">
                        <a:solidFill>
                          <a:prstClr val="black"/>
                        </a:solidFill>
                        <a:latin typeface="Cambria Math" panose="02040503050406030204" pitchFamily="18" charset="0"/>
                      </a:rPr>
                      <m:t>=</m:t>
                    </m:r>
                    <m:sSup>
                      <m:sSupPr>
                        <m:ctrlPr>
                          <a:rPr lang="en-US" altLang="zh-CN" sz="3200" i="1">
                            <a:solidFill>
                              <a:prstClr val="black"/>
                            </a:solidFill>
                            <a:latin typeface="Cambria Math" panose="02040503050406030204" pitchFamily="18" charset="0"/>
                          </a:rPr>
                        </m:ctrlPr>
                      </m:sSupPr>
                      <m:e>
                        <m:r>
                          <a:rPr lang="en-US" altLang="zh-CN" sz="3200" b="1" i="1">
                            <a:solidFill>
                              <a:prstClr val="black"/>
                            </a:solidFill>
                            <a:latin typeface="Cambria Math" panose="02040503050406030204" pitchFamily="18" charset="0"/>
                          </a:rPr>
                          <m:t>𝜽</m:t>
                        </m:r>
                      </m:e>
                      <m:sup>
                        <m:r>
                          <a:rPr lang="en-US" altLang="zh-CN" sz="3200" i="1">
                            <a:solidFill>
                              <a:prstClr val="black"/>
                            </a:solidFill>
                            <a:latin typeface="Cambria Math" panose="02040503050406030204" pitchFamily="18" charset="0"/>
                          </a:rPr>
                          <m:t>𝑡</m:t>
                        </m:r>
                      </m:sup>
                    </m:sSup>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𝜂</m:t>
                    </m:r>
                    <m:sSub>
                      <m:sSubPr>
                        <m:ctrlPr>
                          <a:rPr lang="en-US" altLang="zh-CN" sz="3200" i="1">
                            <a:solidFill>
                              <a:prstClr val="black"/>
                            </a:solidFill>
                            <a:latin typeface="Cambria Math" panose="02040503050406030204" pitchFamily="18" charset="0"/>
                            <a:cs typeface="Calibri" panose="020F0502020204030204" pitchFamily="34" charset="0"/>
                          </a:rPr>
                        </m:ctrlPr>
                      </m:sSubPr>
                      <m:e>
                        <m:r>
                          <a:rPr lang="en-US" altLang="zh-CN" sz="3200" b="1" i="1">
                            <a:solidFill>
                              <a:prstClr val="black"/>
                            </a:solidFill>
                            <a:latin typeface="Cambria Math" panose="02040503050406030204" pitchFamily="18" charset="0"/>
                            <a:cs typeface="Calibri" panose="020F0502020204030204" pitchFamily="34" charset="0"/>
                          </a:rPr>
                          <m:t>𝛁</m:t>
                        </m:r>
                      </m:e>
                      <m:sub>
                        <m:r>
                          <a:rPr lang="en-US" altLang="zh-CN" sz="3200" b="1" i="1">
                            <a:solidFill>
                              <a:prstClr val="black"/>
                            </a:solidFill>
                            <a:latin typeface="Cambria Math" panose="02040503050406030204" pitchFamily="18" charset="0"/>
                            <a:cs typeface="Calibri" panose="020F0502020204030204" pitchFamily="34" charset="0"/>
                          </a:rPr>
                          <m:t>𝜽</m:t>
                        </m:r>
                      </m:sub>
                    </m:sSub>
                    <m:r>
                      <a:rPr lang="en-US" altLang="zh-CN" sz="3200" i="1">
                        <a:solidFill>
                          <a:prstClr val="black"/>
                        </a:solidFill>
                        <a:latin typeface="Cambria Math" panose="02040503050406030204" pitchFamily="18" charset="0"/>
                        <a:cs typeface="Calibri" panose="020F0502020204030204" pitchFamily="34" charset="0"/>
                      </a:rPr>
                      <m:t>𝐿</m:t>
                    </m:r>
                    <m:d>
                      <m:dPr>
                        <m:ctrlPr>
                          <a:rPr lang="en-US" altLang="zh-CN" sz="3200" i="1">
                            <a:solidFill>
                              <a:prstClr val="black"/>
                            </a:solidFill>
                            <a:latin typeface="Cambria Math" panose="02040503050406030204" pitchFamily="18" charset="0"/>
                            <a:cs typeface="Calibri" panose="020F0502020204030204" pitchFamily="34" charset="0"/>
                          </a:rPr>
                        </m:ctrlPr>
                      </m:dPr>
                      <m:e>
                        <m:r>
                          <a:rPr lang="en-US" altLang="zh-CN" sz="3200" i="1">
                            <a:solidFill>
                              <a:prstClr val="black"/>
                            </a:solidFill>
                            <a:latin typeface="Cambria Math" panose="02040503050406030204" pitchFamily="18" charset="0"/>
                            <a:cs typeface="Calibri" panose="020F0502020204030204" pitchFamily="34" charset="0"/>
                          </a:rPr>
                          <m:t>𝑓</m:t>
                        </m:r>
                        <m:d>
                          <m:dPr>
                            <m:ctrlPr>
                              <a:rPr lang="en-US" altLang="zh-CN" sz="3200" i="1">
                                <a:solidFill>
                                  <a:prstClr val="black"/>
                                </a:solidFill>
                                <a:latin typeface="Cambria Math" panose="02040503050406030204" pitchFamily="18" charset="0"/>
                                <a:cs typeface="Calibri" panose="020F0502020204030204" pitchFamily="34" charset="0"/>
                              </a:rPr>
                            </m:ctrlPr>
                          </m:dPr>
                          <m:e>
                            <m:r>
                              <a:rPr lang="en-US" altLang="zh-CN" sz="3200" b="1" i="1">
                                <a:solidFill>
                                  <a:prstClr val="black"/>
                                </a:solidFill>
                                <a:latin typeface="Cambria Math" panose="02040503050406030204" pitchFamily="18" charset="0"/>
                                <a:cs typeface="Calibri" panose="020F0502020204030204" pitchFamily="34" charset="0"/>
                              </a:rPr>
                              <m:t>𝒙</m:t>
                            </m:r>
                            <m:r>
                              <a:rPr lang="en-US" altLang="zh-CN" sz="3200" i="1">
                                <a:solidFill>
                                  <a:prstClr val="black"/>
                                </a:solidFill>
                                <a:latin typeface="Cambria Math" panose="02040503050406030204" pitchFamily="18" charset="0"/>
                                <a:cs typeface="Calibri" panose="020F0502020204030204" pitchFamily="34" charset="0"/>
                              </a:rPr>
                              <m:t>;</m:t>
                            </m:r>
                            <m:r>
                              <a:rPr lang="en-US" altLang="zh-CN" sz="3200" b="1" i="1">
                                <a:solidFill>
                                  <a:prstClr val="black"/>
                                </a:solidFill>
                                <a:latin typeface="Cambria Math" panose="02040503050406030204" pitchFamily="18" charset="0"/>
                                <a:cs typeface="Calibri" panose="020F0502020204030204" pitchFamily="34" charset="0"/>
                              </a:rPr>
                              <m:t>𝜽</m:t>
                            </m:r>
                          </m:e>
                        </m:d>
                        <m:r>
                          <a:rPr lang="en-US" altLang="zh-CN" sz="3200" i="1">
                            <a:solidFill>
                              <a:prstClr val="black"/>
                            </a:solidFill>
                            <a:latin typeface="Cambria Math" panose="02040503050406030204" pitchFamily="18" charset="0"/>
                            <a:cs typeface="Calibri" panose="020F0502020204030204" pitchFamily="34" charset="0"/>
                          </a:rPr>
                          <m:t>,</m:t>
                        </m:r>
                        <m:r>
                          <a:rPr lang="en-US" altLang="zh-CN" sz="3200" i="1">
                            <a:solidFill>
                              <a:prstClr val="black"/>
                            </a:solidFill>
                            <a:latin typeface="Cambria Math" panose="02040503050406030204" pitchFamily="18" charset="0"/>
                            <a:cs typeface="Calibri" panose="020F0502020204030204" pitchFamily="34" charset="0"/>
                          </a:rPr>
                          <m:t>𝑦</m:t>
                        </m:r>
                      </m:e>
                    </m:d>
                  </m:oMath>
                </a14:m>
                <a:endParaRPr lang="zh-CN" altLang="en-US" sz="3200" dirty="0">
                  <a:solidFill>
                    <a:prstClr val="black"/>
                  </a:solidFill>
                  <a:latin typeface="Lucida Sans" charset="0"/>
                  <a:ea typeface="ＭＳ Ｐゴシック" charset="0"/>
                </a:endParaRPr>
              </a:p>
            </p:txBody>
          </p:sp>
        </mc:Choice>
        <mc:Fallback xmlns="">
          <p:sp>
            <p:nvSpPr>
              <p:cNvPr id="14" name="文本框 13">
                <a:extLst>
                  <a:ext uri="{FF2B5EF4-FFF2-40B4-BE49-F238E27FC236}">
                    <a16:creationId xmlns:a16="http://schemas.microsoft.com/office/drawing/2014/main" id="{E37853C6-427B-4B4F-B29E-0C15251C9D59}"/>
                  </a:ext>
                </a:extLst>
              </p:cNvPr>
              <p:cNvSpPr txBox="1">
                <a:spLocks noRot="1" noChangeAspect="1" noMove="1" noResize="1" noEditPoints="1" noAdjustHandles="1" noChangeArrowheads="1" noChangeShapeType="1" noTextEdit="1"/>
              </p:cNvSpPr>
              <p:nvPr/>
            </p:nvSpPr>
            <p:spPr>
              <a:xfrm>
                <a:off x="711200" y="4032647"/>
                <a:ext cx="6096000" cy="584775"/>
              </a:xfrm>
              <a:prstGeom prst="rect">
                <a:avLst/>
              </a:prstGeom>
              <a:blipFill>
                <a:blip r:embed="rId7"/>
                <a:stretch>
                  <a:fillRect b="-19149"/>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B2098283-5AA3-4612-B8E5-DD0B104F7DBA}"/>
                  </a:ext>
                </a:extLst>
              </p:cNvPr>
              <p:cNvSpPr txBox="1"/>
              <p:nvPr/>
            </p:nvSpPr>
            <p:spPr>
              <a:xfrm>
                <a:off x="1205723" y="4511848"/>
                <a:ext cx="10979288" cy="1312282"/>
              </a:xfrm>
              <a:prstGeom prst="rect">
                <a:avLst/>
              </a:prstGeom>
              <a:noFill/>
            </p:spPr>
            <p:txBody>
              <a:bodyPr wrap="none" lIns="0" tIns="0" rIns="0" bIns="0" rtlCol="0">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sSup>
                        <m:sSupPr>
                          <m:ctrlPr>
                            <a:rPr lang="en-US" altLang="zh-CN" sz="3200" i="1">
                              <a:solidFill>
                                <a:prstClr val="black"/>
                              </a:solidFill>
                              <a:latin typeface="Cambria Math" panose="02040503050406030204" pitchFamily="18" charset="0"/>
                            </a:rPr>
                          </m:ctrlPr>
                        </m:sSupPr>
                        <m:e>
                          <m:r>
                            <a:rPr lang="en-US" altLang="zh-CN" sz="3200" b="1" i="1">
                              <a:solidFill>
                                <a:prstClr val="black"/>
                              </a:solidFill>
                              <a:latin typeface="Cambria Math" panose="02040503050406030204" pitchFamily="18" charset="0"/>
                            </a:rPr>
                            <m:t>𝜽</m:t>
                          </m:r>
                        </m:e>
                        <m:sup>
                          <m:r>
                            <a:rPr lang="en-US" altLang="zh-CN" sz="3200" i="1">
                              <a:solidFill>
                                <a:prstClr val="black"/>
                              </a:solidFill>
                              <a:latin typeface="Cambria Math" panose="02040503050406030204" pitchFamily="18" charset="0"/>
                            </a:rPr>
                            <m:t>1</m:t>
                          </m:r>
                        </m:sup>
                      </m:sSup>
                      <m:r>
                        <a:rPr lang="en-US" altLang="zh-CN" sz="3200" i="1">
                          <a:solidFill>
                            <a:prstClr val="black"/>
                          </a:solidFill>
                          <a:latin typeface="Cambria Math" panose="02040503050406030204" pitchFamily="18" charset="0"/>
                        </a:rPr>
                        <m:t>=</m:t>
                      </m:r>
                      <m:sSup>
                        <m:sSupPr>
                          <m:ctrlPr>
                            <a:rPr lang="en-US" altLang="zh-CN" sz="3200" i="1">
                              <a:solidFill>
                                <a:prstClr val="black"/>
                              </a:solidFill>
                              <a:latin typeface="Cambria Math" panose="02040503050406030204" pitchFamily="18" charset="0"/>
                            </a:rPr>
                          </m:ctrlPr>
                        </m:sSupPr>
                        <m:e>
                          <m:r>
                            <a:rPr lang="en-US" altLang="zh-CN" sz="3200" b="1" i="1">
                              <a:solidFill>
                                <a:prstClr val="black"/>
                              </a:solidFill>
                              <a:latin typeface="Cambria Math" panose="02040503050406030204" pitchFamily="18" charset="0"/>
                            </a:rPr>
                            <m:t>𝜽</m:t>
                          </m:r>
                        </m:e>
                        <m:sup>
                          <m:r>
                            <a:rPr lang="en-US" altLang="zh-CN" sz="3200" i="1">
                              <a:solidFill>
                                <a:prstClr val="black"/>
                              </a:solidFill>
                              <a:latin typeface="Cambria Math" panose="02040503050406030204" pitchFamily="18" charset="0"/>
                            </a:rPr>
                            <m:t>0</m:t>
                          </m:r>
                        </m:sup>
                      </m:sSup>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𝜂</m:t>
                      </m:r>
                      <m:sSub>
                        <m:sSubPr>
                          <m:ctrlPr>
                            <a:rPr lang="en-US" altLang="zh-CN" sz="3200" i="1">
                              <a:solidFill>
                                <a:prstClr val="black"/>
                              </a:solidFill>
                              <a:latin typeface="Cambria Math" panose="02040503050406030204" pitchFamily="18" charset="0"/>
                            </a:rPr>
                          </m:ctrlPr>
                        </m:sSubPr>
                        <m:e>
                          <m:r>
                            <a:rPr lang="en-US" altLang="zh-CN" sz="3200" b="1">
                              <a:solidFill>
                                <a:prstClr val="black"/>
                              </a:solidFill>
                              <a:latin typeface="Cambria Math" panose="02040503050406030204" pitchFamily="18" charset="0"/>
                            </a:rPr>
                            <m:t>𝛁</m:t>
                          </m:r>
                        </m:e>
                        <m:sub>
                          <m:r>
                            <a:rPr lang="en-US" altLang="zh-CN" sz="3200" b="1" i="1">
                              <a:solidFill>
                                <a:prstClr val="black"/>
                              </a:solidFill>
                              <a:latin typeface="Cambria Math" panose="02040503050406030204" pitchFamily="18" charset="0"/>
                            </a:rPr>
                            <m:t>𝜽</m:t>
                          </m:r>
                        </m:sub>
                      </m:sSub>
                      <m:r>
                        <a:rPr lang="en-US" altLang="zh-CN" sz="3200" i="1">
                          <a:solidFill>
                            <a:prstClr val="black"/>
                          </a:solidFill>
                          <a:latin typeface="Cambria Math" panose="02040503050406030204" pitchFamily="18" charset="0"/>
                        </a:rPr>
                        <m:t>=</m:t>
                      </m:r>
                      <m:d>
                        <m:dPr>
                          <m:begChr m:val="["/>
                          <m:endChr m:val="]"/>
                          <m:ctrlPr>
                            <a:rPr lang="en-US" altLang="zh-CN" sz="3200" i="1">
                              <a:solidFill>
                                <a:prstClr val="black"/>
                              </a:solidFill>
                              <a:latin typeface="Cambria Math" panose="02040503050406030204" pitchFamily="18" charset="0"/>
                            </a:rPr>
                          </m:ctrlPr>
                        </m:dPr>
                        <m:e>
                          <m:eqArr>
                            <m:eqArrPr>
                              <m:ctrlPr>
                                <a:rPr lang="en-US" altLang="zh-CN" sz="3200" i="1">
                                  <a:solidFill>
                                    <a:prstClr val="black"/>
                                  </a:solidFill>
                                  <a:latin typeface="Cambria Math" panose="02040503050406030204" pitchFamily="18" charset="0"/>
                                </a:rPr>
                              </m:ctrlPr>
                            </m:eqArrPr>
                            <m:e>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𝑤</m:t>
                                  </m:r>
                                </m:e>
                                <m:sub>
                                  <m:r>
                                    <a:rPr lang="en-US" altLang="zh-CN" sz="3200" i="1">
                                      <a:solidFill>
                                        <a:prstClr val="black"/>
                                      </a:solidFill>
                                      <a:latin typeface="Cambria Math" panose="02040503050406030204" pitchFamily="18" charset="0"/>
                                    </a:rPr>
                                    <m:t>1</m:t>
                                  </m:r>
                                </m:sub>
                              </m:sSub>
                            </m:e>
                            <m:e>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𝑤</m:t>
                                  </m:r>
                                </m:e>
                                <m:sub>
                                  <m:r>
                                    <a:rPr lang="en-US" altLang="zh-CN" sz="3200" i="1">
                                      <a:solidFill>
                                        <a:prstClr val="black"/>
                                      </a:solidFill>
                                      <a:latin typeface="Cambria Math" panose="02040503050406030204" pitchFamily="18" charset="0"/>
                                    </a:rPr>
                                    <m:t>2</m:t>
                                  </m:r>
                                </m:sub>
                              </m:sSub>
                            </m:e>
                            <m:e>
                              <m:r>
                                <a:rPr lang="en-US" altLang="zh-CN" sz="3200" i="1">
                                  <a:solidFill>
                                    <a:prstClr val="black"/>
                                  </a:solidFill>
                                  <a:latin typeface="Cambria Math" panose="02040503050406030204" pitchFamily="18" charset="0"/>
                                </a:rPr>
                                <m:t>𝑏</m:t>
                              </m:r>
                            </m:e>
                          </m:eqArr>
                        </m:e>
                      </m:d>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𝜂</m:t>
                      </m:r>
                      <m:d>
                        <m:dPr>
                          <m:begChr m:val="["/>
                          <m:endChr m:val="]"/>
                          <m:ctrlPr>
                            <a:rPr lang="en-US" altLang="zh-CN" sz="3200" i="1">
                              <a:solidFill>
                                <a:prstClr val="black"/>
                              </a:solidFill>
                              <a:latin typeface="Cambria Math" panose="02040503050406030204" pitchFamily="18" charset="0"/>
                            </a:rPr>
                          </m:ctrlPr>
                        </m:dPr>
                        <m:e>
                          <m:eqArr>
                            <m:eqArrPr>
                              <m:ctrlPr>
                                <a:rPr lang="en-US" altLang="zh-CN" sz="3200" i="1">
                                  <a:solidFill>
                                    <a:prstClr val="black"/>
                                  </a:solidFill>
                                  <a:latin typeface="Cambria Math" panose="02040503050406030204" pitchFamily="18" charset="0"/>
                                </a:rPr>
                              </m:ctrlPr>
                            </m:eqArrPr>
                            <m:e>
                              <m:r>
                                <a:rPr lang="en-US" altLang="zh-CN" sz="3200" i="1">
                                  <a:solidFill>
                                    <a:prstClr val="black"/>
                                  </a:solidFill>
                                  <a:latin typeface="Cambria Math" panose="02040503050406030204" pitchFamily="18" charset="0"/>
                                </a:rPr>
                                <m:t>−1.5</m:t>
                              </m:r>
                            </m:e>
                            <m:e>
                              <m:r>
                                <a:rPr lang="en-US" altLang="zh-CN" sz="3200" i="1">
                                  <a:solidFill>
                                    <a:prstClr val="black"/>
                                  </a:solidFill>
                                  <a:latin typeface="Cambria Math" panose="02040503050406030204" pitchFamily="18" charset="0"/>
                                </a:rPr>
                                <m:t>−1.0</m:t>
                              </m:r>
                            </m:e>
                            <m:e>
                              <m:r>
                                <a:rPr lang="en-US" altLang="zh-CN" sz="3200" i="1">
                                  <a:solidFill>
                                    <a:prstClr val="black"/>
                                  </a:solidFill>
                                  <a:latin typeface="Cambria Math" panose="02040503050406030204" pitchFamily="18" charset="0"/>
                                </a:rPr>
                                <m:t>−0.5</m:t>
                              </m:r>
                            </m:e>
                          </m:eqArr>
                        </m:e>
                      </m:d>
                      <m:r>
                        <a:rPr lang="en-US" altLang="zh-CN" sz="3200" i="1">
                          <a:solidFill>
                            <a:prstClr val="black"/>
                          </a:solidFill>
                          <a:latin typeface="Cambria Math" panose="02040503050406030204" pitchFamily="18" charset="0"/>
                        </a:rPr>
                        <m:t>=</m:t>
                      </m:r>
                      <m:d>
                        <m:dPr>
                          <m:begChr m:val="["/>
                          <m:endChr m:val="]"/>
                          <m:ctrlPr>
                            <a:rPr lang="en-US" altLang="zh-CN" sz="3200" i="1">
                              <a:solidFill>
                                <a:prstClr val="black"/>
                              </a:solidFill>
                              <a:latin typeface="Cambria Math" panose="02040503050406030204" pitchFamily="18" charset="0"/>
                            </a:rPr>
                          </m:ctrlPr>
                        </m:dPr>
                        <m:e>
                          <m:eqArr>
                            <m:eqArrPr>
                              <m:ctrlPr>
                                <a:rPr lang="en-US" altLang="zh-CN" sz="3200" i="1">
                                  <a:solidFill>
                                    <a:prstClr val="black"/>
                                  </a:solidFill>
                                  <a:latin typeface="Cambria Math" panose="02040503050406030204" pitchFamily="18" charset="0"/>
                                </a:rPr>
                              </m:ctrlPr>
                            </m:eqArrPr>
                            <m:e>
                              <m:r>
                                <a:rPr lang="en-US" altLang="zh-CN" sz="3200" i="1">
                                  <a:solidFill>
                                    <a:prstClr val="black"/>
                                  </a:solidFill>
                                  <a:latin typeface="Cambria Math" panose="02040503050406030204" pitchFamily="18" charset="0"/>
                                </a:rPr>
                                <m:t>0</m:t>
                              </m:r>
                            </m:e>
                            <m:e>
                              <m:r>
                                <a:rPr lang="en-US" altLang="zh-CN" sz="3200" i="1">
                                  <a:solidFill>
                                    <a:prstClr val="black"/>
                                  </a:solidFill>
                                  <a:latin typeface="Cambria Math" panose="02040503050406030204" pitchFamily="18" charset="0"/>
                                </a:rPr>
                                <m:t>0</m:t>
                              </m:r>
                            </m:e>
                            <m:e>
                              <m:r>
                                <a:rPr lang="en-US" altLang="zh-CN" sz="3200" i="1">
                                  <a:solidFill>
                                    <a:prstClr val="black"/>
                                  </a:solidFill>
                                  <a:latin typeface="Cambria Math" panose="02040503050406030204" pitchFamily="18" charset="0"/>
                                </a:rPr>
                                <m:t>0</m:t>
                              </m:r>
                            </m:e>
                          </m:eqArr>
                        </m:e>
                      </m:d>
                      <m:r>
                        <a:rPr lang="en-US" altLang="zh-CN" sz="3200" i="1">
                          <a:solidFill>
                            <a:prstClr val="black"/>
                          </a:solidFill>
                          <a:latin typeface="Cambria Math" panose="02040503050406030204" pitchFamily="18" charset="0"/>
                        </a:rPr>
                        <m:t>−0.1</m:t>
                      </m:r>
                      <m:d>
                        <m:dPr>
                          <m:begChr m:val="["/>
                          <m:endChr m:val="]"/>
                          <m:ctrlPr>
                            <a:rPr lang="en-US" altLang="zh-CN" sz="3200" i="1">
                              <a:solidFill>
                                <a:prstClr val="black"/>
                              </a:solidFill>
                              <a:latin typeface="Cambria Math" panose="02040503050406030204" pitchFamily="18" charset="0"/>
                            </a:rPr>
                          </m:ctrlPr>
                        </m:dPr>
                        <m:e>
                          <m:eqArr>
                            <m:eqArrPr>
                              <m:ctrlPr>
                                <a:rPr lang="en-US" altLang="zh-CN" sz="3200" i="1">
                                  <a:solidFill>
                                    <a:prstClr val="black"/>
                                  </a:solidFill>
                                  <a:latin typeface="Cambria Math" panose="02040503050406030204" pitchFamily="18" charset="0"/>
                                </a:rPr>
                              </m:ctrlPr>
                            </m:eqArrPr>
                            <m:e>
                              <m:r>
                                <a:rPr lang="en-US" altLang="zh-CN" sz="3200" i="1">
                                  <a:solidFill>
                                    <a:prstClr val="black"/>
                                  </a:solidFill>
                                  <a:latin typeface="Cambria Math" panose="02040503050406030204" pitchFamily="18" charset="0"/>
                                </a:rPr>
                                <m:t>−1.5</m:t>
                              </m:r>
                            </m:e>
                            <m:e>
                              <m:r>
                                <a:rPr lang="en-US" altLang="zh-CN" sz="3200" i="1">
                                  <a:solidFill>
                                    <a:prstClr val="black"/>
                                  </a:solidFill>
                                  <a:latin typeface="Cambria Math" panose="02040503050406030204" pitchFamily="18" charset="0"/>
                                </a:rPr>
                                <m:t>−1.0</m:t>
                              </m:r>
                            </m:e>
                            <m:e>
                              <m:r>
                                <a:rPr lang="en-US" altLang="zh-CN" sz="3200" i="1">
                                  <a:solidFill>
                                    <a:prstClr val="black"/>
                                  </a:solidFill>
                                  <a:latin typeface="Cambria Math" panose="02040503050406030204" pitchFamily="18" charset="0"/>
                                </a:rPr>
                                <m:t>−0.5</m:t>
                              </m:r>
                            </m:e>
                          </m:eqArr>
                        </m:e>
                      </m:d>
                      <m:r>
                        <a:rPr lang="en-US" altLang="zh-CN" sz="3200" i="1">
                          <a:solidFill>
                            <a:prstClr val="black"/>
                          </a:solidFill>
                          <a:latin typeface="Cambria Math" panose="02040503050406030204" pitchFamily="18" charset="0"/>
                        </a:rPr>
                        <m:t>=</m:t>
                      </m:r>
                      <m:d>
                        <m:dPr>
                          <m:begChr m:val="["/>
                          <m:endChr m:val="]"/>
                          <m:ctrlPr>
                            <a:rPr lang="en-US" altLang="zh-CN" sz="3200" i="1">
                              <a:solidFill>
                                <a:prstClr val="black"/>
                              </a:solidFill>
                              <a:latin typeface="Cambria Math" panose="02040503050406030204" pitchFamily="18" charset="0"/>
                            </a:rPr>
                          </m:ctrlPr>
                        </m:dPr>
                        <m:e>
                          <m:eqArr>
                            <m:eqArrPr>
                              <m:ctrlPr>
                                <a:rPr lang="en-US" altLang="zh-CN" sz="3200" i="1">
                                  <a:solidFill>
                                    <a:prstClr val="black"/>
                                  </a:solidFill>
                                  <a:latin typeface="Cambria Math" panose="02040503050406030204" pitchFamily="18" charset="0"/>
                                </a:rPr>
                              </m:ctrlPr>
                            </m:eqArrPr>
                            <m:e>
                              <m:r>
                                <a:rPr lang="en-US" altLang="zh-CN" sz="3200" i="1">
                                  <a:solidFill>
                                    <a:prstClr val="black"/>
                                  </a:solidFill>
                                  <a:latin typeface="Cambria Math" panose="02040503050406030204" pitchFamily="18" charset="0"/>
                                </a:rPr>
                                <m:t>0.15</m:t>
                              </m:r>
                            </m:e>
                            <m:e>
                              <m:r>
                                <a:rPr lang="en-US" altLang="zh-CN" sz="3200" i="1">
                                  <a:solidFill>
                                    <a:prstClr val="black"/>
                                  </a:solidFill>
                                  <a:latin typeface="Cambria Math" panose="02040503050406030204" pitchFamily="18" charset="0"/>
                                </a:rPr>
                                <m:t>0.1</m:t>
                              </m:r>
                            </m:e>
                            <m:e>
                              <m:r>
                                <a:rPr lang="en-US" altLang="zh-CN" sz="3200" i="1">
                                  <a:solidFill>
                                    <a:prstClr val="black"/>
                                  </a:solidFill>
                                  <a:latin typeface="Cambria Math" panose="02040503050406030204" pitchFamily="18" charset="0"/>
                                </a:rPr>
                                <m:t>0.05</m:t>
                              </m:r>
                            </m:e>
                          </m:eqArr>
                        </m:e>
                      </m:d>
                    </m:oMath>
                  </m:oMathPara>
                </a14:m>
                <a:endParaRPr lang="zh-CN" altLang="en-US" sz="3200" dirty="0">
                  <a:solidFill>
                    <a:prstClr val="black"/>
                  </a:solidFill>
                  <a:latin typeface="Lucida Sans" charset="0"/>
                  <a:ea typeface="ＭＳ Ｐゴシック" charset="0"/>
                </a:endParaRPr>
              </a:p>
            </p:txBody>
          </p:sp>
        </mc:Choice>
        <mc:Fallback xmlns="">
          <p:sp>
            <p:nvSpPr>
              <p:cNvPr id="3" name="文本框 2">
                <a:extLst>
                  <a:ext uri="{FF2B5EF4-FFF2-40B4-BE49-F238E27FC236}">
                    <a16:creationId xmlns:a16="http://schemas.microsoft.com/office/drawing/2014/main" id="{B2098283-5AA3-4612-B8E5-DD0B104F7DBA}"/>
                  </a:ext>
                </a:extLst>
              </p:cNvPr>
              <p:cNvSpPr txBox="1">
                <a:spLocks noRot="1" noChangeAspect="1" noMove="1" noResize="1" noEditPoints="1" noAdjustHandles="1" noChangeArrowheads="1" noChangeShapeType="1" noTextEdit="1"/>
              </p:cNvSpPr>
              <p:nvPr/>
            </p:nvSpPr>
            <p:spPr>
              <a:xfrm>
                <a:off x="1205723" y="4511848"/>
                <a:ext cx="10979288" cy="1312282"/>
              </a:xfrm>
              <a:prstGeom prst="rect">
                <a:avLst/>
              </a:prstGeom>
              <a:blipFill>
                <a:blip r:embed="rId8"/>
                <a:stretch>
                  <a:fillRect l="-231" t="-1923" b="-10577"/>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0D5D2DD0-B976-4551-87E1-2B96095ABBD3}"/>
                  </a:ext>
                </a:extLst>
              </p:cNvPr>
              <p:cNvSpPr txBox="1"/>
              <p:nvPr/>
            </p:nvSpPr>
            <p:spPr>
              <a:xfrm>
                <a:off x="304800" y="6070600"/>
                <a:ext cx="10769600" cy="584775"/>
              </a:xfrm>
              <a:prstGeom prst="rect">
                <a:avLst/>
              </a:prstGeom>
              <a:noFill/>
            </p:spPr>
            <p:txBody>
              <a:bodyPr wrap="square">
                <a:spAutoFit/>
              </a:bodyPr>
              <a:lstStyle/>
              <a:p>
                <a:pPr defTabSz="1219170" fontAlgn="base">
                  <a:spcBef>
                    <a:spcPct val="0"/>
                  </a:spcBef>
                  <a:spcAft>
                    <a:spcPct val="0"/>
                  </a:spcAft>
                </a:pPr>
                <a:r>
                  <a:rPr lang="en-US" altLang="zh-CN" sz="3200" dirty="0">
                    <a:solidFill>
                      <a:prstClr val="black"/>
                    </a:solidFill>
                    <a:latin typeface="Calibri" panose="020F0502020204030204" pitchFamily="34" charset="0"/>
                    <a:ea typeface="ＭＳ Ｐゴシック" charset="0"/>
                    <a:cs typeface="Calibri" panose="020F0502020204030204" pitchFamily="34" charset="0"/>
                  </a:rPr>
                  <a:t>Enough negative examples would eventually make </a:t>
                </a:r>
                <a14:m>
                  <m:oMath xmlns:m="http://schemas.openxmlformats.org/officeDocument/2006/math">
                    <m:r>
                      <a:rPr lang="en-US" altLang="zh-CN" sz="3200" i="1" dirty="0">
                        <a:solidFill>
                          <a:prstClr val="black"/>
                        </a:solidFill>
                        <a:latin typeface="Cambria Math" panose="02040503050406030204" pitchFamily="18" charset="0"/>
                        <a:cs typeface="Calibri" panose="020F0502020204030204" pitchFamily="34" charset="0"/>
                      </a:rPr>
                      <m:t>𝑤</m:t>
                    </m:r>
                    <m:r>
                      <a:rPr lang="en-US" altLang="zh-CN" sz="3200" i="1" baseline="-25000" dirty="0">
                        <a:solidFill>
                          <a:prstClr val="black"/>
                        </a:solidFill>
                        <a:latin typeface="Cambria Math" panose="02040503050406030204" pitchFamily="18" charset="0"/>
                        <a:cs typeface="Calibri" panose="020F0502020204030204" pitchFamily="34" charset="0"/>
                      </a:rPr>
                      <m:t>2</m:t>
                    </m:r>
                  </m:oMath>
                </a14:m>
                <a:r>
                  <a:rPr lang="en-US" altLang="zh-CN" sz="3200" dirty="0">
                    <a:solidFill>
                      <a:prstClr val="black"/>
                    </a:solidFill>
                    <a:latin typeface="Calibri" panose="020F0502020204030204" pitchFamily="34" charset="0"/>
                    <a:ea typeface="ＭＳ Ｐゴシック" charset="0"/>
                    <a:cs typeface="Calibri" panose="020F0502020204030204" pitchFamily="34" charset="0"/>
                  </a:rPr>
                  <a:t> negative</a:t>
                </a:r>
              </a:p>
            </p:txBody>
          </p:sp>
        </mc:Choice>
        <mc:Fallback xmlns="">
          <p:sp>
            <p:nvSpPr>
              <p:cNvPr id="15" name="文本框 14">
                <a:extLst>
                  <a:ext uri="{FF2B5EF4-FFF2-40B4-BE49-F238E27FC236}">
                    <a16:creationId xmlns:a16="http://schemas.microsoft.com/office/drawing/2014/main" id="{0D5D2DD0-B976-4551-87E1-2B96095ABBD3}"/>
                  </a:ext>
                </a:extLst>
              </p:cNvPr>
              <p:cNvSpPr txBox="1">
                <a:spLocks noRot="1" noChangeAspect="1" noMove="1" noResize="1" noEditPoints="1" noAdjustHandles="1" noChangeArrowheads="1" noChangeShapeType="1" noTextEdit="1"/>
              </p:cNvSpPr>
              <p:nvPr/>
            </p:nvSpPr>
            <p:spPr>
              <a:xfrm>
                <a:off x="304800" y="6070600"/>
                <a:ext cx="10769600" cy="584775"/>
              </a:xfrm>
              <a:prstGeom prst="rect">
                <a:avLst/>
              </a:prstGeom>
              <a:blipFill>
                <a:blip r:embed="rId9"/>
                <a:stretch>
                  <a:fillRect l="-1413" t="-14894" b="-31915"/>
                </a:stretch>
              </a:blipFill>
            </p:spPr>
            <p:txBody>
              <a:bodyPr/>
              <a:lstStyle/>
              <a:p>
                <a:r>
                  <a:rPr lang="en-CN">
                    <a:noFill/>
                  </a:rPr>
                  <a:t> </a:t>
                </a:r>
              </a:p>
            </p:txBody>
          </p:sp>
        </mc:Fallback>
      </mc:AlternateContent>
      <p:sp>
        <p:nvSpPr>
          <p:cNvPr id="6" name="灯片编号占位符 5">
            <a:extLst>
              <a:ext uri="{FF2B5EF4-FFF2-40B4-BE49-F238E27FC236}">
                <a16:creationId xmlns:a16="http://schemas.microsoft.com/office/drawing/2014/main" id="{0A69E912-02FA-4908-8A21-BDF38745C2EF}"/>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48</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414730653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9AE97F-18A8-6D4B-8675-65B869DB16AC}"/>
              </a:ext>
            </a:extLst>
          </p:cNvPr>
          <p:cNvSpPr>
            <a:spLocks noGrp="1"/>
          </p:cNvSpPr>
          <p:nvPr>
            <p:ph type="title"/>
          </p:nvPr>
        </p:nvSpPr>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dirty="0"/>
              <a:t>Mini-batch training</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3A3A6A-C554-A848-8361-300A8EE9EAEB}"/>
                  </a:ext>
                </a:extLst>
              </p:cNvPr>
              <p:cNvSpPr>
                <a:spLocks noGrp="1"/>
              </p:cNvSpPr>
              <p:nvPr>
                <p:ph idx="1"/>
              </p:nvPr>
            </p:nvSpPr>
            <p:spPr>
              <a:xfrm>
                <a:off x="517525" y="1108434"/>
                <a:ext cx="9439275" cy="5508233"/>
              </a:xfrm>
            </p:spPr>
            <p:txBody>
              <a:bodyPr>
                <a:normAutofit/>
              </a:bodyPr>
              <a:lstStyle/>
              <a:p>
                <a:r>
                  <a:rPr lang="en-US" dirty="0"/>
                  <a:t>Stochastic gradient descent chooses a single random example at a time that can result in choppy movements</a:t>
                </a:r>
              </a:p>
              <a:p>
                <a:r>
                  <a:rPr lang="en-US" dirty="0"/>
                  <a:t>More common to compute gradient over batches of training instances.</a:t>
                </a:r>
              </a:p>
              <a:p>
                <a:r>
                  <a:rPr lang="en-US" b="1" dirty="0"/>
                  <a:t>Batch training</a:t>
                </a:r>
                <a:r>
                  <a:rPr lang="en-US" dirty="0"/>
                  <a:t>: entire dataset</a:t>
                </a:r>
              </a:p>
              <a:p>
                <a:r>
                  <a:rPr lang="en-US" b="1" dirty="0"/>
                  <a:t>Mini-batch training</a:t>
                </a:r>
                <a:r>
                  <a:rPr lang="en-US" dirty="0"/>
                  <a:t>: </a:t>
                </a:r>
                <a14:m>
                  <m:oMath xmlns:m="http://schemas.openxmlformats.org/officeDocument/2006/math">
                    <m:r>
                      <a:rPr lang="en-US" i="1" dirty="0" smtClean="0">
                        <a:latin typeface="Cambria Math" panose="02040503050406030204" pitchFamily="18" charset="0"/>
                      </a:rPr>
                      <m:t>𝑚</m:t>
                    </m:r>
                  </m:oMath>
                </a14:m>
                <a:r>
                  <a:rPr lang="en-US" dirty="0"/>
                  <a:t> examples (512, or 1024), notice when </a:t>
                </a:r>
                <a14:m>
                  <m:oMath xmlns:m="http://schemas.openxmlformats.org/officeDocument/2006/math">
                    <m:r>
                      <a:rPr lang="en-US" b="0" i="1" smtClean="0">
                        <a:latin typeface="Cambria Math" panose="02040503050406030204" pitchFamily="18" charset="0"/>
                      </a:rPr>
                      <m:t>𝑚</m:t>
                    </m:r>
                    <m:r>
                      <a:rPr lang="en-US" b="0" i="1" smtClean="0">
                        <a:latin typeface="Cambria Math" panose="02040503050406030204" pitchFamily="18" charset="0"/>
                      </a:rPr>
                      <m:t>=1</m:t>
                    </m:r>
                  </m:oMath>
                </a14:m>
                <a:r>
                  <a:rPr lang="en-US" dirty="0"/>
                  <a:t>, we recover the SGD training.</a:t>
                </a:r>
              </a:p>
            </p:txBody>
          </p:sp>
        </mc:Choice>
        <mc:Fallback xmlns="">
          <p:sp>
            <p:nvSpPr>
              <p:cNvPr id="3" name="Content Placeholder 2">
                <a:extLst>
                  <a:ext uri="{FF2B5EF4-FFF2-40B4-BE49-F238E27FC236}">
                    <a16:creationId xmlns:a16="http://schemas.microsoft.com/office/drawing/2014/main" id="{5E3A3A6A-C554-A848-8361-300A8EE9EAEB}"/>
                  </a:ext>
                </a:extLst>
              </p:cNvPr>
              <p:cNvSpPr>
                <a:spLocks noGrp="1" noRot="1" noChangeAspect="1" noMove="1" noResize="1" noEditPoints="1" noAdjustHandles="1" noChangeArrowheads="1" noChangeShapeType="1" noTextEdit="1"/>
              </p:cNvSpPr>
              <p:nvPr>
                <p:ph idx="1"/>
              </p:nvPr>
            </p:nvSpPr>
            <p:spPr>
              <a:xfrm>
                <a:off x="517525" y="1108434"/>
                <a:ext cx="9439275" cy="5508233"/>
              </a:xfrm>
              <a:blipFill>
                <a:blip r:embed="rId3"/>
                <a:stretch>
                  <a:fillRect l="-1075" t="-1152"/>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2960E64C-3E73-452E-A089-96A6A144D03E}"/>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49</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20477952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5BFC-80D9-494A-AC8E-3329830FFE69}"/>
              </a:ext>
            </a:extLst>
          </p:cNvPr>
          <p:cNvSpPr>
            <a:spLocks noGrp="1"/>
          </p:cNvSpPr>
          <p:nvPr>
            <p:ph type="title"/>
          </p:nvPr>
        </p:nvSpPr>
        <p:spPr/>
        <p:txBody>
          <a:bodyPr/>
          <a:lstStyle/>
          <a:p>
            <a:r>
              <a:rPr lang="en-US" b="1" dirty="0"/>
              <a:t>Positive or negative movie review?</a:t>
            </a:r>
            <a:endParaRPr lang="en-CN" dirty="0"/>
          </a:p>
        </p:txBody>
      </p:sp>
      <p:sp>
        <p:nvSpPr>
          <p:cNvPr id="3" name="Content Placeholder 2">
            <a:extLst>
              <a:ext uri="{FF2B5EF4-FFF2-40B4-BE49-F238E27FC236}">
                <a16:creationId xmlns:a16="http://schemas.microsoft.com/office/drawing/2014/main" id="{E8AB7E57-4119-6646-AA17-6CE8314E0426}"/>
              </a:ext>
            </a:extLst>
          </p:cNvPr>
          <p:cNvSpPr>
            <a:spLocks noGrp="1"/>
          </p:cNvSpPr>
          <p:nvPr>
            <p:ph idx="1"/>
          </p:nvPr>
        </p:nvSpPr>
        <p:spPr>
          <a:xfrm>
            <a:off x="479425" y="1490819"/>
            <a:ext cx="8664575" cy="4826854"/>
          </a:xfrm>
        </p:spPr>
        <p:txBody>
          <a:bodyPr/>
          <a:lstStyle/>
          <a:p>
            <a:r>
              <a:rPr lang="en-US" dirty="0"/>
              <a:t>Unbelievably disappointing</a:t>
            </a:r>
          </a:p>
          <a:p>
            <a:r>
              <a:rPr lang="en-US" dirty="0"/>
              <a:t>Full of fantastic characters and richly applied satire, and some great plot twists</a:t>
            </a:r>
          </a:p>
          <a:p>
            <a:r>
              <a:rPr lang="en-US" dirty="0"/>
              <a:t>This is the greatest screwball comedy ever filmed</a:t>
            </a:r>
          </a:p>
          <a:p>
            <a:r>
              <a:rPr lang="en-US" dirty="0"/>
              <a:t>It was pathetic. The worst part about it was the boxing scenes.</a:t>
            </a:r>
          </a:p>
        </p:txBody>
      </p:sp>
      <p:sp>
        <p:nvSpPr>
          <p:cNvPr id="4" name="Slide Number Placeholder 3">
            <a:extLst>
              <a:ext uri="{FF2B5EF4-FFF2-40B4-BE49-F238E27FC236}">
                <a16:creationId xmlns:a16="http://schemas.microsoft.com/office/drawing/2014/main" id="{C5E1F6AD-0A45-2847-8442-E8072920EE72}"/>
              </a:ext>
            </a:extLst>
          </p:cNvPr>
          <p:cNvSpPr>
            <a:spLocks noGrp="1"/>
          </p:cNvSpPr>
          <p:nvPr>
            <p:ph type="sldNum" sz="quarter" idx="12"/>
          </p:nvPr>
        </p:nvSpPr>
        <p:spPr/>
        <p:txBody>
          <a:bodyPr/>
          <a:lstStyle/>
          <a:p>
            <a:fld id="{DC8BB421-126E-41CB-B73A-69D52E98CAE3}" type="slidenum">
              <a:rPr lang="zh-CN" altLang="en-US" smtClean="0"/>
              <a:t>5</a:t>
            </a:fld>
            <a:endParaRPr lang="zh-CN" altLang="en-US" dirty="0"/>
          </a:p>
        </p:txBody>
      </p:sp>
      <p:pic>
        <p:nvPicPr>
          <p:cNvPr id="11" name="Picture 10">
            <a:extLst>
              <a:ext uri="{FF2B5EF4-FFF2-40B4-BE49-F238E27FC236}">
                <a16:creationId xmlns:a16="http://schemas.microsoft.com/office/drawing/2014/main" id="{CF3788D7-2860-2942-BC4B-2BAB10F26F2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9425" y="989541"/>
            <a:ext cx="11102975" cy="5365514"/>
          </a:xfrm>
          <a:prstGeom prst="rect">
            <a:avLst/>
          </a:prstGeom>
        </p:spPr>
      </p:pic>
      <p:sp>
        <p:nvSpPr>
          <p:cNvPr id="12" name="TextBox 11">
            <a:extLst>
              <a:ext uri="{FF2B5EF4-FFF2-40B4-BE49-F238E27FC236}">
                <a16:creationId xmlns:a16="http://schemas.microsoft.com/office/drawing/2014/main" id="{A4E91993-1704-414C-A194-E4CCEEF2EA29}"/>
              </a:ext>
            </a:extLst>
          </p:cNvPr>
          <p:cNvSpPr txBox="1"/>
          <p:nvPr/>
        </p:nvSpPr>
        <p:spPr>
          <a:xfrm>
            <a:off x="4472316" y="6385833"/>
            <a:ext cx="3237845" cy="461665"/>
          </a:xfrm>
          <a:prstGeom prst="rect">
            <a:avLst/>
          </a:prstGeom>
          <a:noFill/>
        </p:spPr>
        <p:txBody>
          <a:bodyPr wrap="square">
            <a:spAutoFit/>
          </a:bodyPr>
          <a:lstStyle/>
          <a:p>
            <a:r>
              <a:rPr lang="en-US" altLang="zh-CN" sz="2400" b="1" dirty="0"/>
              <a:t>Positive / Negative</a:t>
            </a:r>
            <a:endParaRPr lang="en-CN" sz="2400" b="1" dirty="0"/>
          </a:p>
        </p:txBody>
      </p:sp>
    </p:spTree>
    <p:extLst>
      <p:ext uri="{BB962C8B-B14F-4D97-AF65-F5344CB8AC3E}">
        <p14:creationId xmlns:p14="http://schemas.microsoft.com/office/powerpoint/2010/main" val="3279169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CD5D5625-7461-E948-85A9-082476166478}"/>
              </a:ext>
            </a:extLst>
          </p:cNvPr>
          <p:cNvPicPr>
            <a:picLocks noGrp="1" noChangeAspect="1"/>
          </p:cNvPicPr>
          <p:nvPr>
            <p:ph idx="1"/>
          </p:nvPr>
        </p:nvPicPr>
        <p:blipFill>
          <a:blip r:embed="rId3"/>
          <a:stretch>
            <a:fillRect/>
          </a:stretch>
        </p:blipFill>
        <p:spPr>
          <a:xfrm>
            <a:off x="1422401" y="1397001"/>
            <a:ext cx="9053268" cy="4772764"/>
          </a:xfrm>
        </p:spPr>
      </p:pic>
      <p:sp>
        <p:nvSpPr>
          <p:cNvPr id="3" name="Rectangle 2">
            <a:extLst>
              <a:ext uri="{FF2B5EF4-FFF2-40B4-BE49-F238E27FC236}">
                <a16:creationId xmlns:a16="http://schemas.microsoft.com/office/drawing/2014/main" id="{BAC7FF2A-A246-C74D-9B12-568B747E9527}"/>
              </a:ext>
            </a:extLst>
          </p:cNvPr>
          <p:cNvSpPr/>
          <p:nvPr/>
        </p:nvSpPr>
        <p:spPr>
          <a:xfrm>
            <a:off x="3149600" y="3225800"/>
            <a:ext cx="111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en-US" sz="3200">
              <a:solidFill>
                <a:prstClr val="white"/>
              </a:solidFill>
              <a:latin typeface="Tahoma"/>
              <a:ea typeface="Tahoma"/>
            </a:endParaRPr>
          </a:p>
        </p:txBody>
      </p:sp>
      <p:sp>
        <p:nvSpPr>
          <p:cNvPr id="6" name="Rectangle 5">
            <a:extLst>
              <a:ext uri="{FF2B5EF4-FFF2-40B4-BE49-F238E27FC236}">
                <a16:creationId xmlns:a16="http://schemas.microsoft.com/office/drawing/2014/main" id="{2459507E-A295-CF40-B6EC-E3AB0209F6DA}"/>
              </a:ext>
            </a:extLst>
          </p:cNvPr>
          <p:cNvSpPr/>
          <p:nvPr/>
        </p:nvSpPr>
        <p:spPr>
          <a:xfrm>
            <a:off x="3708400" y="3124199"/>
            <a:ext cx="1117600" cy="304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en-US" sz="3200" dirty="0">
              <a:solidFill>
                <a:prstClr val="white"/>
              </a:solidFill>
              <a:latin typeface="Tahoma"/>
              <a:ea typeface="Tahoma"/>
            </a:endParaRPr>
          </a:p>
        </p:txBody>
      </p:sp>
      <p:sp>
        <p:nvSpPr>
          <p:cNvPr id="2" name="灯片编号占位符 1">
            <a:extLst>
              <a:ext uri="{FF2B5EF4-FFF2-40B4-BE49-F238E27FC236}">
                <a16:creationId xmlns:a16="http://schemas.microsoft.com/office/drawing/2014/main" id="{A706D568-658D-4185-AC9C-C273E665EF79}"/>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50</a:t>
            </a:fld>
            <a:endParaRPr lang="en-US">
              <a:solidFill>
                <a:prstClr val="black">
                  <a:tint val="75000"/>
                </a:prstClr>
              </a:solidFill>
              <a:latin typeface="Lucida Sans" charset="0"/>
              <a:ea typeface="ＭＳ Ｐゴシック" charset="0"/>
            </a:endParaRPr>
          </a:p>
        </p:txBody>
      </p:sp>
      <p:sp>
        <p:nvSpPr>
          <p:cNvPr id="4" name="标题 1">
            <a:extLst>
              <a:ext uri="{FF2B5EF4-FFF2-40B4-BE49-F238E27FC236}">
                <a16:creationId xmlns:a16="http://schemas.microsoft.com/office/drawing/2014/main" id="{B8787E6D-6CD3-4CC6-10DE-59FB37AD47DD}"/>
              </a:ext>
            </a:extLst>
          </p:cNvPr>
          <p:cNvSpPr>
            <a:spLocks noGrp="1"/>
          </p:cNvSpPr>
          <p:nvPr>
            <p:ph type="title"/>
          </p:nvPr>
        </p:nvSpPr>
        <p:spPr>
          <a:xfrm>
            <a:off x="314325" y="241335"/>
            <a:ext cx="11553827" cy="610388"/>
          </a:xfrm>
        </p:spPr>
        <p:txBody>
          <a:bodyPr/>
          <a:lstStyle/>
          <a:p>
            <a:r>
              <a:rPr lang="en-US" altLang="zh-CN" dirty="0"/>
              <a:t>Model</a:t>
            </a:r>
            <a:r>
              <a:rPr lang="zh-CN" altLang="en-US" dirty="0"/>
              <a:t> </a:t>
            </a:r>
            <a:r>
              <a:rPr lang="en-US" altLang="zh-CN" dirty="0"/>
              <a:t>learning</a:t>
            </a:r>
            <a:r>
              <a:rPr lang="zh-CN" altLang="en-US" dirty="0"/>
              <a:t> </a:t>
            </a:r>
            <a:r>
              <a:rPr lang="en-US" altLang="zh-CN" dirty="0"/>
              <a:t>–</a:t>
            </a:r>
            <a:r>
              <a:rPr lang="zh-CN" altLang="en-US" dirty="0"/>
              <a:t> </a:t>
            </a:r>
            <a:r>
              <a:rPr lang="en-US" altLang="zh-CN" dirty="0"/>
              <a:t>SGD</a:t>
            </a:r>
            <a:endParaRPr lang="zh-CN" altLang="en-US" dirty="0"/>
          </a:p>
        </p:txBody>
      </p:sp>
    </p:spTree>
    <p:extLst>
      <p:ext uri="{BB962C8B-B14F-4D97-AF65-F5344CB8AC3E}">
        <p14:creationId xmlns:p14="http://schemas.microsoft.com/office/powerpoint/2010/main" val="334615800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1DB5DA5-FC28-6C49-8E3E-78D224AD2BB3}"/>
              </a:ext>
            </a:extLst>
          </p:cNvPr>
          <p:cNvSpPr>
            <a:spLocks noGrp="1"/>
          </p:cNvSpPr>
          <p:nvPr>
            <p:ph type="title"/>
          </p:nvPr>
        </p:nvSpPr>
        <p:spPr>
          <a:xfrm>
            <a:off x="314325" y="225425"/>
            <a:ext cx="11553827" cy="626299"/>
          </a:xfrm>
        </p:spPr>
        <p:txBody>
          <a:bodyPr/>
          <a:lstStyle/>
          <a:p>
            <a:r>
              <a:rPr lang="en-US" dirty="0"/>
              <a:t>Overfitting</a:t>
            </a:r>
          </a:p>
        </p:txBody>
      </p:sp>
      <mc:AlternateContent xmlns:mc="http://schemas.openxmlformats.org/markup-compatibility/2006" xmlns:a14="http://schemas.microsoft.com/office/drawing/2010/main">
        <mc:Choice Requires="a14">
          <p:sp>
            <p:nvSpPr>
              <p:cNvPr id="6" name="Content Placeholder 5">
                <a:extLst>
                  <a:ext uri="{FF2B5EF4-FFF2-40B4-BE49-F238E27FC236}">
                    <a16:creationId xmlns:a16="http://schemas.microsoft.com/office/drawing/2014/main" id="{2F4C9E31-AC89-C849-B536-CD6E0205739F}"/>
                  </a:ext>
                </a:extLst>
              </p:cNvPr>
              <p:cNvSpPr>
                <a:spLocks noGrp="1"/>
              </p:cNvSpPr>
              <p:nvPr>
                <p:ph idx="1"/>
              </p:nvPr>
            </p:nvSpPr>
            <p:spPr/>
            <p:txBody>
              <a:bodyPr>
                <a:normAutofit/>
              </a:bodyPr>
              <a:lstStyle/>
              <a:p>
                <a:r>
                  <a:rPr lang="en-US" dirty="0"/>
                  <a:t>A model that perfectly match the training data has a problem.</a:t>
                </a:r>
              </a:p>
              <a:p>
                <a:r>
                  <a:rPr lang="en-US" dirty="0"/>
                  <a:t>It will also </a:t>
                </a:r>
                <a:r>
                  <a:rPr lang="en-US" b="1" dirty="0"/>
                  <a:t>overfit</a:t>
                </a:r>
                <a:r>
                  <a:rPr lang="en-US" dirty="0"/>
                  <a:t> to the data, modeling noise </a:t>
                </a:r>
              </a:p>
              <a:p>
                <a:pPr lvl="1"/>
                <a:r>
                  <a:rPr lang="en-US" dirty="0"/>
                  <a:t>A random word that perfectly predicts </a:t>
                </a:r>
                <a14:m>
                  <m:oMath xmlns:m="http://schemas.openxmlformats.org/officeDocument/2006/math">
                    <m:r>
                      <a:rPr lang="en-US" i="1" dirty="0" smtClean="0">
                        <a:latin typeface="Cambria Math" panose="02040503050406030204" pitchFamily="18" charset="0"/>
                      </a:rPr>
                      <m:t>𝑦</m:t>
                    </m:r>
                  </m:oMath>
                </a14:m>
                <a:r>
                  <a:rPr lang="en-US" dirty="0"/>
                  <a:t> (it happens to only occur in one class) will get a very high weight. </a:t>
                </a:r>
              </a:p>
              <a:p>
                <a:pPr lvl="1"/>
                <a:r>
                  <a:rPr lang="en-US" dirty="0"/>
                  <a:t>Failing to generalize to a test set without this word. </a:t>
                </a:r>
              </a:p>
              <a:p>
                <a:r>
                  <a:rPr lang="en-US" dirty="0"/>
                  <a:t>A good model should be able to </a:t>
                </a:r>
                <a:r>
                  <a:rPr lang="en-US" b="1" dirty="0"/>
                  <a:t>generalize</a:t>
                </a:r>
                <a:endParaRPr lang="en-US" dirty="0"/>
              </a:p>
              <a:p>
                <a:endParaRPr lang="en-US" dirty="0"/>
              </a:p>
            </p:txBody>
          </p:sp>
        </mc:Choice>
        <mc:Fallback xmlns="">
          <p:sp>
            <p:nvSpPr>
              <p:cNvPr id="6" name="Content Placeholder 5">
                <a:extLst>
                  <a:ext uri="{FF2B5EF4-FFF2-40B4-BE49-F238E27FC236}">
                    <a16:creationId xmlns:a16="http://schemas.microsoft.com/office/drawing/2014/main" id="{2F4C9E31-AC89-C849-B536-CD6E0205739F}"/>
                  </a:ext>
                </a:extLst>
              </p:cNvPr>
              <p:cNvSpPr>
                <a:spLocks noGrp="1" noRot="1" noChangeAspect="1" noMove="1" noResize="1" noEditPoints="1" noAdjustHandles="1" noChangeArrowheads="1" noChangeShapeType="1" noTextEdit="1"/>
              </p:cNvSpPr>
              <p:nvPr>
                <p:ph idx="1"/>
              </p:nvPr>
            </p:nvSpPr>
            <p:spPr>
              <a:blipFill>
                <a:blip r:embed="rId2"/>
                <a:stretch>
                  <a:fillRect l="-735" t="-885"/>
                </a:stretch>
              </a:blipFill>
            </p:spPr>
            <p:txBody>
              <a:bodyPr/>
              <a:lstStyle/>
              <a:p>
                <a:r>
                  <a:rPr lang="zh-CN" altLang="en-US">
                    <a:noFill/>
                  </a:rPr>
                  <a:t> </a:t>
                </a:r>
              </a:p>
            </p:txBody>
          </p:sp>
        </mc:Fallback>
      </mc:AlternateContent>
      <p:sp>
        <p:nvSpPr>
          <p:cNvPr id="2" name="灯片编号占位符 1">
            <a:extLst>
              <a:ext uri="{FF2B5EF4-FFF2-40B4-BE49-F238E27FC236}">
                <a16:creationId xmlns:a16="http://schemas.microsoft.com/office/drawing/2014/main" id="{13CABE9B-5879-4EB0-B7C8-CB81FF969FDD}"/>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51</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324143193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5EC54EAC-6674-FA4D-A2D3-77F3808FD7EA}"/>
              </a:ext>
            </a:extLst>
          </p:cNvPr>
          <p:cNvSpPr>
            <a:spLocks noGrp="1"/>
          </p:cNvSpPr>
          <p:nvPr>
            <p:ph type="title"/>
          </p:nvPr>
        </p:nvSpPr>
        <p:spPr>
          <a:xfrm>
            <a:off x="314325" y="248705"/>
            <a:ext cx="11553827" cy="603019"/>
          </a:xfrm>
        </p:spPr>
        <p:txBody>
          <a:bodyPr/>
          <a:lstStyle/>
          <a:p>
            <a:r>
              <a:rPr lang="en-US" dirty="0"/>
              <a:t>Overfitting</a:t>
            </a:r>
          </a:p>
        </p:txBody>
      </p:sp>
      <p:sp>
        <p:nvSpPr>
          <p:cNvPr id="3" name="Content Placeholder 2">
            <a:extLst>
              <a:ext uri="{FF2B5EF4-FFF2-40B4-BE49-F238E27FC236}">
                <a16:creationId xmlns:a16="http://schemas.microsoft.com/office/drawing/2014/main" id="{F81B11F6-10B0-164E-B11B-FD6128E4F84E}"/>
              </a:ext>
            </a:extLst>
          </p:cNvPr>
          <p:cNvSpPr>
            <a:spLocks noGrp="1"/>
          </p:cNvSpPr>
          <p:nvPr>
            <p:ph idx="1"/>
          </p:nvPr>
        </p:nvSpPr>
        <p:spPr>
          <a:xfrm>
            <a:off x="101601" y="2267159"/>
            <a:ext cx="4782633" cy="1070773"/>
          </a:xfrm>
        </p:spPr>
        <p:txBody>
          <a:bodyPr>
            <a:normAutofit/>
          </a:bodyPr>
          <a:lstStyle/>
          <a:p>
            <a:pPr marL="0" indent="0">
              <a:buNone/>
            </a:pPr>
            <a:r>
              <a:rPr lang="en-US" dirty="0">
                <a:cs typeface="Calibri" panose="020F0502020204030204" pitchFamily="34" charset="0"/>
              </a:rPr>
              <a:t>This movie drew me in, and it'll do the same to you.</a:t>
            </a:r>
          </a:p>
        </p:txBody>
      </p:sp>
      <p:sp>
        <p:nvSpPr>
          <p:cNvPr id="2" name="TextBox 1">
            <a:extLst>
              <a:ext uri="{FF2B5EF4-FFF2-40B4-BE49-F238E27FC236}">
                <a16:creationId xmlns:a16="http://schemas.microsoft.com/office/drawing/2014/main" id="{380DD555-C739-AF4F-B248-51F21589B2A0}"/>
              </a:ext>
            </a:extLst>
          </p:cNvPr>
          <p:cNvSpPr txBox="1"/>
          <p:nvPr/>
        </p:nvSpPr>
        <p:spPr>
          <a:xfrm>
            <a:off x="7476272" y="1581097"/>
            <a:ext cx="2032929" cy="1200329"/>
          </a:xfrm>
          <a:prstGeom prst="rect">
            <a:avLst/>
          </a:prstGeom>
          <a:noFill/>
        </p:spPr>
        <p:txBody>
          <a:bodyPr wrap="none" rtlCol="0">
            <a:spAutoFit/>
          </a:bodyPr>
          <a:lstStyle/>
          <a:p>
            <a:pPr defTabSz="1219170" fontAlgn="base">
              <a:spcBef>
                <a:spcPct val="0"/>
              </a:spcBef>
              <a:spcAft>
                <a:spcPct val="0"/>
              </a:spcAft>
            </a:pPr>
            <a:r>
              <a:rPr lang="en-US" sz="2400" dirty="0">
                <a:solidFill>
                  <a:prstClr val="black"/>
                </a:solidFill>
                <a:latin typeface="Lucida Sans" charset="0"/>
                <a:ea typeface="ＭＳ Ｐゴシック" charset="0"/>
              </a:rPr>
              <a:t>X1 = "this"</a:t>
            </a:r>
          </a:p>
          <a:p>
            <a:pPr defTabSz="1219170" fontAlgn="base">
              <a:spcBef>
                <a:spcPct val="0"/>
              </a:spcBef>
              <a:spcAft>
                <a:spcPct val="0"/>
              </a:spcAft>
            </a:pPr>
            <a:r>
              <a:rPr lang="en-US" sz="2400" dirty="0">
                <a:solidFill>
                  <a:prstClr val="black"/>
                </a:solidFill>
                <a:latin typeface="Lucida Sans" charset="0"/>
                <a:ea typeface="ＭＳ Ｐゴシック" charset="0"/>
              </a:rPr>
              <a:t>X2 = "movie</a:t>
            </a:r>
          </a:p>
          <a:p>
            <a:pPr defTabSz="1219170" fontAlgn="base">
              <a:spcBef>
                <a:spcPct val="0"/>
              </a:spcBef>
              <a:spcAft>
                <a:spcPct val="0"/>
              </a:spcAft>
            </a:pPr>
            <a:r>
              <a:rPr lang="en-US" sz="2400" dirty="0">
                <a:solidFill>
                  <a:srgbClr val="CC0000"/>
                </a:solidFill>
                <a:latin typeface="Lucida Sans" charset="0"/>
                <a:ea typeface="ＭＳ Ｐゴシック" charset="0"/>
              </a:rPr>
              <a:t>X3 = "hated"</a:t>
            </a:r>
          </a:p>
        </p:txBody>
      </p:sp>
      <p:sp>
        <p:nvSpPr>
          <p:cNvPr id="6" name="TextBox 5">
            <a:extLst>
              <a:ext uri="{FF2B5EF4-FFF2-40B4-BE49-F238E27FC236}">
                <a16:creationId xmlns:a16="http://schemas.microsoft.com/office/drawing/2014/main" id="{36197BF6-EA2C-BB4B-BF6C-9FC7717B383A}"/>
              </a:ext>
            </a:extLst>
          </p:cNvPr>
          <p:cNvSpPr txBox="1"/>
          <p:nvPr/>
        </p:nvSpPr>
        <p:spPr>
          <a:xfrm>
            <a:off x="107125" y="4463931"/>
            <a:ext cx="4910924" cy="954107"/>
          </a:xfrm>
          <a:prstGeom prst="rect">
            <a:avLst/>
          </a:prstGeom>
          <a:noFill/>
        </p:spPr>
        <p:txBody>
          <a:bodyPr wrap="square" rtlCol="0">
            <a:spAutoFit/>
          </a:bodyPr>
          <a:lstStyle/>
          <a:p>
            <a:pPr defTabSz="1219170" fontAlgn="base">
              <a:spcBef>
                <a:spcPct val="0"/>
              </a:spcBef>
              <a:spcAft>
                <a:spcPct val="0"/>
              </a:spcAft>
            </a:pPr>
            <a:r>
              <a:rPr lang="en-US" sz="2800" dirty="0">
                <a:solidFill>
                  <a:prstClr val="black"/>
                </a:solidFill>
                <a:latin typeface="Tahoma"/>
                <a:ea typeface="ＭＳ Ｐゴシック" charset="0"/>
              </a:rPr>
              <a:t>I can't tell you how much I hated this movie. It sucked.</a:t>
            </a:r>
          </a:p>
        </p:txBody>
      </p:sp>
      <p:sp>
        <p:nvSpPr>
          <p:cNvPr id="9" name="TextBox 8">
            <a:extLst>
              <a:ext uri="{FF2B5EF4-FFF2-40B4-BE49-F238E27FC236}">
                <a16:creationId xmlns:a16="http://schemas.microsoft.com/office/drawing/2014/main" id="{E04A8E21-75DF-F840-9111-6F7AE72DDF00}"/>
              </a:ext>
            </a:extLst>
          </p:cNvPr>
          <p:cNvSpPr txBox="1"/>
          <p:nvPr/>
        </p:nvSpPr>
        <p:spPr>
          <a:xfrm>
            <a:off x="7476272" y="5384722"/>
            <a:ext cx="3934090" cy="830997"/>
          </a:xfrm>
          <a:prstGeom prst="rect">
            <a:avLst/>
          </a:prstGeom>
          <a:noFill/>
        </p:spPr>
        <p:txBody>
          <a:bodyPr wrap="none" rtlCol="0">
            <a:spAutoFit/>
          </a:bodyPr>
          <a:lstStyle/>
          <a:p>
            <a:pPr defTabSz="1219170" fontAlgn="base">
              <a:spcBef>
                <a:spcPct val="0"/>
              </a:spcBef>
              <a:spcAft>
                <a:spcPct val="0"/>
              </a:spcAft>
            </a:pPr>
            <a:r>
              <a:rPr lang="en-US" sz="2400" dirty="0">
                <a:solidFill>
                  <a:srgbClr val="00B050"/>
                </a:solidFill>
                <a:latin typeface="Lucida Sans" charset="0"/>
                <a:ea typeface="ＭＳ Ｐゴシック" charset="0"/>
              </a:rPr>
              <a:t>X5 = "the same to you"</a:t>
            </a:r>
          </a:p>
          <a:p>
            <a:pPr defTabSz="1219170" fontAlgn="base">
              <a:spcBef>
                <a:spcPct val="0"/>
              </a:spcBef>
              <a:spcAft>
                <a:spcPct val="0"/>
              </a:spcAft>
            </a:pPr>
            <a:r>
              <a:rPr lang="en-US" sz="2400" dirty="0">
                <a:solidFill>
                  <a:srgbClr val="FF0000"/>
                </a:solidFill>
                <a:latin typeface="Lucida Sans" charset="0"/>
                <a:ea typeface="ＭＳ Ｐゴシック" charset="0"/>
              </a:rPr>
              <a:t>X</a:t>
            </a:r>
            <a:r>
              <a:rPr lang="en-US" altLang="zh-CN" sz="2400" dirty="0">
                <a:solidFill>
                  <a:srgbClr val="FF0000"/>
                </a:solidFill>
                <a:latin typeface="Lucida Sans" charset="0"/>
                <a:ea typeface="ＭＳ Ｐゴシック" charset="0"/>
              </a:rPr>
              <a:t>6</a:t>
            </a:r>
            <a:r>
              <a:rPr lang="en-US" sz="2400" dirty="0">
                <a:solidFill>
                  <a:srgbClr val="FF0000"/>
                </a:solidFill>
                <a:latin typeface="Lucida Sans" charset="0"/>
                <a:ea typeface="ＭＳ Ｐゴシック" charset="0"/>
              </a:rPr>
              <a:t> = "tell you how much"</a:t>
            </a:r>
          </a:p>
        </p:txBody>
      </p:sp>
      <p:sp>
        <p:nvSpPr>
          <p:cNvPr id="10" name="TextBox 9">
            <a:extLst>
              <a:ext uri="{FF2B5EF4-FFF2-40B4-BE49-F238E27FC236}">
                <a16:creationId xmlns:a16="http://schemas.microsoft.com/office/drawing/2014/main" id="{4881CA66-3DF8-2748-8071-2C0A4E90E4F3}"/>
              </a:ext>
            </a:extLst>
          </p:cNvPr>
          <p:cNvSpPr txBox="1"/>
          <p:nvPr/>
        </p:nvSpPr>
        <p:spPr>
          <a:xfrm>
            <a:off x="7476272" y="3181537"/>
            <a:ext cx="2855269" cy="461665"/>
          </a:xfrm>
          <a:prstGeom prst="rect">
            <a:avLst/>
          </a:prstGeom>
          <a:noFill/>
        </p:spPr>
        <p:txBody>
          <a:bodyPr wrap="none" rtlCol="0">
            <a:spAutoFit/>
          </a:bodyPr>
          <a:lstStyle/>
          <a:p>
            <a:pPr defTabSz="1219170" fontAlgn="base">
              <a:spcBef>
                <a:spcPct val="0"/>
              </a:spcBef>
              <a:spcAft>
                <a:spcPct val="0"/>
              </a:spcAft>
            </a:pPr>
            <a:r>
              <a:rPr lang="en-US" sz="2400" dirty="0">
                <a:solidFill>
                  <a:srgbClr val="00B050"/>
                </a:solidFill>
                <a:latin typeface="Lucida Sans" charset="0"/>
                <a:ea typeface="ＭＳ Ｐゴシック" charset="0"/>
              </a:rPr>
              <a:t>X4 = "drew me in"</a:t>
            </a:r>
          </a:p>
        </p:txBody>
      </p:sp>
      <p:sp>
        <p:nvSpPr>
          <p:cNvPr id="7" name="TextBox 6">
            <a:extLst>
              <a:ext uri="{FF2B5EF4-FFF2-40B4-BE49-F238E27FC236}">
                <a16:creationId xmlns:a16="http://schemas.microsoft.com/office/drawing/2014/main" id="{FB0016BD-0C36-F246-8075-BE020A7A2E52}"/>
              </a:ext>
            </a:extLst>
          </p:cNvPr>
          <p:cNvSpPr txBox="1"/>
          <p:nvPr/>
        </p:nvSpPr>
        <p:spPr>
          <a:xfrm>
            <a:off x="1644546" y="957217"/>
            <a:ext cx="1058303" cy="1733680"/>
          </a:xfrm>
          <a:prstGeom prst="rect">
            <a:avLst/>
          </a:prstGeom>
          <a:noFill/>
        </p:spPr>
        <p:txBody>
          <a:bodyPr wrap="none" rtlCol="0">
            <a:spAutoFit/>
          </a:bodyPr>
          <a:lstStyle/>
          <a:p>
            <a:pPr defTabSz="1219170" fontAlgn="base">
              <a:spcBef>
                <a:spcPct val="0"/>
              </a:spcBef>
              <a:spcAft>
                <a:spcPct val="0"/>
              </a:spcAft>
            </a:pPr>
            <a:r>
              <a:rPr lang="en-US" sz="10666" b="1" dirty="0">
                <a:solidFill>
                  <a:srgbClr val="00B050"/>
                </a:solidFill>
                <a:latin typeface="Lucida Sans" charset="0"/>
                <a:ea typeface="ＭＳ Ｐゴシック" charset="0"/>
              </a:rPr>
              <a:t>+</a:t>
            </a:r>
          </a:p>
        </p:txBody>
      </p:sp>
      <p:sp>
        <p:nvSpPr>
          <p:cNvPr id="11" name="TextBox 10">
            <a:extLst>
              <a:ext uri="{FF2B5EF4-FFF2-40B4-BE49-F238E27FC236}">
                <a16:creationId xmlns:a16="http://schemas.microsoft.com/office/drawing/2014/main" id="{ACAF81A0-F2DB-7449-9866-4D4D555270E3}"/>
              </a:ext>
            </a:extLst>
          </p:cNvPr>
          <p:cNvSpPr txBox="1"/>
          <p:nvPr/>
        </p:nvSpPr>
        <p:spPr>
          <a:xfrm>
            <a:off x="1784810" y="2932832"/>
            <a:ext cx="777777" cy="2451890"/>
          </a:xfrm>
          <a:prstGeom prst="rect">
            <a:avLst/>
          </a:prstGeom>
          <a:noFill/>
        </p:spPr>
        <p:txBody>
          <a:bodyPr wrap="none" rtlCol="0">
            <a:spAutoFit/>
          </a:bodyPr>
          <a:lstStyle/>
          <a:p>
            <a:pPr defTabSz="1219170" fontAlgn="base">
              <a:spcBef>
                <a:spcPct val="0"/>
              </a:spcBef>
              <a:spcAft>
                <a:spcPct val="0"/>
              </a:spcAft>
            </a:pPr>
            <a:r>
              <a:rPr lang="en-US" sz="15333" b="1" dirty="0">
                <a:solidFill>
                  <a:srgbClr val="C00000"/>
                </a:solidFill>
                <a:latin typeface="Lucida Sans" charset="0"/>
                <a:ea typeface="ＭＳ Ｐゴシック" charset="0"/>
              </a:rPr>
              <a:t>-</a:t>
            </a:r>
          </a:p>
        </p:txBody>
      </p:sp>
      <p:sp>
        <p:nvSpPr>
          <p:cNvPr id="12" name="TextBox 11">
            <a:extLst>
              <a:ext uri="{FF2B5EF4-FFF2-40B4-BE49-F238E27FC236}">
                <a16:creationId xmlns:a16="http://schemas.microsoft.com/office/drawing/2014/main" id="{273C4AE9-A50A-D643-927E-346BD01EEB75}"/>
              </a:ext>
            </a:extLst>
          </p:cNvPr>
          <p:cNvSpPr txBox="1"/>
          <p:nvPr/>
        </p:nvSpPr>
        <p:spPr>
          <a:xfrm>
            <a:off x="6192077" y="965545"/>
            <a:ext cx="4523226" cy="523220"/>
          </a:xfrm>
          <a:prstGeom prst="rect">
            <a:avLst/>
          </a:prstGeom>
          <a:noFill/>
        </p:spPr>
        <p:txBody>
          <a:bodyPr wrap="none" rtlCol="0">
            <a:spAutoFit/>
          </a:bodyPr>
          <a:lstStyle/>
          <a:p>
            <a:pPr defTabSz="1219170" fontAlgn="base">
              <a:spcBef>
                <a:spcPct val="0"/>
              </a:spcBef>
              <a:spcAft>
                <a:spcPct val="0"/>
              </a:spcAft>
            </a:pPr>
            <a:r>
              <a:rPr lang="en-US" sz="2800" dirty="0">
                <a:solidFill>
                  <a:prstClr val="black"/>
                </a:solidFill>
                <a:latin typeface="Tahoma"/>
                <a:ea typeface="ＭＳ Ｐゴシック" charset="0"/>
              </a:rPr>
              <a:t>Useful or harmless features</a:t>
            </a:r>
          </a:p>
        </p:txBody>
      </p:sp>
      <p:sp>
        <p:nvSpPr>
          <p:cNvPr id="13" name="TextBox 12">
            <a:extLst>
              <a:ext uri="{FF2B5EF4-FFF2-40B4-BE49-F238E27FC236}">
                <a16:creationId xmlns:a16="http://schemas.microsoft.com/office/drawing/2014/main" id="{5DF5233E-AD54-E340-BDE7-93EED5D80D9A}"/>
              </a:ext>
            </a:extLst>
          </p:cNvPr>
          <p:cNvSpPr txBox="1"/>
          <p:nvPr/>
        </p:nvSpPr>
        <p:spPr>
          <a:xfrm>
            <a:off x="6192076" y="3734806"/>
            <a:ext cx="5122695" cy="1384995"/>
          </a:xfrm>
          <a:prstGeom prst="rect">
            <a:avLst/>
          </a:prstGeom>
          <a:noFill/>
        </p:spPr>
        <p:txBody>
          <a:bodyPr wrap="square" rtlCol="0">
            <a:spAutoFit/>
          </a:bodyPr>
          <a:lstStyle>
            <a:defPPr>
              <a:defRPr lang="en-US"/>
            </a:defPPr>
            <a:lvl1pPr>
              <a:defRPr>
                <a:latin typeface="+mn-lt"/>
              </a:defRPr>
            </a:lvl1pPr>
          </a:lstStyle>
          <a:p>
            <a:pPr defTabSz="1219170" fontAlgn="base">
              <a:spcBef>
                <a:spcPct val="0"/>
              </a:spcBef>
              <a:spcAft>
                <a:spcPct val="0"/>
              </a:spcAft>
            </a:pPr>
            <a:r>
              <a:rPr lang="en-US" sz="2800" dirty="0">
                <a:solidFill>
                  <a:prstClr val="black"/>
                </a:solidFill>
                <a:latin typeface="Tahoma"/>
                <a:ea typeface="ＭＳ Ｐゴシック" charset="0"/>
              </a:rPr>
              <a:t>4</a:t>
            </a:r>
            <a:r>
              <a:rPr lang="en-US" altLang="zh-CN" sz="2800" dirty="0">
                <a:solidFill>
                  <a:prstClr val="black"/>
                </a:solidFill>
                <a:latin typeface="Tahoma"/>
                <a:ea typeface="ＭＳ Ｐゴシック" charset="0"/>
              </a:rPr>
              <a:t>-</a:t>
            </a:r>
            <a:r>
              <a:rPr lang="en-US" sz="2800" dirty="0">
                <a:solidFill>
                  <a:prstClr val="black"/>
                </a:solidFill>
                <a:latin typeface="Tahoma"/>
                <a:ea typeface="ＭＳ Ｐゴシック" charset="0"/>
              </a:rPr>
              <a:t>gram features that just "memorize" training set and might cause problems</a:t>
            </a:r>
          </a:p>
        </p:txBody>
      </p:sp>
      <p:sp>
        <p:nvSpPr>
          <p:cNvPr id="4" name="灯片编号占位符 3">
            <a:extLst>
              <a:ext uri="{FF2B5EF4-FFF2-40B4-BE49-F238E27FC236}">
                <a16:creationId xmlns:a16="http://schemas.microsoft.com/office/drawing/2014/main" id="{2AEC233D-C743-4262-88AF-250F5EDA768A}"/>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52</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2249924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9" grpId="0"/>
      <p:bldP spid="10" grpId="0"/>
      <p:bldP spid="12" grpId="0"/>
      <p:bldP spid="1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CBDAD9-AF9B-A74C-BD6D-63C66EE73953}"/>
              </a:ext>
            </a:extLst>
          </p:cNvPr>
          <p:cNvSpPr>
            <a:spLocks noGrp="1"/>
          </p:cNvSpPr>
          <p:nvPr>
            <p:ph type="title"/>
          </p:nvPr>
        </p:nvSpPr>
        <p:spPr>
          <a:xfrm>
            <a:off x="314325" y="241333"/>
            <a:ext cx="11553827" cy="610391"/>
          </a:xfrm>
        </p:spPr>
        <p:txBody>
          <a:bodyPr>
            <a:noAutofit/>
          </a:bodyPr>
          <a:lstStyle/>
          <a:p>
            <a:r>
              <a:rPr lang="en-US" dirty="0"/>
              <a:t>Overfitting</a:t>
            </a:r>
          </a:p>
        </p:txBody>
      </p:sp>
      <p:sp>
        <p:nvSpPr>
          <p:cNvPr id="6" name="Content Placeholder 5">
            <a:extLst>
              <a:ext uri="{FF2B5EF4-FFF2-40B4-BE49-F238E27FC236}">
                <a16:creationId xmlns:a16="http://schemas.microsoft.com/office/drawing/2014/main" id="{85D521E6-CAAA-CA43-A184-4A16DB093561}"/>
              </a:ext>
            </a:extLst>
          </p:cNvPr>
          <p:cNvSpPr>
            <a:spLocks noGrp="1"/>
          </p:cNvSpPr>
          <p:nvPr>
            <p:ph idx="1"/>
          </p:nvPr>
        </p:nvSpPr>
        <p:spPr>
          <a:xfrm>
            <a:off x="517525" y="1108434"/>
            <a:ext cx="11350627" cy="5508233"/>
          </a:xfrm>
        </p:spPr>
        <p:txBody>
          <a:bodyPr>
            <a:noAutofit/>
          </a:bodyPr>
          <a:lstStyle/>
          <a:p>
            <a:pPr>
              <a:spcAft>
                <a:spcPts val="0"/>
              </a:spcAft>
            </a:pPr>
            <a:r>
              <a:rPr lang="en-US" sz="3200" dirty="0"/>
              <a:t>4-gram model on tiny data will just memorize the data</a:t>
            </a:r>
          </a:p>
          <a:p>
            <a:pPr lvl="1">
              <a:spcAft>
                <a:spcPts val="0"/>
              </a:spcAft>
            </a:pPr>
            <a:r>
              <a:rPr lang="en-US" sz="2667" dirty="0"/>
              <a:t>100% accuracy on the training set</a:t>
            </a:r>
          </a:p>
          <a:p>
            <a:pPr>
              <a:spcAft>
                <a:spcPts val="0"/>
              </a:spcAft>
            </a:pPr>
            <a:r>
              <a:rPr lang="en-US" sz="3200" dirty="0"/>
              <a:t>But it will be surprised by the novel 4-grams in the test data</a:t>
            </a:r>
          </a:p>
          <a:p>
            <a:pPr lvl="1">
              <a:spcAft>
                <a:spcPts val="0"/>
              </a:spcAft>
            </a:pPr>
            <a:r>
              <a:rPr lang="en-US" sz="2667" dirty="0"/>
              <a:t>Low accuracy on test set</a:t>
            </a:r>
          </a:p>
          <a:p>
            <a:pPr>
              <a:spcAft>
                <a:spcPts val="0"/>
              </a:spcAft>
            </a:pPr>
            <a:r>
              <a:rPr lang="en-US" sz="3200" dirty="0"/>
              <a:t>Models that are too powerful can </a:t>
            </a:r>
            <a:r>
              <a:rPr lang="en-US" sz="3200" b="1" dirty="0"/>
              <a:t>overfit</a:t>
            </a:r>
            <a:r>
              <a:rPr lang="en-US" sz="3200" dirty="0"/>
              <a:t> the data</a:t>
            </a:r>
          </a:p>
          <a:p>
            <a:pPr lvl="1">
              <a:spcAft>
                <a:spcPts val="0"/>
              </a:spcAft>
            </a:pPr>
            <a:r>
              <a:rPr lang="en-US" sz="2667" dirty="0"/>
              <a:t>Fitting the details of the training data so exactly that the model doesn't generalize well to the test set</a:t>
            </a:r>
          </a:p>
          <a:p>
            <a:pPr lvl="1">
              <a:spcAft>
                <a:spcPts val="0"/>
              </a:spcAft>
            </a:pPr>
            <a:r>
              <a:rPr lang="en-US" sz="2667" dirty="0"/>
              <a:t>How to avoid overfitting?</a:t>
            </a:r>
            <a:endParaRPr lang="en-US" sz="3200" dirty="0"/>
          </a:p>
          <a:p>
            <a:pPr lvl="3">
              <a:spcAft>
                <a:spcPts val="0"/>
              </a:spcAft>
            </a:pPr>
            <a:r>
              <a:rPr lang="en-US" sz="2667" b="1" dirty="0"/>
              <a:t>Regularization in logistic regression </a:t>
            </a:r>
          </a:p>
          <a:p>
            <a:pPr lvl="3">
              <a:spcAft>
                <a:spcPts val="0"/>
              </a:spcAft>
            </a:pPr>
            <a:r>
              <a:rPr lang="en-US" sz="2667" b="1" dirty="0"/>
              <a:t>Dropout in neural networks</a:t>
            </a:r>
            <a:endParaRPr lang="en-US" b="1" dirty="0"/>
          </a:p>
        </p:txBody>
      </p:sp>
      <p:sp>
        <p:nvSpPr>
          <p:cNvPr id="3" name="灯片编号占位符 2">
            <a:extLst>
              <a:ext uri="{FF2B5EF4-FFF2-40B4-BE49-F238E27FC236}">
                <a16:creationId xmlns:a16="http://schemas.microsoft.com/office/drawing/2014/main" id="{01F4D4C7-5295-490A-A937-BD2B9BA2D7FC}"/>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53</a:t>
            </a:fld>
            <a:endParaRPr lang="en-US">
              <a:solidFill>
                <a:prstClr val="black">
                  <a:tint val="75000"/>
                </a:prstClr>
              </a:solidFill>
              <a:latin typeface="Lucida Sans" charset="0"/>
              <a:ea typeface="ＭＳ Ｐゴシック" charset="0"/>
            </a:endParaRPr>
          </a:p>
        </p:txBody>
      </p:sp>
    </p:spTree>
    <p:extLst>
      <p:ext uri="{BB962C8B-B14F-4D97-AF65-F5344CB8AC3E}">
        <p14:creationId xmlns:p14="http://schemas.microsoft.com/office/powerpoint/2010/main" val="203867111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a:xfrm>
            <a:off x="314325" y="241333"/>
            <a:ext cx="11553827" cy="610391"/>
          </a:xfrm>
        </p:spPr>
        <p:txBody>
          <a:bodyPr/>
          <a:lstStyle/>
          <a:p>
            <a:r>
              <a:rPr lang="en-US" dirty="0"/>
              <a:t>Regularization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p:txBody>
              <a:bodyPr>
                <a:noAutofit/>
              </a:bodyPr>
              <a:lstStyle/>
              <a:p>
                <a:r>
                  <a:rPr lang="en-US" sz="3200" dirty="0"/>
                  <a:t>A solution for overfitting</a:t>
                </a:r>
              </a:p>
              <a:p>
                <a:r>
                  <a:rPr lang="en-US" sz="3200" dirty="0"/>
                  <a:t>Add a regularization term </a:t>
                </a:r>
                <a14:m>
                  <m:oMath xmlns:m="http://schemas.openxmlformats.org/officeDocument/2006/math">
                    <m:r>
                      <a:rPr lang="en-US" sz="3200" i="1" dirty="0">
                        <a:latin typeface="Cambria Math" panose="02040503050406030204" pitchFamily="18" charset="0"/>
                      </a:rPr>
                      <m:t>𝑅</m:t>
                    </m:r>
                    <m:r>
                      <a:rPr lang="en-US" sz="3200" i="1" dirty="0">
                        <a:latin typeface="Cambria Math" panose="02040503050406030204" pitchFamily="18" charset="0"/>
                      </a:rPr>
                      <m:t>(</m:t>
                    </m:r>
                    <m:r>
                      <a:rPr lang="el-GR" sz="3200" b="1" i="1" dirty="0">
                        <a:latin typeface="Cambria Math" panose="02040503050406030204" pitchFamily="18" charset="0"/>
                      </a:rPr>
                      <m:t>𝜽</m:t>
                    </m:r>
                    <m:r>
                      <a:rPr lang="el-GR" sz="3200" i="1" dirty="0">
                        <a:latin typeface="Cambria Math" panose="02040503050406030204" pitchFamily="18" charset="0"/>
                      </a:rPr>
                      <m:t>)</m:t>
                    </m:r>
                  </m:oMath>
                </a14:m>
                <a:r>
                  <a:rPr lang="el-GR" sz="3200" dirty="0"/>
                  <a:t> </a:t>
                </a:r>
                <a:r>
                  <a:rPr lang="en-US" sz="3200" dirty="0"/>
                  <a:t>to the loss</a:t>
                </a:r>
                <a:endParaRPr lang="en-US" sz="2400" dirty="0"/>
              </a:p>
              <a:p>
                <a:pPr marL="0" indent="0">
                  <a:buNone/>
                </a:pPr>
                <a:endParaRPr lang="en-US" sz="2400" dirty="0"/>
              </a:p>
              <a:p>
                <a:pPr marL="0" indent="0">
                  <a:buNone/>
                </a:pPr>
                <a:endParaRPr lang="en-US" sz="2400" dirty="0"/>
              </a:p>
              <a:p>
                <a:r>
                  <a:rPr lang="en-US" b="1" dirty="0"/>
                  <a:t>Idea</a:t>
                </a:r>
                <a:r>
                  <a:rPr lang="en-US" dirty="0"/>
                  <a:t>: choose an </a:t>
                </a:r>
                <a14:m>
                  <m:oMath xmlns:m="http://schemas.openxmlformats.org/officeDocument/2006/math">
                    <m:r>
                      <a:rPr lang="en-US" i="1" dirty="0" smtClean="0">
                        <a:latin typeface="Cambria Math" panose="02040503050406030204" pitchFamily="18" charset="0"/>
                      </a:rPr>
                      <m:t>𝑅</m:t>
                    </m:r>
                    <m:r>
                      <a:rPr lang="en-US" i="1" dirty="0" smtClean="0">
                        <a:latin typeface="Cambria Math" panose="02040503050406030204" pitchFamily="18" charset="0"/>
                      </a:rPr>
                      <m:t>(</m:t>
                    </m:r>
                    <m:r>
                      <a:rPr lang="el-GR" b="1" i="1" dirty="0">
                        <a:latin typeface="Cambria Math" panose="02040503050406030204" pitchFamily="18" charset="0"/>
                      </a:rPr>
                      <m:t>𝜽</m:t>
                    </m:r>
                    <m:r>
                      <a:rPr lang="el-GR" i="1" dirty="0">
                        <a:latin typeface="Cambria Math" panose="02040503050406030204" pitchFamily="18" charset="0"/>
                      </a:rPr>
                      <m:t>)</m:t>
                    </m:r>
                  </m:oMath>
                </a14:m>
                <a:r>
                  <a:rPr lang="en-US" dirty="0"/>
                  <a:t> that penalizes large weights</a:t>
                </a:r>
              </a:p>
              <a:p>
                <a:pPr lvl="1"/>
                <a:r>
                  <a:rPr lang="en-US" sz="2667" dirty="0"/>
                  <a:t>fitting the data well with lots of big weights not as good as fitting the data a little less well, with small weights</a:t>
                </a:r>
              </a:p>
              <a:p>
                <a:endParaRPr lang="en-US" dirty="0"/>
              </a:p>
            </p:txBody>
          </p:sp>
        </mc:Choice>
        <mc:Fallback xmlns="">
          <p:sp>
            <p:nvSpPr>
              <p:cNvPr id="3" name="Content Placeholder 2">
                <a:extLst>
                  <a:ext uri="{FF2B5EF4-FFF2-40B4-BE49-F238E27FC236}">
                    <a16:creationId xmlns:a16="http://schemas.microsoft.com/office/drawing/2014/main" id="{2F1F3522-700E-674E-AA31-F0848057D212}"/>
                  </a:ext>
                </a:extLst>
              </p:cNvPr>
              <p:cNvSpPr>
                <a:spLocks noGrp="1" noRot="1" noChangeAspect="1" noMove="1" noResize="1" noEditPoints="1" noAdjustHandles="1" noChangeArrowheads="1" noChangeShapeType="1" noTextEdit="1"/>
              </p:cNvSpPr>
              <p:nvPr>
                <p:ph idx="1"/>
              </p:nvPr>
            </p:nvSpPr>
            <p:spPr>
              <a:blipFill>
                <a:blip r:embed="rId2"/>
                <a:stretch>
                  <a:fillRect l="-1029" t="-118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E144D80F-76D0-4237-96FF-8585966B160E}"/>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54</a:t>
            </a:fld>
            <a:endParaRPr lang="en-US">
              <a:solidFill>
                <a:prstClr val="black">
                  <a:tint val="75000"/>
                </a:prstClr>
              </a:solidFill>
              <a:latin typeface="Lucida Sans" charset="0"/>
              <a:ea typeface="ＭＳ Ｐゴシック" charset="0"/>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D51044E3-0529-471A-A2D1-53670888DBF7}"/>
                  </a:ext>
                </a:extLst>
              </p:cNvPr>
              <p:cNvSpPr txBox="1"/>
              <p:nvPr/>
            </p:nvSpPr>
            <p:spPr>
              <a:xfrm>
                <a:off x="2301713" y="2756849"/>
                <a:ext cx="7511928" cy="1344342"/>
              </a:xfrm>
              <a:prstGeom prst="rect">
                <a:avLst/>
              </a:prstGeom>
              <a:noFill/>
            </p:spPr>
            <p:txBody>
              <a:bodyPr wrap="none" lIns="0" tIns="0" rIns="0" bIns="0" rtlCol="0">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altLang="zh-CN" sz="3200" i="1">
                              <a:solidFill>
                                <a:prstClr val="black"/>
                              </a:solidFill>
                              <a:latin typeface="Cambria Math" panose="02040503050406030204" pitchFamily="18" charset="0"/>
                            </a:rPr>
                          </m:ctrlPr>
                        </m:accPr>
                        <m:e>
                          <m:r>
                            <a:rPr lang="en-US" altLang="zh-CN" sz="3200" b="1" i="1">
                              <a:solidFill>
                                <a:prstClr val="black"/>
                              </a:solidFill>
                              <a:latin typeface="Cambria Math" panose="02040503050406030204" pitchFamily="18" charset="0"/>
                            </a:rPr>
                            <m:t>𝜽</m:t>
                          </m:r>
                        </m:e>
                      </m:acc>
                      <m:r>
                        <a:rPr lang="en-US" altLang="zh-CN" sz="3200" i="1">
                          <a:solidFill>
                            <a:prstClr val="black"/>
                          </a:solidFill>
                          <a:latin typeface="Cambria Math" panose="02040503050406030204" pitchFamily="18" charset="0"/>
                        </a:rPr>
                        <m:t>=</m:t>
                      </m:r>
                      <m:func>
                        <m:funcPr>
                          <m:ctrlPr>
                            <a:rPr lang="en-US" altLang="zh-CN" sz="3200" i="1">
                              <a:solidFill>
                                <a:prstClr val="black"/>
                              </a:solidFill>
                              <a:latin typeface="Cambria Math" panose="02040503050406030204" pitchFamily="18" charset="0"/>
                            </a:rPr>
                          </m:ctrlPr>
                        </m:funcPr>
                        <m:fName>
                          <m:r>
                            <m:rPr>
                              <m:sty m:val="p"/>
                            </m:rPr>
                            <a:rPr lang="en-US" altLang="zh-CN" sz="3200">
                              <a:solidFill>
                                <a:prstClr val="black"/>
                              </a:solidFill>
                              <a:latin typeface="Cambria Math" panose="02040503050406030204" pitchFamily="18" charset="0"/>
                            </a:rPr>
                            <m:t>arg</m:t>
                          </m:r>
                        </m:fName>
                        <m:e>
                          <m:func>
                            <m:funcPr>
                              <m:ctrlPr>
                                <a:rPr lang="en-US" altLang="zh-CN" sz="3200" i="1">
                                  <a:solidFill>
                                    <a:prstClr val="black"/>
                                  </a:solidFill>
                                  <a:latin typeface="Cambria Math" panose="02040503050406030204" pitchFamily="18" charset="0"/>
                                </a:rPr>
                              </m:ctrlPr>
                            </m:funcPr>
                            <m:fName>
                              <m:limLow>
                                <m:limLowPr>
                                  <m:ctrlPr>
                                    <a:rPr lang="en-US" altLang="zh-CN" sz="3200" i="1">
                                      <a:solidFill>
                                        <a:prstClr val="black"/>
                                      </a:solidFill>
                                      <a:latin typeface="Cambria Math" panose="02040503050406030204" pitchFamily="18" charset="0"/>
                                    </a:rPr>
                                  </m:ctrlPr>
                                </m:limLowPr>
                                <m:e>
                                  <m:r>
                                    <m:rPr>
                                      <m:sty m:val="p"/>
                                    </m:rPr>
                                    <a:rPr lang="en-US" altLang="zh-CN" sz="3200">
                                      <a:solidFill>
                                        <a:prstClr val="black"/>
                                      </a:solidFill>
                                      <a:latin typeface="Cambria Math" panose="02040503050406030204" pitchFamily="18" charset="0"/>
                                    </a:rPr>
                                    <m:t>max</m:t>
                                  </m:r>
                                </m:e>
                                <m:lim>
                                  <m:r>
                                    <a:rPr lang="en-US" altLang="zh-CN" sz="3200" b="1" i="1">
                                      <a:solidFill>
                                        <a:prstClr val="black"/>
                                      </a:solidFill>
                                      <a:latin typeface="Cambria Math" panose="02040503050406030204" pitchFamily="18" charset="0"/>
                                    </a:rPr>
                                    <m:t>𝜽</m:t>
                                  </m:r>
                                </m:lim>
                              </m:limLow>
                            </m:fName>
                            <m:e>
                              <m:nary>
                                <m:naryPr>
                                  <m:chr m:val="∑"/>
                                  <m:ctrlPr>
                                    <a:rPr lang="en-US" altLang="zh-CN" sz="3200" i="1">
                                      <a:solidFill>
                                        <a:prstClr val="black"/>
                                      </a:solidFill>
                                      <a:latin typeface="Cambria Math" panose="02040503050406030204" pitchFamily="18" charset="0"/>
                                    </a:rPr>
                                  </m:ctrlPr>
                                </m:naryPr>
                                <m:sub>
                                  <m:r>
                                    <m:rPr>
                                      <m:brk m:alnAt="23"/>
                                    </m:rPr>
                                    <a:rPr lang="en-US" altLang="zh-CN" sz="3200" i="1">
                                      <a:solidFill>
                                        <a:prstClr val="black"/>
                                      </a:solidFill>
                                      <a:latin typeface="Cambria Math" panose="02040503050406030204" pitchFamily="18" charset="0"/>
                                    </a:rPr>
                                    <m:t>𝑖</m:t>
                                  </m:r>
                                  <m:r>
                                    <a:rPr lang="en-US" altLang="zh-CN" sz="3200" i="1">
                                      <a:solidFill>
                                        <a:prstClr val="black"/>
                                      </a:solidFill>
                                      <a:latin typeface="Cambria Math" panose="02040503050406030204" pitchFamily="18" charset="0"/>
                                    </a:rPr>
                                    <m:t>=1</m:t>
                                  </m:r>
                                </m:sub>
                                <m:sup>
                                  <m:r>
                                    <a:rPr lang="en-US" altLang="zh-CN" sz="3200" i="1">
                                      <a:solidFill>
                                        <a:prstClr val="black"/>
                                      </a:solidFill>
                                      <a:latin typeface="Cambria Math" panose="02040503050406030204" pitchFamily="18" charset="0"/>
                                    </a:rPr>
                                    <m:t>𝑚</m:t>
                                  </m:r>
                                </m:sup>
                                <m:e>
                                  <m:func>
                                    <m:funcPr>
                                      <m:ctrlPr>
                                        <a:rPr lang="en-US" altLang="zh-CN" sz="3200" i="1">
                                          <a:solidFill>
                                            <a:prstClr val="black"/>
                                          </a:solidFill>
                                          <a:latin typeface="Cambria Math" panose="02040503050406030204" pitchFamily="18" charset="0"/>
                                        </a:rPr>
                                      </m:ctrlPr>
                                    </m:funcPr>
                                    <m:fName>
                                      <m:r>
                                        <m:rPr>
                                          <m:sty m:val="p"/>
                                        </m:rPr>
                                        <a:rPr lang="en-US" altLang="zh-CN" sz="3200">
                                          <a:solidFill>
                                            <a:prstClr val="black"/>
                                          </a:solidFill>
                                          <a:latin typeface="Cambria Math" panose="02040503050406030204" pitchFamily="18" charset="0"/>
                                        </a:rPr>
                                        <m:t>log</m:t>
                                      </m:r>
                                    </m:fName>
                                    <m:e>
                                      <m:r>
                                        <a:rPr lang="en-US" altLang="zh-CN" sz="3200" i="1">
                                          <a:solidFill>
                                            <a:prstClr val="black"/>
                                          </a:solidFill>
                                          <a:latin typeface="Cambria Math" panose="02040503050406030204" pitchFamily="18" charset="0"/>
                                        </a:rPr>
                                        <m:t>𝑃</m:t>
                                      </m:r>
                                      <m:d>
                                        <m:dPr>
                                          <m:ctrlPr>
                                            <a:rPr lang="en-US" altLang="zh-CN" sz="3200" i="1">
                                              <a:solidFill>
                                                <a:prstClr val="black"/>
                                              </a:solidFill>
                                              <a:latin typeface="Cambria Math" panose="02040503050406030204" pitchFamily="18" charset="0"/>
                                            </a:rPr>
                                          </m:ctrlPr>
                                        </m:dPr>
                                        <m:e>
                                          <m:sSup>
                                            <m:sSupPr>
                                              <m:ctrlPr>
                                                <a:rPr lang="en-US" altLang="zh-CN" sz="3200" i="1">
                                                  <a:solidFill>
                                                    <a:prstClr val="black"/>
                                                  </a:solidFill>
                                                  <a:latin typeface="Cambria Math" panose="02040503050406030204" pitchFamily="18" charset="0"/>
                                                </a:rPr>
                                              </m:ctrlPr>
                                            </m:sSupPr>
                                            <m:e>
                                              <m:r>
                                                <a:rPr lang="en-US" altLang="zh-CN" sz="3200" i="1">
                                                  <a:solidFill>
                                                    <a:prstClr val="black"/>
                                                  </a:solidFill>
                                                  <a:latin typeface="Cambria Math" panose="02040503050406030204" pitchFamily="18" charset="0"/>
                                                </a:rPr>
                                                <m:t>𝑦</m:t>
                                              </m:r>
                                            </m:e>
                                            <m:sup>
                                              <m:d>
                                                <m:dPr>
                                                  <m:ctrlPr>
                                                    <a:rPr lang="en-US" altLang="zh-CN" sz="3200" i="1">
                                                      <a:solidFill>
                                                        <a:prstClr val="black"/>
                                                      </a:solidFill>
                                                      <a:latin typeface="Cambria Math" panose="02040503050406030204" pitchFamily="18" charset="0"/>
                                                    </a:rPr>
                                                  </m:ctrlPr>
                                                </m:dPr>
                                                <m:e>
                                                  <m:r>
                                                    <a:rPr lang="en-US" altLang="zh-CN" sz="3200" i="1">
                                                      <a:solidFill>
                                                        <a:prstClr val="black"/>
                                                      </a:solidFill>
                                                      <a:latin typeface="Cambria Math" panose="02040503050406030204" pitchFamily="18" charset="0"/>
                                                    </a:rPr>
                                                    <m:t>𝑖</m:t>
                                                  </m:r>
                                                </m:e>
                                              </m:d>
                                            </m:sup>
                                          </m:sSup>
                                        </m:e>
                                        <m:e>
                                          <m:sSup>
                                            <m:sSupPr>
                                              <m:ctrlPr>
                                                <a:rPr lang="en-US" altLang="zh-CN" sz="3200" i="1">
                                                  <a:solidFill>
                                                    <a:prstClr val="black"/>
                                                  </a:solidFill>
                                                  <a:latin typeface="Cambria Math" panose="02040503050406030204" pitchFamily="18" charset="0"/>
                                                </a:rPr>
                                              </m:ctrlPr>
                                            </m:sSupPr>
                                            <m:e>
                                              <m:r>
                                                <a:rPr lang="en-US" altLang="zh-CN" sz="3200" b="1" i="1">
                                                  <a:solidFill>
                                                    <a:prstClr val="black"/>
                                                  </a:solidFill>
                                                  <a:latin typeface="Cambria Math" panose="02040503050406030204" pitchFamily="18" charset="0"/>
                                                </a:rPr>
                                                <m:t>𝒙</m:t>
                                              </m:r>
                                            </m:e>
                                            <m:sup>
                                              <m:d>
                                                <m:dPr>
                                                  <m:ctrlPr>
                                                    <a:rPr lang="en-US" altLang="zh-CN" sz="3200" i="1">
                                                      <a:solidFill>
                                                        <a:prstClr val="black"/>
                                                      </a:solidFill>
                                                      <a:latin typeface="Cambria Math" panose="02040503050406030204" pitchFamily="18" charset="0"/>
                                                    </a:rPr>
                                                  </m:ctrlPr>
                                                </m:dPr>
                                                <m:e>
                                                  <m:r>
                                                    <a:rPr lang="en-US" altLang="zh-CN" sz="3200" i="1">
                                                      <a:solidFill>
                                                        <a:prstClr val="black"/>
                                                      </a:solidFill>
                                                      <a:latin typeface="Cambria Math" panose="02040503050406030204" pitchFamily="18" charset="0"/>
                                                    </a:rPr>
                                                    <m:t>𝑖</m:t>
                                                  </m:r>
                                                </m:e>
                                              </m:d>
                                            </m:sup>
                                          </m:sSup>
                                        </m:e>
                                      </m:d>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𝛼</m:t>
                                      </m:r>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𝑅</m:t>
                                      </m:r>
                                      <m:r>
                                        <a:rPr lang="en-US" altLang="zh-CN" sz="3200" i="1">
                                          <a:solidFill>
                                            <a:prstClr val="black"/>
                                          </a:solidFill>
                                          <a:latin typeface="Cambria Math" panose="02040503050406030204" pitchFamily="18" charset="0"/>
                                        </a:rPr>
                                        <m:t>(</m:t>
                                      </m:r>
                                      <m:r>
                                        <a:rPr lang="en-US" altLang="zh-CN" sz="3200" b="1" i="1">
                                          <a:solidFill>
                                            <a:prstClr val="black"/>
                                          </a:solidFill>
                                          <a:latin typeface="Cambria Math" panose="02040503050406030204" pitchFamily="18" charset="0"/>
                                        </a:rPr>
                                        <m:t>𝜽</m:t>
                                      </m:r>
                                      <m:r>
                                        <a:rPr lang="en-US" altLang="zh-CN" sz="3200" i="1">
                                          <a:solidFill>
                                            <a:prstClr val="black"/>
                                          </a:solidFill>
                                          <a:latin typeface="Cambria Math" panose="02040503050406030204" pitchFamily="18" charset="0"/>
                                        </a:rPr>
                                        <m:t>)</m:t>
                                      </m:r>
                                    </m:e>
                                  </m:func>
                                </m:e>
                              </m:nary>
                            </m:e>
                          </m:func>
                        </m:e>
                      </m:func>
                    </m:oMath>
                  </m:oMathPara>
                </a14:m>
                <a:endParaRPr lang="zh-CN" altLang="en-US" sz="3200" dirty="0">
                  <a:solidFill>
                    <a:prstClr val="black"/>
                  </a:solidFill>
                  <a:latin typeface="Lucida Sans" charset="0"/>
                  <a:ea typeface="ＭＳ Ｐゴシック" charset="0"/>
                </a:endParaRPr>
              </a:p>
            </p:txBody>
          </p:sp>
        </mc:Choice>
        <mc:Fallback xmlns="">
          <p:sp>
            <p:nvSpPr>
              <p:cNvPr id="6" name="文本框 5">
                <a:extLst>
                  <a:ext uri="{FF2B5EF4-FFF2-40B4-BE49-F238E27FC236}">
                    <a16:creationId xmlns:a16="http://schemas.microsoft.com/office/drawing/2014/main" id="{D51044E3-0529-471A-A2D1-53670888DBF7}"/>
                  </a:ext>
                </a:extLst>
              </p:cNvPr>
              <p:cNvSpPr txBox="1">
                <a:spLocks noRot="1" noChangeAspect="1" noMove="1" noResize="1" noEditPoints="1" noAdjustHandles="1" noChangeArrowheads="1" noChangeShapeType="1" noTextEdit="1"/>
              </p:cNvSpPr>
              <p:nvPr/>
            </p:nvSpPr>
            <p:spPr>
              <a:xfrm>
                <a:off x="2301713" y="2756849"/>
                <a:ext cx="7511928" cy="1344342"/>
              </a:xfrm>
              <a:prstGeom prst="rect">
                <a:avLst/>
              </a:prstGeom>
              <a:blipFill>
                <a:blip r:embed="rId3"/>
                <a:stretch>
                  <a:fillRect l="-507" t="-118519" r="-1182" b="-178704"/>
                </a:stretch>
              </a:blipFill>
            </p:spPr>
            <p:txBody>
              <a:bodyPr/>
              <a:lstStyle/>
              <a:p>
                <a:r>
                  <a:rPr lang="en-CN">
                    <a:noFill/>
                  </a:rPr>
                  <a:t> </a:t>
                </a:r>
              </a:p>
            </p:txBody>
          </p:sp>
        </mc:Fallback>
      </mc:AlternateContent>
    </p:spTree>
    <p:extLst>
      <p:ext uri="{BB962C8B-B14F-4D97-AF65-F5344CB8AC3E}">
        <p14:creationId xmlns:p14="http://schemas.microsoft.com/office/powerpoint/2010/main" val="21114103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a:xfrm>
                <a:off x="314325" y="215590"/>
                <a:ext cx="11553827" cy="636134"/>
              </a:xfrm>
            </p:spPr>
            <p:txBody>
              <a:bodyPr/>
              <a:lstStyle/>
              <a:p>
                <a:r>
                  <a:rPr lang="en-US" dirty="0"/>
                  <a:t>Regularization</a:t>
                </a:r>
                <a:r>
                  <a:rPr lang="en-US" altLang="zh-CN" dirty="0"/>
                  <a:t>-</a:t>
                </a:r>
                <a:r>
                  <a:rPr lang="en-US" dirty="0"/>
                  <a:t> </a:t>
                </a: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ℓ</m:t>
                        </m:r>
                      </m:e>
                      <m:sub>
                        <m:r>
                          <a:rPr lang="en-US" i="1">
                            <a:latin typeface="Cambria Math" panose="02040503050406030204" pitchFamily="18" charset="0"/>
                          </a:rPr>
                          <m:t>𝟐</m:t>
                        </m:r>
                      </m:sub>
                    </m:sSub>
                  </m:oMath>
                </a14:m>
                <a:endParaRPr lang="en-US" dirty="0"/>
              </a:p>
            </p:txBody>
          </p:sp>
        </mc:Choice>
        <mc:Fallback xmlns="">
          <p:sp>
            <p:nvSpPr>
              <p:cNvPr id="2" name="Title 1">
                <a:extLst>
                  <a:ext uri="{FF2B5EF4-FFF2-40B4-BE49-F238E27FC236}">
                    <a16:creationId xmlns:a16="http://schemas.microsoft.com/office/drawing/2014/main" id="{6D4FA5F3-B75B-3C45-9391-5469FF44240D}"/>
                  </a:ext>
                </a:extLst>
              </p:cNvPr>
              <p:cNvSpPr>
                <a:spLocks noGrp="1" noRot="1" noChangeAspect="1" noMove="1" noResize="1" noEditPoints="1" noAdjustHandles="1" noChangeArrowheads="1" noChangeShapeType="1" noTextEdit="1"/>
              </p:cNvSpPr>
              <p:nvPr>
                <p:ph type="title"/>
              </p:nvPr>
            </p:nvSpPr>
            <p:spPr>
              <a:xfrm>
                <a:off x="314325" y="215590"/>
                <a:ext cx="11553827" cy="636134"/>
              </a:xfrm>
              <a:blipFill>
                <a:blip r:embed="rId2"/>
                <a:stretch>
                  <a:fillRect l="-1866" t="-26923" b="-3653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a:xfrm>
                <a:off x="517525" y="1108434"/>
                <a:ext cx="11064875" cy="5749565"/>
              </a:xfrm>
            </p:spPr>
            <p:txBody>
              <a:bodyPr/>
              <a:lstStyle/>
              <a:p>
                <a:r>
                  <a:rPr lang="en-US" sz="3200" dirty="0"/>
                  <a:t>The sum of the squares of the weights</a:t>
                </a:r>
              </a:p>
              <a:p>
                <a:r>
                  <a:rPr lang="en-US" sz="3200" dirty="0"/>
                  <a:t>The name is because this is the (square of the) </a:t>
                </a:r>
                <a14:m>
                  <m:oMath xmlns:m="http://schemas.openxmlformats.org/officeDocument/2006/math">
                    <m:sSub>
                      <m:sSubPr>
                        <m:ctrlPr>
                          <a:rPr lang="en-US" sz="3200" i="1" dirty="0">
                            <a:latin typeface="Cambria Math" panose="02040503050406030204" pitchFamily="18" charset="0"/>
                          </a:rPr>
                        </m:ctrlPr>
                      </m:sSubPr>
                      <m:e>
                        <m:r>
                          <a:rPr lang="en-US" sz="3200" i="1" dirty="0">
                            <a:latin typeface="Cambria Math" panose="02040503050406030204" pitchFamily="18" charset="0"/>
                          </a:rPr>
                          <m:t>ℓ</m:t>
                        </m:r>
                      </m:e>
                      <m:sub>
                        <m:r>
                          <a:rPr lang="en-US" sz="3200" i="1" dirty="0">
                            <a:latin typeface="Cambria Math" panose="02040503050406030204" pitchFamily="18" charset="0"/>
                          </a:rPr>
                          <m:t>2</m:t>
                        </m:r>
                      </m:sub>
                    </m:sSub>
                  </m:oMath>
                </a14:m>
                <a:r>
                  <a:rPr lang="en-US" sz="3200" b="1" dirty="0"/>
                  <a:t>-norm</a:t>
                </a:r>
                <a:r>
                  <a:rPr lang="el-GR" sz="3200" dirty="0"/>
                  <a:t>,</a:t>
                </a:r>
                <a:r>
                  <a:rPr lang="en-US" sz="3200" dirty="0"/>
                  <a:t> the </a:t>
                </a:r>
                <a:r>
                  <a:rPr lang="en-US" sz="3200" b="1" dirty="0"/>
                  <a:t>Euclidean distance </a:t>
                </a:r>
                <a:r>
                  <a:rPr lang="en-US" sz="3200" dirty="0"/>
                  <a:t>of </a:t>
                </a:r>
                <a14:m>
                  <m:oMath xmlns:m="http://schemas.openxmlformats.org/officeDocument/2006/math">
                    <m:r>
                      <a:rPr lang="en-US" sz="3200" b="1" i="1">
                        <a:latin typeface="Cambria Math" panose="02040503050406030204" pitchFamily="18" charset="0"/>
                      </a:rPr>
                      <m:t>𝜽</m:t>
                    </m:r>
                  </m:oMath>
                </a14:m>
                <a:r>
                  <a:rPr lang="en-US" sz="3200" dirty="0">
                    <a:latin typeface="Times New Roman" panose="02020603050405020304" pitchFamily="18" charset="0"/>
                    <a:cs typeface="Times New Roman" panose="02020603050405020304" pitchFamily="18" charset="0"/>
                  </a:rPr>
                  <a:t> </a:t>
                </a:r>
                <a:r>
                  <a:rPr lang="en-US" sz="3200" dirty="0"/>
                  <a:t>to the origin.</a:t>
                </a:r>
              </a:p>
              <a:p>
                <a:pPr marL="0" indent="0">
                  <a:buNone/>
                </a:pPr>
                <a14:m>
                  <m:oMathPara xmlns:m="http://schemas.openxmlformats.org/officeDocument/2006/math">
                    <m:oMathParaPr>
                      <m:jc m:val="centerGroup"/>
                    </m:oMathParaPr>
                    <m:oMath xmlns:m="http://schemas.openxmlformats.org/officeDocument/2006/math">
                      <m:r>
                        <a:rPr lang="en-US" sz="3200" i="1">
                          <a:latin typeface="Cambria Math" panose="02040503050406030204" pitchFamily="18" charset="0"/>
                        </a:rPr>
                        <m:t>𝑅</m:t>
                      </m:r>
                      <m:d>
                        <m:dPr>
                          <m:ctrlPr>
                            <a:rPr lang="en-US" sz="3200" i="1">
                              <a:latin typeface="Cambria Math" panose="02040503050406030204" pitchFamily="18" charset="0"/>
                            </a:rPr>
                          </m:ctrlPr>
                        </m:dPr>
                        <m:e>
                          <m:r>
                            <a:rPr lang="en-US" sz="3200" b="1" i="1">
                              <a:latin typeface="Cambria Math" panose="02040503050406030204" pitchFamily="18" charset="0"/>
                            </a:rPr>
                            <m:t>𝜽</m:t>
                          </m:r>
                        </m:e>
                      </m:d>
                      <m:r>
                        <a:rPr lang="en-US" sz="3200" i="1">
                          <a:latin typeface="Cambria Math" panose="02040503050406030204" pitchFamily="18" charset="0"/>
                        </a:rPr>
                        <m:t>=</m:t>
                      </m:r>
                      <m:r>
                        <m:rPr>
                          <m:lit/>
                        </m:rPr>
                        <a:rPr lang="en-US" sz="3200" i="1">
                          <a:latin typeface="Cambria Math" panose="02040503050406030204" pitchFamily="18" charset="0"/>
                        </a:rPr>
                        <m:t>||</m:t>
                      </m:r>
                      <m:r>
                        <a:rPr lang="en-US" sz="3200" b="1" i="1">
                          <a:latin typeface="Cambria Math" panose="02040503050406030204" pitchFamily="18" charset="0"/>
                        </a:rPr>
                        <m:t>𝜽</m:t>
                      </m:r>
                      <m:r>
                        <m:rPr>
                          <m:lit/>
                        </m:rPr>
                        <a:rPr lang="en-US" sz="3200" i="1">
                          <a:latin typeface="Cambria Math" panose="02040503050406030204" pitchFamily="18" charset="0"/>
                        </a:rPr>
                        <m:t>|</m:t>
                      </m:r>
                      <m:sSubSup>
                        <m:sSubSupPr>
                          <m:ctrlPr>
                            <a:rPr lang="en-US" sz="3200" i="1">
                              <a:latin typeface="Cambria Math" panose="02040503050406030204" pitchFamily="18" charset="0"/>
                            </a:rPr>
                          </m:ctrlPr>
                        </m:sSubSupPr>
                        <m:e>
                          <m:r>
                            <m:rPr>
                              <m:lit/>
                            </m:rPr>
                            <a:rPr lang="en-US" sz="3200" i="1">
                              <a:latin typeface="Cambria Math" panose="02040503050406030204" pitchFamily="18" charset="0"/>
                            </a:rPr>
                            <m:t>|</m:t>
                          </m:r>
                        </m:e>
                        <m:sub>
                          <m:r>
                            <a:rPr lang="en-US" sz="3200" i="1">
                              <a:latin typeface="Cambria Math" panose="02040503050406030204" pitchFamily="18" charset="0"/>
                            </a:rPr>
                            <m:t>2</m:t>
                          </m:r>
                        </m:sub>
                        <m:sup>
                          <m:r>
                            <a:rPr lang="en-US" sz="3200" i="1">
                              <a:latin typeface="Cambria Math" panose="02040503050406030204" pitchFamily="18" charset="0"/>
                            </a:rPr>
                            <m:t>2</m:t>
                          </m:r>
                        </m:sup>
                      </m:sSubSup>
                      <m:r>
                        <a:rPr lang="en-US" sz="3200" i="1">
                          <a:latin typeface="Cambria Math" panose="02040503050406030204" pitchFamily="18" charset="0"/>
                        </a:rPr>
                        <m:t>=</m:t>
                      </m:r>
                      <m:nary>
                        <m:naryPr>
                          <m:chr m:val="∑"/>
                          <m:ctrlPr>
                            <a:rPr lang="en-US" altLang="zh-CN" sz="3200" i="1">
                              <a:latin typeface="Cambria Math" panose="02040503050406030204" pitchFamily="18" charset="0"/>
                            </a:rPr>
                          </m:ctrlPr>
                        </m:naryPr>
                        <m:sub>
                          <m:r>
                            <m:rPr>
                              <m:brk m:alnAt="23"/>
                            </m:rPr>
                            <a:rPr lang="en-US" altLang="zh-CN" sz="3200" i="1">
                              <a:latin typeface="Cambria Math" panose="02040503050406030204" pitchFamily="18" charset="0"/>
                            </a:rPr>
                            <m:t>𝑗</m:t>
                          </m:r>
                          <m:r>
                            <a:rPr lang="en-US" altLang="zh-CN" sz="3200" i="1">
                              <a:latin typeface="Cambria Math" panose="02040503050406030204" pitchFamily="18" charset="0"/>
                            </a:rPr>
                            <m:t>=1</m:t>
                          </m:r>
                        </m:sub>
                        <m:sup>
                          <m:r>
                            <a:rPr lang="en-US" altLang="zh-CN" sz="3200" i="1">
                              <a:latin typeface="Cambria Math" panose="02040503050406030204" pitchFamily="18" charset="0"/>
                            </a:rPr>
                            <m:t>𝑛</m:t>
                          </m:r>
                        </m:sup>
                        <m:e>
                          <m:sSubSup>
                            <m:sSubSupPr>
                              <m:ctrlPr>
                                <a:rPr lang="en-US" altLang="zh-CN" sz="3200" i="1">
                                  <a:latin typeface="Cambria Math" panose="02040503050406030204" pitchFamily="18" charset="0"/>
                                </a:rPr>
                              </m:ctrlPr>
                            </m:sSubSupPr>
                            <m:e>
                              <m:r>
                                <a:rPr lang="en-US" altLang="zh-CN" sz="3200" i="1">
                                  <a:latin typeface="Cambria Math" panose="02040503050406030204" pitchFamily="18" charset="0"/>
                                </a:rPr>
                                <m:t>𝜃</m:t>
                              </m:r>
                            </m:e>
                            <m:sub>
                              <m:r>
                                <a:rPr lang="en-US" altLang="zh-CN" sz="3200" i="1">
                                  <a:latin typeface="Cambria Math" panose="02040503050406030204" pitchFamily="18" charset="0"/>
                                </a:rPr>
                                <m:t>𝑗</m:t>
                              </m:r>
                            </m:sub>
                            <m:sup>
                              <m:r>
                                <a:rPr lang="en-US" altLang="zh-CN" sz="3200" i="1">
                                  <a:latin typeface="Cambria Math" panose="02040503050406030204" pitchFamily="18" charset="0"/>
                                </a:rPr>
                                <m:t>2</m:t>
                              </m:r>
                            </m:sup>
                          </m:sSubSup>
                        </m:e>
                      </m:nary>
                    </m:oMath>
                  </m:oMathPara>
                </a14:m>
                <a:endParaRPr lang="en-US" dirty="0"/>
              </a:p>
              <a:p>
                <a14:m>
                  <m:oMath xmlns:m="http://schemas.openxmlformats.org/officeDocument/2006/math">
                    <m:sSub>
                      <m:sSubPr>
                        <m:ctrlPr>
                          <a:rPr lang="en-US" sz="3200" i="1">
                            <a:latin typeface="Cambria Math" panose="02040503050406030204" pitchFamily="18" charset="0"/>
                          </a:rPr>
                        </m:ctrlPr>
                      </m:sSubPr>
                      <m:e>
                        <m:r>
                          <a:rPr lang="en-US" sz="3200" i="1">
                            <a:latin typeface="Cambria Math" panose="02040503050406030204" pitchFamily="18" charset="0"/>
                          </a:rPr>
                          <m:t>ℓ</m:t>
                        </m:r>
                      </m:e>
                      <m:sub>
                        <m:r>
                          <a:rPr lang="en-US" sz="3200" i="1">
                            <a:latin typeface="Cambria Math" panose="02040503050406030204" pitchFamily="18" charset="0"/>
                          </a:rPr>
                          <m:t>2</m:t>
                        </m:r>
                      </m:sub>
                    </m:sSub>
                  </m:oMath>
                </a14:m>
                <a:r>
                  <a:rPr lang="en-US" sz="3200" dirty="0"/>
                  <a:t>-regularized objective function:</a:t>
                </a:r>
              </a:p>
              <a:p>
                <a:endParaRPr lang="en-US" dirty="0"/>
              </a:p>
            </p:txBody>
          </p:sp>
        </mc:Choice>
        <mc:Fallback xmlns="">
          <p:sp>
            <p:nvSpPr>
              <p:cNvPr id="3" name="Content Placeholder 2">
                <a:extLst>
                  <a:ext uri="{FF2B5EF4-FFF2-40B4-BE49-F238E27FC236}">
                    <a16:creationId xmlns:a16="http://schemas.microsoft.com/office/drawing/2014/main" id="{2F1F3522-700E-674E-AA31-F0848057D212}"/>
                  </a:ext>
                </a:extLst>
              </p:cNvPr>
              <p:cNvSpPr>
                <a:spLocks noGrp="1" noRot="1" noChangeAspect="1" noMove="1" noResize="1" noEditPoints="1" noAdjustHandles="1" noChangeArrowheads="1" noChangeShapeType="1" noTextEdit="1"/>
              </p:cNvSpPr>
              <p:nvPr>
                <p:ph idx="1"/>
              </p:nvPr>
            </p:nvSpPr>
            <p:spPr>
              <a:xfrm>
                <a:off x="517525" y="1108434"/>
                <a:ext cx="11064875" cy="5749565"/>
              </a:xfrm>
              <a:blipFill>
                <a:blip r:embed="rId3"/>
                <a:stretch>
                  <a:fillRect l="-1260" t="-1325" b="-2649"/>
                </a:stretch>
              </a:blipFill>
            </p:spPr>
            <p:txBody>
              <a:bodyPr/>
              <a:lstStyle/>
              <a:p>
                <a:r>
                  <a:rPr lang="en-CN">
                    <a:noFill/>
                  </a:rPr>
                  <a:t> </a:t>
                </a:r>
              </a:p>
            </p:txBody>
          </p:sp>
        </mc:Fallback>
      </mc:AlternateContent>
      <p:sp>
        <p:nvSpPr>
          <p:cNvPr id="4" name="灯片编号占位符 3">
            <a:extLst>
              <a:ext uri="{FF2B5EF4-FFF2-40B4-BE49-F238E27FC236}">
                <a16:creationId xmlns:a16="http://schemas.microsoft.com/office/drawing/2014/main" id="{90907795-A585-4ABB-8862-3F23F7758C7B}"/>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55</a:t>
            </a:fld>
            <a:endParaRPr lang="en-US">
              <a:solidFill>
                <a:prstClr val="black">
                  <a:tint val="75000"/>
                </a:prstClr>
              </a:solidFill>
              <a:latin typeface="Lucida Sans" charset="0"/>
              <a:ea typeface="ＭＳ Ｐゴシック"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87951BA5-8D3B-49F2-9030-40640AE4F645}"/>
                  </a:ext>
                </a:extLst>
              </p:cNvPr>
              <p:cNvSpPr txBox="1"/>
              <p:nvPr/>
            </p:nvSpPr>
            <p:spPr>
              <a:xfrm>
                <a:off x="2263273" y="5313977"/>
                <a:ext cx="7695760" cy="1400063"/>
              </a:xfrm>
              <a:prstGeom prst="rect">
                <a:avLst/>
              </a:prstGeom>
              <a:noFill/>
            </p:spPr>
            <p:txBody>
              <a:bodyPr wrap="none" lIns="0" tIns="0" rIns="0" bIns="0" rtlCol="0">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altLang="zh-CN" sz="3200" i="1">
                              <a:solidFill>
                                <a:prstClr val="black"/>
                              </a:solidFill>
                              <a:latin typeface="Cambria Math" panose="02040503050406030204" pitchFamily="18" charset="0"/>
                            </a:rPr>
                          </m:ctrlPr>
                        </m:accPr>
                        <m:e>
                          <m:r>
                            <a:rPr lang="en-US" altLang="zh-CN" sz="3200" b="1" i="1">
                              <a:solidFill>
                                <a:prstClr val="black"/>
                              </a:solidFill>
                              <a:latin typeface="Cambria Math" panose="02040503050406030204" pitchFamily="18" charset="0"/>
                            </a:rPr>
                            <m:t>𝜽</m:t>
                          </m:r>
                        </m:e>
                      </m:acc>
                      <m:r>
                        <a:rPr lang="en-US" altLang="zh-CN" sz="3200" i="1">
                          <a:solidFill>
                            <a:prstClr val="black"/>
                          </a:solidFill>
                          <a:latin typeface="Cambria Math" panose="02040503050406030204" pitchFamily="18" charset="0"/>
                        </a:rPr>
                        <m:t>=</m:t>
                      </m:r>
                      <m:func>
                        <m:funcPr>
                          <m:ctrlPr>
                            <a:rPr lang="en-US" altLang="zh-CN" sz="3200" i="1">
                              <a:solidFill>
                                <a:prstClr val="black"/>
                              </a:solidFill>
                              <a:latin typeface="Cambria Math" panose="02040503050406030204" pitchFamily="18" charset="0"/>
                            </a:rPr>
                          </m:ctrlPr>
                        </m:funcPr>
                        <m:fName>
                          <m:r>
                            <m:rPr>
                              <m:sty m:val="p"/>
                            </m:rPr>
                            <a:rPr lang="en-US" altLang="zh-CN" sz="3200">
                              <a:solidFill>
                                <a:prstClr val="black"/>
                              </a:solidFill>
                              <a:latin typeface="Cambria Math" panose="02040503050406030204" pitchFamily="18" charset="0"/>
                            </a:rPr>
                            <m:t>arg</m:t>
                          </m:r>
                        </m:fName>
                        <m:e>
                          <m:func>
                            <m:funcPr>
                              <m:ctrlPr>
                                <a:rPr lang="en-US" altLang="zh-CN" sz="3200" i="1">
                                  <a:solidFill>
                                    <a:prstClr val="black"/>
                                  </a:solidFill>
                                  <a:latin typeface="Cambria Math" panose="02040503050406030204" pitchFamily="18" charset="0"/>
                                </a:rPr>
                              </m:ctrlPr>
                            </m:funcPr>
                            <m:fName>
                              <m:limLow>
                                <m:limLowPr>
                                  <m:ctrlPr>
                                    <a:rPr lang="en-US" altLang="zh-CN" sz="3200" i="1">
                                      <a:solidFill>
                                        <a:prstClr val="black"/>
                                      </a:solidFill>
                                      <a:latin typeface="Cambria Math" panose="02040503050406030204" pitchFamily="18" charset="0"/>
                                    </a:rPr>
                                  </m:ctrlPr>
                                </m:limLowPr>
                                <m:e>
                                  <m:r>
                                    <m:rPr>
                                      <m:sty m:val="p"/>
                                    </m:rPr>
                                    <a:rPr lang="en-US" altLang="zh-CN" sz="3200">
                                      <a:solidFill>
                                        <a:prstClr val="black"/>
                                      </a:solidFill>
                                      <a:latin typeface="Cambria Math" panose="02040503050406030204" pitchFamily="18" charset="0"/>
                                    </a:rPr>
                                    <m:t>max</m:t>
                                  </m:r>
                                </m:e>
                                <m:lim>
                                  <m:r>
                                    <a:rPr lang="en-US" altLang="zh-CN" sz="3200" b="1" i="1">
                                      <a:solidFill>
                                        <a:prstClr val="black"/>
                                      </a:solidFill>
                                      <a:latin typeface="Cambria Math" panose="02040503050406030204" pitchFamily="18" charset="0"/>
                                    </a:rPr>
                                    <m:t>𝜽</m:t>
                                  </m:r>
                                </m:lim>
                              </m:limLow>
                            </m:fName>
                            <m:e>
                              <m:nary>
                                <m:naryPr>
                                  <m:chr m:val="∑"/>
                                  <m:ctrlPr>
                                    <a:rPr lang="en-US" altLang="zh-CN" sz="3200" i="1">
                                      <a:solidFill>
                                        <a:prstClr val="black"/>
                                      </a:solidFill>
                                      <a:latin typeface="Cambria Math" panose="02040503050406030204" pitchFamily="18" charset="0"/>
                                    </a:rPr>
                                  </m:ctrlPr>
                                </m:naryPr>
                                <m:sub>
                                  <m:r>
                                    <m:rPr>
                                      <m:brk m:alnAt="23"/>
                                    </m:rPr>
                                    <a:rPr lang="en-US" altLang="zh-CN" sz="3200" i="1">
                                      <a:solidFill>
                                        <a:prstClr val="black"/>
                                      </a:solidFill>
                                      <a:latin typeface="Cambria Math" panose="02040503050406030204" pitchFamily="18" charset="0"/>
                                    </a:rPr>
                                    <m:t>𝑖</m:t>
                                  </m:r>
                                  <m:r>
                                    <a:rPr lang="en-US" altLang="zh-CN" sz="3200" i="1">
                                      <a:solidFill>
                                        <a:prstClr val="black"/>
                                      </a:solidFill>
                                      <a:latin typeface="Cambria Math" panose="02040503050406030204" pitchFamily="18" charset="0"/>
                                    </a:rPr>
                                    <m:t>=1</m:t>
                                  </m:r>
                                </m:sub>
                                <m:sup>
                                  <m:r>
                                    <a:rPr lang="en-US" altLang="zh-CN" sz="3200" i="1">
                                      <a:solidFill>
                                        <a:prstClr val="black"/>
                                      </a:solidFill>
                                      <a:latin typeface="Cambria Math" panose="02040503050406030204" pitchFamily="18" charset="0"/>
                                    </a:rPr>
                                    <m:t>𝑚</m:t>
                                  </m:r>
                                </m:sup>
                                <m:e>
                                  <m:func>
                                    <m:funcPr>
                                      <m:ctrlPr>
                                        <a:rPr lang="en-US" altLang="zh-CN" sz="3200" i="1">
                                          <a:solidFill>
                                            <a:prstClr val="black"/>
                                          </a:solidFill>
                                          <a:latin typeface="Cambria Math" panose="02040503050406030204" pitchFamily="18" charset="0"/>
                                        </a:rPr>
                                      </m:ctrlPr>
                                    </m:funcPr>
                                    <m:fName>
                                      <m:r>
                                        <m:rPr>
                                          <m:sty m:val="p"/>
                                        </m:rPr>
                                        <a:rPr lang="en-US" altLang="zh-CN" sz="3200">
                                          <a:solidFill>
                                            <a:prstClr val="black"/>
                                          </a:solidFill>
                                          <a:latin typeface="Cambria Math" panose="02040503050406030204" pitchFamily="18" charset="0"/>
                                        </a:rPr>
                                        <m:t>log</m:t>
                                      </m:r>
                                    </m:fName>
                                    <m:e>
                                      <m:r>
                                        <a:rPr lang="en-US" altLang="zh-CN" sz="3200" i="1">
                                          <a:solidFill>
                                            <a:prstClr val="black"/>
                                          </a:solidFill>
                                          <a:latin typeface="Cambria Math" panose="02040503050406030204" pitchFamily="18" charset="0"/>
                                        </a:rPr>
                                        <m:t>𝑃</m:t>
                                      </m:r>
                                      <m:d>
                                        <m:dPr>
                                          <m:ctrlPr>
                                            <a:rPr lang="en-US" altLang="zh-CN" sz="3200" i="1">
                                              <a:solidFill>
                                                <a:prstClr val="black"/>
                                              </a:solidFill>
                                              <a:latin typeface="Cambria Math" panose="02040503050406030204" pitchFamily="18" charset="0"/>
                                            </a:rPr>
                                          </m:ctrlPr>
                                        </m:dPr>
                                        <m:e>
                                          <m:sSup>
                                            <m:sSupPr>
                                              <m:ctrlPr>
                                                <a:rPr lang="en-US" altLang="zh-CN" sz="3200" i="1">
                                                  <a:solidFill>
                                                    <a:prstClr val="black"/>
                                                  </a:solidFill>
                                                  <a:latin typeface="Cambria Math" panose="02040503050406030204" pitchFamily="18" charset="0"/>
                                                </a:rPr>
                                              </m:ctrlPr>
                                            </m:sSupPr>
                                            <m:e>
                                              <m:r>
                                                <a:rPr lang="en-US" altLang="zh-CN" sz="3200" i="1">
                                                  <a:solidFill>
                                                    <a:prstClr val="black"/>
                                                  </a:solidFill>
                                                  <a:latin typeface="Cambria Math" panose="02040503050406030204" pitchFamily="18" charset="0"/>
                                                </a:rPr>
                                                <m:t>𝑦</m:t>
                                              </m:r>
                                            </m:e>
                                            <m:sup>
                                              <m:d>
                                                <m:dPr>
                                                  <m:ctrlPr>
                                                    <a:rPr lang="en-US" altLang="zh-CN" sz="3200" i="1">
                                                      <a:solidFill>
                                                        <a:prstClr val="black"/>
                                                      </a:solidFill>
                                                      <a:latin typeface="Cambria Math" panose="02040503050406030204" pitchFamily="18" charset="0"/>
                                                    </a:rPr>
                                                  </m:ctrlPr>
                                                </m:dPr>
                                                <m:e>
                                                  <m:r>
                                                    <a:rPr lang="en-US" altLang="zh-CN" sz="3200" i="1">
                                                      <a:solidFill>
                                                        <a:prstClr val="black"/>
                                                      </a:solidFill>
                                                      <a:latin typeface="Cambria Math" panose="02040503050406030204" pitchFamily="18" charset="0"/>
                                                    </a:rPr>
                                                    <m:t>𝑖</m:t>
                                                  </m:r>
                                                </m:e>
                                              </m:d>
                                            </m:sup>
                                          </m:sSup>
                                        </m:e>
                                        <m:e>
                                          <m:sSup>
                                            <m:sSupPr>
                                              <m:ctrlPr>
                                                <a:rPr lang="en-US" altLang="zh-CN" sz="3200" i="1">
                                                  <a:solidFill>
                                                    <a:prstClr val="black"/>
                                                  </a:solidFill>
                                                  <a:latin typeface="Cambria Math" panose="02040503050406030204" pitchFamily="18" charset="0"/>
                                                </a:rPr>
                                              </m:ctrlPr>
                                            </m:sSupPr>
                                            <m:e>
                                              <m:r>
                                                <a:rPr lang="en-US" altLang="zh-CN" sz="3200" b="1" i="1">
                                                  <a:solidFill>
                                                    <a:prstClr val="black"/>
                                                  </a:solidFill>
                                                  <a:latin typeface="Cambria Math" panose="02040503050406030204" pitchFamily="18" charset="0"/>
                                                </a:rPr>
                                                <m:t>𝒙</m:t>
                                              </m:r>
                                            </m:e>
                                            <m:sup>
                                              <m:d>
                                                <m:dPr>
                                                  <m:ctrlPr>
                                                    <a:rPr lang="en-US" altLang="zh-CN" sz="3200" i="1">
                                                      <a:solidFill>
                                                        <a:prstClr val="black"/>
                                                      </a:solidFill>
                                                      <a:latin typeface="Cambria Math" panose="02040503050406030204" pitchFamily="18" charset="0"/>
                                                    </a:rPr>
                                                  </m:ctrlPr>
                                                </m:dPr>
                                                <m:e>
                                                  <m:r>
                                                    <a:rPr lang="en-US" altLang="zh-CN" sz="3200" i="1">
                                                      <a:solidFill>
                                                        <a:prstClr val="black"/>
                                                      </a:solidFill>
                                                      <a:latin typeface="Cambria Math" panose="02040503050406030204" pitchFamily="18" charset="0"/>
                                                    </a:rPr>
                                                    <m:t>𝑖</m:t>
                                                  </m:r>
                                                </m:e>
                                              </m:d>
                                            </m:sup>
                                          </m:sSup>
                                        </m:e>
                                      </m:d>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𝛼</m:t>
                                      </m:r>
                                      <m:r>
                                        <a:rPr lang="en-US" altLang="zh-CN" sz="3200" i="1">
                                          <a:solidFill>
                                            <a:prstClr val="black"/>
                                          </a:solidFill>
                                          <a:latin typeface="Cambria Math" panose="02040503050406030204" pitchFamily="18" charset="0"/>
                                        </a:rPr>
                                        <m:t>⋅</m:t>
                                      </m:r>
                                      <m:nary>
                                        <m:naryPr>
                                          <m:chr m:val="∑"/>
                                          <m:ctrlPr>
                                            <a:rPr lang="en-US" altLang="zh-CN" sz="3200" i="1">
                                              <a:solidFill>
                                                <a:prstClr val="black"/>
                                              </a:solidFill>
                                              <a:latin typeface="Cambria Math" panose="02040503050406030204" pitchFamily="18" charset="0"/>
                                            </a:rPr>
                                          </m:ctrlPr>
                                        </m:naryPr>
                                        <m:sub>
                                          <m:r>
                                            <m:rPr>
                                              <m:brk m:alnAt="23"/>
                                            </m:rPr>
                                            <a:rPr lang="en-US" altLang="zh-CN" sz="3200" i="1">
                                              <a:solidFill>
                                                <a:prstClr val="black"/>
                                              </a:solidFill>
                                              <a:latin typeface="Cambria Math" panose="02040503050406030204" pitchFamily="18" charset="0"/>
                                            </a:rPr>
                                            <m:t>𝑗</m:t>
                                          </m:r>
                                          <m:r>
                                            <a:rPr lang="en-US" altLang="zh-CN" sz="3200" i="1">
                                              <a:solidFill>
                                                <a:prstClr val="black"/>
                                              </a:solidFill>
                                              <a:latin typeface="Cambria Math" panose="02040503050406030204" pitchFamily="18" charset="0"/>
                                            </a:rPr>
                                            <m:t>=1</m:t>
                                          </m:r>
                                        </m:sub>
                                        <m:sup>
                                          <m:r>
                                            <a:rPr lang="en-US" altLang="zh-CN" sz="3200" i="1">
                                              <a:solidFill>
                                                <a:prstClr val="black"/>
                                              </a:solidFill>
                                              <a:latin typeface="Cambria Math" panose="02040503050406030204" pitchFamily="18" charset="0"/>
                                            </a:rPr>
                                            <m:t>𝑛</m:t>
                                          </m:r>
                                        </m:sup>
                                        <m:e>
                                          <m:sSubSup>
                                            <m:sSubSupPr>
                                              <m:ctrlPr>
                                                <a:rPr lang="en-US" altLang="zh-CN" sz="3200" i="1">
                                                  <a:solidFill>
                                                    <a:prstClr val="black"/>
                                                  </a:solidFill>
                                                  <a:latin typeface="Cambria Math" panose="02040503050406030204" pitchFamily="18" charset="0"/>
                                                </a:rPr>
                                              </m:ctrlPr>
                                            </m:sSubSupPr>
                                            <m:e>
                                              <m:r>
                                                <a:rPr lang="en-US" altLang="zh-CN" sz="3200" i="1">
                                                  <a:solidFill>
                                                    <a:prstClr val="black"/>
                                                  </a:solidFill>
                                                  <a:latin typeface="Cambria Math" panose="02040503050406030204" pitchFamily="18" charset="0"/>
                                                </a:rPr>
                                                <m:t>𝜃</m:t>
                                              </m:r>
                                            </m:e>
                                            <m:sub>
                                              <m:r>
                                                <a:rPr lang="en-US" altLang="zh-CN" sz="3200" i="1">
                                                  <a:solidFill>
                                                    <a:prstClr val="black"/>
                                                  </a:solidFill>
                                                  <a:latin typeface="Cambria Math" panose="02040503050406030204" pitchFamily="18" charset="0"/>
                                                </a:rPr>
                                                <m:t>𝑗</m:t>
                                              </m:r>
                                            </m:sub>
                                            <m:sup>
                                              <m:r>
                                                <a:rPr lang="en-US" altLang="zh-CN" sz="3200" i="1">
                                                  <a:solidFill>
                                                    <a:prstClr val="black"/>
                                                  </a:solidFill>
                                                  <a:latin typeface="Cambria Math" panose="02040503050406030204" pitchFamily="18" charset="0"/>
                                                </a:rPr>
                                                <m:t>2</m:t>
                                              </m:r>
                                            </m:sup>
                                          </m:sSubSup>
                                        </m:e>
                                      </m:nary>
                                    </m:e>
                                  </m:func>
                                </m:e>
                              </m:nary>
                            </m:e>
                          </m:func>
                        </m:e>
                      </m:func>
                    </m:oMath>
                  </m:oMathPara>
                </a14:m>
                <a:endParaRPr lang="zh-CN" altLang="en-US" sz="3200" dirty="0">
                  <a:solidFill>
                    <a:prstClr val="black"/>
                  </a:solidFill>
                  <a:latin typeface="Lucida Sans" charset="0"/>
                  <a:ea typeface="ＭＳ Ｐゴシック" charset="0"/>
                </a:endParaRPr>
              </a:p>
            </p:txBody>
          </p:sp>
        </mc:Choice>
        <mc:Fallback xmlns="">
          <p:sp>
            <p:nvSpPr>
              <p:cNvPr id="7" name="文本框 6">
                <a:extLst>
                  <a:ext uri="{FF2B5EF4-FFF2-40B4-BE49-F238E27FC236}">
                    <a16:creationId xmlns:a16="http://schemas.microsoft.com/office/drawing/2014/main" id="{87951BA5-8D3B-49F2-9030-40640AE4F645}"/>
                  </a:ext>
                </a:extLst>
              </p:cNvPr>
              <p:cNvSpPr txBox="1">
                <a:spLocks noRot="1" noChangeAspect="1" noMove="1" noResize="1" noEditPoints="1" noAdjustHandles="1" noChangeArrowheads="1" noChangeShapeType="1" noTextEdit="1"/>
              </p:cNvSpPr>
              <p:nvPr/>
            </p:nvSpPr>
            <p:spPr>
              <a:xfrm>
                <a:off x="2263273" y="5313977"/>
                <a:ext cx="7695760" cy="1400063"/>
              </a:xfrm>
              <a:prstGeom prst="rect">
                <a:avLst/>
              </a:prstGeom>
              <a:blipFill>
                <a:blip r:embed="rId4"/>
                <a:stretch>
                  <a:fillRect l="-659" t="-115315" r="-5272" b="-170270"/>
                </a:stretch>
              </a:blipFill>
            </p:spPr>
            <p:txBody>
              <a:bodyPr/>
              <a:lstStyle/>
              <a:p>
                <a:r>
                  <a:rPr lang="en-CN">
                    <a:noFill/>
                  </a:rPr>
                  <a:t> </a:t>
                </a:r>
              </a:p>
            </p:txBody>
          </p:sp>
        </mc:Fallback>
      </mc:AlternateContent>
    </p:spTree>
    <p:extLst>
      <p:ext uri="{BB962C8B-B14F-4D97-AF65-F5344CB8AC3E}">
        <p14:creationId xmlns:p14="http://schemas.microsoft.com/office/powerpoint/2010/main" val="42008541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a:extLst>
                  <a:ext uri="{FF2B5EF4-FFF2-40B4-BE49-F238E27FC236}">
                    <a16:creationId xmlns:a16="http://schemas.microsoft.com/office/drawing/2014/main" id="{6D4FA5F3-B75B-3C45-9391-5469FF44240D}"/>
                  </a:ext>
                </a:extLst>
              </p:cNvPr>
              <p:cNvSpPr>
                <a:spLocks noGrp="1"/>
              </p:cNvSpPr>
              <p:nvPr>
                <p:ph type="title"/>
              </p:nvPr>
            </p:nvSpPr>
            <p:spPr>
              <a:xfrm>
                <a:off x="314325" y="241333"/>
                <a:ext cx="11553827" cy="610391"/>
              </a:xfrm>
            </p:spPr>
            <p:txBody>
              <a:bodyPr/>
              <a:lstStyle/>
              <a:p>
                <a:r>
                  <a:rPr lang="en-US" dirty="0"/>
                  <a:t>Regularization</a:t>
                </a:r>
                <a:r>
                  <a:rPr lang="en-US" altLang="zh-CN" dirty="0"/>
                  <a:t>- </a:t>
                </a:r>
                <a14:m>
                  <m:oMath xmlns:m="http://schemas.openxmlformats.org/officeDocument/2006/math">
                    <m:sSub>
                      <m:sSubPr>
                        <m:ctrlPr>
                          <a:rPr lang="en-US" altLang="zh-CN" i="1" smtClean="0">
                            <a:latin typeface="Cambria Math" panose="02040503050406030204" pitchFamily="18" charset="0"/>
                          </a:rPr>
                        </m:ctrlPr>
                      </m:sSubPr>
                      <m:e>
                        <m:r>
                          <a:rPr lang="en-US" altLang="zh-CN" i="1">
                            <a:latin typeface="Cambria Math" panose="02040503050406030204" pitchFamily="18" charset="0"/>
                          </a:rPr>
                          <m:t>ℓ</m:t>
                        </m:r>
                      </m:e>
                      <m:sub>
                        <m:r>
                          <a:rPr lang="en-US" altLang="zh-CN" i="1">
                            <a:latin typeface="Cambria Math" panose="02040503050406030204" pitchFamily="18" charset="0"/>
                          </a:rPr>
                          <m:t>𝟏</m:t>
                        </m:r>
                      </m:sub>
                    </m:sSub>
                  </m:oMath>
                </a14:m>
                <a:endParaRPr lang="en-US" dirty="0"/>
              </a:p>
            </p:txBody>
          </p:sp>
        </mc:Choice>
        <mc:Fallback xmlns="">
          <p:sp>
            <p:nvSpPr>
              <p:cNvPr id="2" name="Title 1">
                <a:extLst>
                  <a:ext uri="{FF2B5EF4-FFF2-40B4-BE49-F238E27FC236}">
                    <a16:creationId xmlns:a16="http://schemas.microsoft.com/office/drawing/2014/main" id="{6D4FA5F3-B75B-3C45-9391-5469FF44240D}"/>
                  </a:ext>
                </a:extLst>
              </p:cNvPr>
              <p:cNvSpPr>
                <a:spLocks noGrp="1" noRot="1" noChangeAspect="1" noMove="1" noResize="1" noEditPoints="1" noAdjustHandles="1" noChangeArrowheads="1" noChangeShapeType="1" noTextEdit="1"/>
              </p:cNvSpPr>
              <p:nvPr>
                <p:ph type="title"/>
              </p:nvPr>
            </p:nvSpPr>
            <p:spPr>
              <a:xfrm>
                <a:off x="314325" y="241333"/>
                <a:ext cx="11553827" cy="610391"/>
              </a:xfrm>
              <a:blipFill>
                <a:blip r:embed="rId2"/>
                <a:stretch>
                  <a:fillRect l="-1866" t="-32653" b="-40816"/>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2F1F3522-700E-674E-AA31-F0848057D212}"/>
                  </a:ext>
                </a:extLst>
              </p:cNvPr>
              <p:cNvSpPr>
                <a:spLocks noGrp="1"/>
              </p:cNvSpPr>
              <p:nvPr>
                <p:ph idx="1"/>
              </p:nvPr>
            </p:nvSpPr>
            <p:spPr/>
            <p:txBody>
              <a:bodyPr/>
              <a:lstStyle/>
              <a:p>
                <a:r>
                  <a:rPr lang="en-US" sz="3200" dirty="0"/>
                  <a:t>The sum of the (absolute value of the) weights</a:t>
                </a:r>
                <a:endParaRPr lang="en-US" dirty="0"/>
              </a:p>
              <a:p>
                <a:r>
                  <a:rPr lang="en-US" sz="3200" dirty="0"/>
                  <a:t>Named after the </a:t>
                </a:r>
                <a14:m>
                  <m:oMath xmlns:m="http://schemas.openxmlformats.org/officeDocument/2006/math">
                    <m:sSub>
                      <m:sSubPr>
                        <m:ctrlPr>
                          <a:rPr lang="en-US" sz="3200" b="1" i="1">
                            <a:latin typeface="Cambria Math" panose="02040503050406030204" pitchFamily="18" charset="0"/>
                          </a:rPr>
                        </m:ctrlPr>
                      </m:sSubPr>
                      <m:e>
                        <m:r>
                          <a:rPr lang="en-US" sz="3200" b="1" i="1">
                            <a:latin typeface="Cambria Math" panose="02040503050406030204" pitchFamily="18" charset="0"/>
                          </a:rPr>
                          <m:t>ℓ</m:t>
                        </m:r>
                      </m:e>
                      <m:sub>
                        <m:r>
                          <a:rPr lang="en-US" sz="3200" b="1" i="1">
                            <a:latin typeface="Cambria Math" panose="02040503050406030204" pitchFamily="18" charset="0"/>
                          </a:rPr>
                          <m:t>𝟏</m:t>
                        </m:r>
                      </m:sub>
                    </m:sSub>
                  </m:oMath>
                </a14:m>
                <a:r>
                  <a:rPr lang="en-US" sz="3200" b="1" dirty="0"/>
                  <a:t>-norm </a:t>
                </a:r>
                <a:r>
                  <a:rPr lang="en-US" sz="3200" dirty="0"/>
                  <a:t>, = sum of the absolute values of the weights, = </a:t>
                </a:r>
                <a:r>
                  <a:rPr lang="en-US" sz="3200" b="1" dirty="0"/>
                  <a:t>Manhattan distance</a:t>
                </a:r>
                <a:r>
                  <a:rPr lang="en-US" sz="3200" dirty="0"/>
                  <a:t> </a:t>
                </a:r>
              </a:p>
              <a:p>
                <a:pPr marL="0" indent="0">
                  <a:buNone/>
                </a:pPr>
                <a14:m>
                  <m:oMathPara xmlns:m="http://schemas.openxmlformats.org/officeDocument/2006/math">
                    <m:oMathParaPr>
                      <m:jc m:val="centerGroup"/>
                    </m:oMathParaPr>
                    <m:oMath xmlns:m="http://schemas.openxmlformats.org/officeDocument/2006/math">
                      <m:r>
                        <a:rPr lang="en-US" altLang="zh-CN" sz="3200" i="1">
                          <a:latin typeface="Cambria Math" panose="02040503050406030204" pitchFamily="18" charset="0"/>
                        </a:rPr>
                        <m:t>𝑅</m:t>
                      </m:r>
                      <m:d>
                        <m:dPr>
                          <m:ctrlPr>
                            <a:rPr lang="en-US" altLang="zh-CN" sz="3200" i="1">
                              <a:latin typeface="Cambria Math" panose="02040503050406030204" pitchFamily="18" charset="0"/>
                            </a:rPr>
                          </m:ctrlPr>
                        </m:dPr>
                        <m:e>
                          <m:r>
                            <a:rPr lang="en-US" altLang="zh-CN" sz="3200" b="1" i="1">
                              <a:latin typeface="Cambria Math" panose="02040503050406030204" pitchFamily="18" charset="0"/>
                            </a:rPr>
                            <m:t>𝜽</m:t>
                          </m:r>
                        </m:e>
                      </m:d>
                      <m:r>
                        <a:rPr lang="en-US" altLang="zh-CN" sz="3200" i="1">
                          <a:latin typeface="Cambria Math" panose="02040503050406030204" pitchFamily="18" charset="0"/>
                        </a:rPr>
                        <m:t>=</m:t>
                      </m:r>
                      <m:r>
                        <m:rPr>
                          <m:lit/>
                        </m:rPr>
                        <a:rPr lang="en-US" altLang="zh-CN" sz="3200" i="1">
                          <a:latin typeface="Cambria Math" panose="02040503050406030204" pitchFamily="18" charset="0"/>
                        </a:rPr>
                        <m:t>||</m:t>
                      </m:r>
                      <m:r>
                        <a:rPr lang="en-US" altLang="zh-CN" sz="3200" b="1" i="1">
                          <a:latin typeface="Cambria Math" panose="02040503050406030204" pitchFamily="18" charset="0"/>
                        </a:rPr>
                        <m:t>𝜽</m:t>
                      </m:r>
                      <m:r>
                        <m:rPr>
                          <m:lit/>
                        </m:rP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m:rPr>
                              <m:lit/>
                            </m:rPr>
                            <a:rPr lang="en-US" altLang="zh-CN" sz="3200" i="1">
                              <a:latin typeface="Cambria Math" panose="02040503050406030204" pitchFamily="18" charset="0"/>
                            </a:rPr>
                            <m:t>|</m:t>
                          </m:r>
                        </m:e>
                        <m:sub>
                          <m:r>
                            <a:rPr lang="en-US" altLang="zh-CN" sz="3200" i="1">
                              <a:latin typeface="Cambria Math" panose="02040503050406030204" pitchFamily="18" charset="0"/>
                            </a:rPr>
                            <m:t>1</m:t>
                          </m:r>
                        </m:sub>
                      </m:sSub>
                      <m:r>
                        <a:rPr lang="en-US" altLang="zh-CN" sz="3200" i="1">
                          <a:latin typeface="Cambria Math" panose="02040503050406030204" pitchFamily="18" charset="0"/>
                        </a:rPr>
                        <m:t>=</m:t>
                      </m:r>
                      <m:nary>
                        <m:naryPr>
                          <m:chr m:val="∑"/>
                          <m:ctrlPr>
                            <a:rPr lang="en-US" altLang="zh-CN" sz="3200" i="1">
                              <a:latin typeface="Cambria Math" panose="02040503050406030204" pitchFamily="18" charset="0"/>
                            </a:rPr>
                          </m:ctrlPr>
                        </m:naryPr>
                        <m:sub>
                          <m:r>
                            <m:rPr>
                              <m:brk m:alnAt="23"/>
                            </m:rPr>
                            <a:rPr lang="en-US" altLang="zh-CN" sz="3200" i="1">
                              <a:latin typeface="Cambria Math" panose="02040503050406030204" pitchFamily="18" charset="0"/>
                            </a:rPr>
                            <m:t>𝑗</m:t>
                          </m:r>
                          <m:r>
                            <a:rPr lang="en-US" altLang="zh-CN" sz="3200" i="1">
                              <a:latin typeface="Cambria Math" panose="02040503050406030204" pitchFamily="18" charset="0"/>
                            </a:rPr>
                            <m:t>=1</m:t>
                          </m:r>
                        </m:sub>
                        <m:sup>
                          <m:r>
                            <a:rPr lang="en-US" altLang="zh-CN" sz="3200" i="1">
                              <a:latin typeface="Cambria Math" panose="02040503050406030204" pitchFamily="18" charset="0"/>
                            </a:rPr>
                            <m:t>𝑛</m:t>
                          </m:r>
                        </m:sup>
                        <m:e>
                          <m:r>
                            <a:rPr lang="en-US" altLang="zh-CN" sz="3200" i="1">
                              <a:latin typeface="Cambria Math" panose="02040503050406030204" pitchFamily="18" charset="0"/>
                            </a:rPr>
                            <m:t>|</m:t>
                          </m:r>
                          <m:sSub>
                            <m:sSubPr>
                              <m:ctrlPr>
                                <a:rPr lang="en-US" altLang="zh-CN" sz="3200" i="1">
                                  <a:latin typeface="Cambria Math" panose="02040503050406030204" pitchFamily="18" charset="0"/>
                                </a:rPr>
                              </m:ctrlPr>
                            </m:sSubPr>
                            <m:e>
                              <m:r>
                                <a:rPr lang="en-US" altLang="zh-CN" sz="3200" i="1">
                                  <a:latin typeface="Cambria Math" panose="02040503050406030204" pitchFamily="18" charset="0"/>
                                </a:rPr>
                                <m:t>𝜃</m:t>
                              </m:r>
                            </m:e>
                            <m:sub>
                              <m:r>
                                <a:rPr lang="en-US" altLang="zh-CN" sz="3200" i="1">
                                  <a:latin typeface="Cambria Math" panose="02040503050406030204" pitchFamily="18" charset="0"/>
                                </a:rPr>
                                <m:t>𝑗</m:t>
                              </m:r>
                            </m:sub>
                          </m:sSub>
                          <m:r>
                            <a:rPr lang="en-US" altLang="zh-CN" sz="3200" i="1">
                              <a:latin typeface="Cambria Math" panose="02040503050406030204" pitchFamily="18" charset="0"/>
                            </a:rPr>
                            <m:t>|</m:t>
                          </m:r>
                        </m:e>
                      </m:nary>
                    </m:oMath>
                  </m:oMathPara>
                </a14:m>
                <a:endParaRPr lang="en-US" sz="1467" dirty="0"/>
              </a:p>
              <a:p>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ℓ</m:t>
                        </m:r>
                      </m:e>
                      <m:sub>
                        <m:r>
                          <a:rPr lang="en-US" b="0" i="1" smtClean="0">
                            <a:latin typeface="Cambria Math" panose="02040503050406030204" pitchFamily="18" charset="0"/>
                          </a:rPr>
                          <m:t>1</m:t>
                        </m:r>
                      </m:sub>
                    </m:sSub>
                  </m:oMath>
                </a14:m>
                <a:r>
                  <a:rPr lang="en-US" dirty="0"/>
                  <a:t>-regularized objective function:</a:t>
                </a:r>
              </a:p>
              <a:p>
                <a:endParaRPr lang="en-US" dirty="0"/>
              </a:p>
            </p:txBody>
          </p:sp>
        </mc:Choice>
        <mc:Fallback xmlns="">
          <p:sp>
            <p:nvSpPr>
              <p:cNvPr id="3" name="Content Placeholder 2">
                <a:extLst>
                  <a:ext uri="{FF2B5EF4-FFF2-40B4-BE49-F238E27FC236}">
                    <a16:creationId xmlns:a16="http://schemas.microsoft.com/office/drawing/2014/main" id="{2F1F3522-700E-674E-AA31-F0848057D212}"/>
                  </a:ext>
                </a:extLst>
              </p:cNvPr>
              <p:cNvSpPr>
                <a:spLocks noGrp="1" noRot="1" noChangeAspect="1" noMove="1" noResize="1" noEditPoints="1" noAdjustHandles="1" noChangeArrowheads="1" noChangeShapeType="1" noTextEdit="1"/>
              </p:cNvSpPr>
              <p:nvPr>
                <p:ph idx="1"/>
              </p:nvPr>
            </p:nvSpPr>
            <p:spPr>
              <a:blipFill>
                <a:blip r:embed="rId3"/>
                <a:stretch>
                  <a:fillRect l="-1029" t="-1180"/>
                </a:stretch>
              </a:blipFill>
            </p:spPr>
            <p:txBody>
              <a:bodyPr/>
              <a:lstStyle/>
              <a:p>
                <a:r>
                  <a:rPr lang="zh-CN" altLang="en-US">
                    <a:noFill/>
                  </a:rPr>
                  <a:t> </a:t>
                </a:r>
              </a:p>
            </p:txBody>
          </p:sp>
        </mc:Fallback>
      </mc:AlternateContent>
      <p:sp>
        <p:nvSpPr>
          <p:cNvPr id="4" name="灯片编号占位符 3">
            <a:extLst>
              <a:ext uri="{FF2B5EF4-FFF2-40B4-BE49-F238E27FC236}">
                <a16:creationId xmlns:a16="http://schemas.microsoft.com/office/drawing/2014/main" id="{9F86F9DC-7A5A-4AB2-A643-B6DF06FA86DE}"/>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56</a:t>
            </a:fld>
            <a:endParaRPr lang="en-US">
              <a:solidFill>
                <a:prstClr val="black">
                  <a:tint val="75000"/>
                </a:prstClr>
              </a:solidFill>
              <a:latin typeface="Lucida Sans" charset="0"/>
              <a:ea typeface="ＭＳ Ｐゴシック" charset="0"/>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85FAD4D-CEEB-4FC5-92F6-29A767726661}"/>
                  </a:ext>
                </a:extLst>
              </p:cNvPr>
              <p:cNvSpPr txBox="1"/>
              <p:nvPr/>
            </p:nvSpPr>
            <p:spPr>
              <a:xfrm>
                <a:off x="2263273" y="5461001"/>
                <a:ext cx="7794185" cy="1400063"/>
              </a:xfrm>
              <a:prstGeom prst="rect">
                <a:avLst/>
              </a:prstGeom>
              <a:noFill/>
            </p:spPr>
            <p:txBody>
              <a:bodyPr wrap="none" lIns="0" tIns="0" rIns="0" bIns="0" rtlCol="0">
                <a:spAutoFit/>
              </a:bodyPr>
              <a:lstStyle/>
              <a:p>
                <a:pPr defTabSz="1219170" fontAlgn="base">
                  <a:spcBef>
                    <a:spcPct val="0"/>
                  </a:spcBef>
                  <a:spcAft>
                    <a:spcPct val="0"/>
                  </a:spcAft>
                </a:pPr>
                <a14:m>
                  <m:oMathPara xmlns:m="http://schemas.openxmlformats.org/officeDocument/2006/math">
                    <m:oMathParaPr>
                      <m:jc m:val="centerGroup"/>
                    </m:oMathParaPr>
                    <m:oMath xmlns:m="http://schemas.openxmlformats.org/officeDocument/2006/math">
                      <m:acc>
                        <m:accPr>
                          <m:chr m:val="̂"/>
                          <m:ctrlPr>
                            <a:rPr lang="en-US" altLang="zh-CN" sz="3200" i="1">
                              <a:solidFill>
                                <a:prstClr val="black"/>
                              </a:solidFill>
                              <a:latin typeface="Cambria Math" panose="02040503050406030204" pitchFamily="18" charset="0"/>
                            </a:rPr>
                          </m:ctrlPr>
                        </m:accPr>
                        <m:e>
                          <m:r>
                            <a:rPr lang="en-US" altLang="zh-CN" sz="3200" b="1" i="1">
                              <a:solidFill>
                                <a:prstClr val="black"/>
                              </a:solidFill>
                              <a:latin typeface="Cambria Math" panose="02040503050406030204" pitchFamily="18" charset="0"/>
                            </a:rPr>
                            <m:t>𝜽</m:t>
                          </m:r>
                        </m:e>
                      </m:acc>
                      <m:r>
                        <a:rPr lang="en-US" altLang="zh-CN" sz="3200" i="1">
                          <a:solidFill>
                            <a:prstClr val="black"/>
                          </a:solidFill>
                          <a:latin typeface="Cambria Math" panose="02040503050406030204" pitchFamily="18" charset="0"/>
                        </a:rPr>
                        <m:t>=</m:t>
                      </m:r>
                      <m:func>
                        <m:funcPr>
                          <m:ctrlPr>
                            <a:rPr lang="en-US" altLang="zh-CN" sz="3200" i="1">
                              <a:solidFill>
                                <a:prstClr val="black"/>
                              </a:solidFill>
                              <a:latin typeface="Cambria Math" panose="02040503050406030204" pitchFamily="18" charset="0"/>
                            </a:rPr>
                          </m:ctrlPr>
                        </m:funcPr>
                        <m:fName>
                          <m:r>
                            <m:rPr>
                              <m:sty m:val="p"/>
                            </m:rPr>
                            <a:rPr lang="en-US" altLang="zh-CN" sz="3200">
                              <a:solidFill>
                                <a:prstClr val="black"/>
                              </a:solidFill>
                              <a:latin typeface="Cambria Math" panose="02040503050406030204" pitchFamily="18" charset="0"/>
                            </a:rPr>
                            <m:t>arg</m:t>
                          </m:r>
                        </m:fName>
                        <m:e>
                          <m:func>
                            <m:funcPr>
                              <m:ctrlPr>
                                <a:rPr lang="en-US" altLang="zh-CN" sz="3200" i="1">
                                  <a:solidFill>
                                    <a:prstClr val="black"/>
                                  </a:solidFill>
                                  <a:latin typeface="Cambria Math" panose="02040503050406030204" pitchFamily="18" charset="0"/>
                                </a:rPr>
                              </m:ctrlPr>
                            </m:funcPr>
                            <m:fName>
                              <m:limLow>
                                <m:limLowPr>
                                  <m:ctrlPr>
                                    <a:rPr lang="en-US" altLang="zh-CN" sz="3200" i="1">
                                      <a:solidFill>
                                        <a:prstClr val="black"/>
                                      </a:solidFill>
                                      <a:latin typeface="Cambria Math" panose="02040503050406030204" pitchFamily="18" charset="0"/>
                                    </a:rPr>
                                  </m:ctrlPr>
                                </m:limLowPr>
                                <m:e>
                                  <m:r>
                                    <m:rPr>
                                      <m:sty m:val="p"/>
                                    </m:rPr>
                                    <a:rPr lang="en-US" altLang="zh-CN" sz="3200">
                                      <a:solidFill>
                                        <a:prstClr val="black"/>
                                      </a:solidFill>
                                      <a:latin typeface="Cambria Math" panose="02040503050406030204" pitchFamily="18" charset="0"/>
                                    </a:rPr>
                                    <m:t>max</m:t>
                                  </m:r>
                                </m:e>
                                <m:lim>
                                  <m:r>
                                    <a:rPr lang="en-US" altLang="zh-CN" sz="3200" b="1" i="1">
                                      <a:solidFill>
                                        <a:prstClr val="black"/>
                                      </a:solidFill>
                                      <a:latin typeface="Cambria Math" panose="02040503050406030204" pitchFamily="18" charset="0"/>
                                    </a:rPr>
                                    <m:t>𝜽</m:t>
                                  </m:r>
                                </m:lim>
                              </m:limLow>
                            </m:fName>
                            <m:e>
                              <m:nary>
                                <m:naryPr>
                                  <m:chr m:val="∑"/>
                                  <m:ctrlPr>
                                    <a:rPr lang="en-US" altLang="zh-CN" sz="3200" i="1">
                                      <a:solidFill>
                                        <a:prstClr val="black"/>
                                      </a:solidFill>
                                      <a:latin typeface="Cambria Math" panose="02040503050406030204" pitchFamily="18" charset="0"/>
                                    </a:rPr>
                                  </m:ctrlPr>
                                </m:naryPr>
                                <m:sub>
                                  <m:r>
                                    <m:rPr>
                                      <m:brk m:alnAt="23"/>
                                    </m:rPr>
                                    <a:rPr lang="en-US" altLang="zh-CN" sz="3200" i="1">
                                      <a:solidFill>
                                        <a:prstClr val="black"/>
                                      </a:solidFill>
                                      <a:latin typeface="Cambria Math" panose="02040503050406030204" pitchFamily="18" charset="0"/>
                                    </a:rPr>
                                    <m:t>𝑖</m:t>
                                  </m:r>
                                  <m:r>
                                    <a:rPr lang="en-US" altLang="zh-CN" sz="3200" i="1">
                                      <a:solidFill>
                                        <a:prstClr val="black"/>
                                      </a:solidFill>
                                      <a:latin typeface="Cambria Math" panose="02040503050406030204" pitchFamily="18" charset="0"/>
                                    </a:rPr>
                                    <m:t>=</m:t>
                                  </m:r>
                                  <m:r>
                                    <m:rPr>
                                      <m:brk m:alnAt="23"/>
                                    </m:rPr>
                                    <a:rPr lang="en-US" altLang="zh-CN" sz="3200" i="1">
                                      <a:solidFill>
                                        <a:prstClr val="black"/>
                                      </a:solidFill>
                                      <a:latin typeface="Cambria Math" panose="02040503050406030204" pitchFamily="18" charset="0"/>
                                    </a:rPr>
                                    <m:t>1</m:t>
                                  </m:r>
                                </m:sub>
                                <m:sup>
                                  <m:r>
                                    <a:rPr lang="en-US" altLang="zh-CN" sz="3200" i="1">
                                      <a:solidFill>
                                        <a:prstClr val="black"/>
                                      </a:solidFill>
                                      <a:latin typeface="Cambria Math" panose="02040503050406030204" pitchFamily="18" charset="0"/>
                                    </a:rPr>
                                    <m:t>𝑚</m:t>
                                  </m:r>
                                </m:sup>
                                <m:e>
                                  <m:func>
                                    <m:funcPr>
                                      <m:ctrlPr>
                                        <a:rPr lang="en-US" altLang="zh-CN" sz="3200" i="1">
                                          <a:solidFill>
                                            <a:prstClr val="black"/>
                                          </a:solidFill>
                                          <a:latin typeface="Cambria Math" panose="02040503050406030204" pitchFamily="18" charset="0"/>
                                        </a:rPr>
                                      </m:ctrlPr>
                                    </m:funcPr>
                                    <m:fName>
                                      <m:r>
                                        <m:rPr>
                                          <m:sty m:val="p"/>
                                        </m:rPr>
                                        <a:rPr lang="en-US" altLang="zh-CN" sz="3200">
                                          <a:solidFill>
                                            <a:prstClr val="black"/>
                                          </a:solidFill>
                                          <a:latin typeface="Cambria Math" panose="02040503050406030204" pitchFamily="18" charset="0"/>
                                        </a:rPr>
                                        <m:t>log</m:t>
                                      </m:r>
                                    </m:fName>
                                    <m:e>
                                      <m:r>
                                        <a:rPr lang="en-US" altLang="zh-CN" sz="3200" i="1">
                                          <a:solidFill>
                                            <a:prstClr val="black"/>
                                          </a:solidFill>
                                          <a:latin typeface="Cambria Math" panose="02040503050406030204" pitchFamily="18" charset="0"/>
                                        </a:rPr>
                                        <m:t>𝑃</m:t>
                                      </m:r>
                                      <m:d>
                                        <m:dPr>
                                          <m:ctrlPr>
                                            <a:rPr lang="en-US" altLang="zh-CN" sz="3200" i="1">
                                              <a:solidFill>
                                                <a:prstClr val="black"/>
                                              </a:solidFill>
                                              <a:latin typeface="Cambria Math" panose="02040503050406030204" pitchFamily="18" charset="0"/>
                                            </a:rPr>
                                          </m:ctrlPr>
                                        </m:dPr>
                                        <m:e>
                                          <m:sSup>
                                            <m:sSupPr>
                                              <m:ctrlPr>
                                                <a:rPr lang="en-US" altLang="zh-CN" sz="3200" i="1">
                                                  <a:solidFill>
                                                    <a:prstClr val="black"/>
                                                  </a:solidFill>
                                                  <a:latin typeface="Cambria Math" panose="02040503050406030204" pitchFamily="18" charset="0"/>
                                                </a:rPr>
                                              </m:ctrlPr>
                                            </m:sSupPr>
                                            <m:e>
                                              <m:r>
                                                <a:rPr lang="en-US" altLang="zh-CN" sz="3200" i="1">
                                                  <a:solidFill>
                                                    <a:prstClr val="black"/>
                                                  </a:solidFill>
                                                  <a:latin typeface="Cambria Math" panose="02040503050406030204" pitchFamily="18" charset="0"/>
                                                </a:rPr>
                                                <m:t>𝑦</m:t>
                                              </m:r>
                                            </m:e>
                                            <m:sup>
                                              <m:d>
                                                <m:dPr>
                                                  <m:ctrlPr>
                                                    <a:rPr lang="en-US" altLang="zh-CN" sz="3200" i="1">
                                                      <a:solidFill>
                                                        <a:prstClr val="black"/>
                                                      </a:solidFill>
                                                      <a:latin typeface="Cambria Math" panose="02040503050406030204" pitchFamily="18" charset="0"/>
                                                    </a:rPr>
                                                  </m:ctrlPr>
                                                </m:dPr>
                                                <m:e>
                                                  <m:r>
                                                    <a:rPr lang="en-US" altLang="zh-CN" sz="3200" i="1">
                                                      <a:solidFill>
                                                        <a:prstClr val="black"/>
                                                      </a:solidFill>
                                                      <a:latin typeface="Cambria Math" panose="02040503050406030204" pitchFamily="18" charset="0"/>
                                                    </a:rPr>
                                                    <m:t>𝑖</m:t>
                                                  </m:r>
                                                </m:e>
                                              </m:d>
                                            </m:sup>
                                          </m:sSup>
                                        </m:e>
                                        <m:e>
                                          <m:sSup>
                                            <m:sSupPr>
                                              <m:ctrlPr>
                                                <a:rPr lang="en-US" altLang="zh-CN" sz="3200" i="1">
                                                  <a:solidFill>
                                                    <a:prstClr val="black"/>
                                                  </a:solidFill>
                                                  <a:latin typeface="Cambria Math" panose="02040503050406030204" pitchFamily="18" charset="0"/>
                                                </a:rPr>
                                              </m:ctrlPr>
                                            </m:sSupPr>
                                            <m:e>
                                              <m:r>
                                                <a:rPr lang="en-US" altLang="zh-CN" sz="3200" b="1" i="1">
                                                  <a:solidFill>
                                                    <a:prstClr val="black"/>
                                                  </a:solidFill>
                                                  <a:latin typeface="Cambria Math" panose="02040503050406030204" pitchFamily="18" charset="0"/>
                                                </a:rPr>
                                                <m:t>𝒙</m:t>
                                              </m:r>
                                            </m:e>
                                            <m:sup>
                                              <m:d>
                                                <m:dPr>
                                                  <m:ctrlPr>
                                                    <a:rPr lang="en-US" altLang="zh-CN" sz="3200" i="1">
                                                      <a:solidFill>
                                                        <a:prstClr val="black"/>
                                                      </a:solidFill>
                                                      <a:latin typeface="Cambria Math" panose="02040503050406030204" pitchFamily="18" charset="0"/>
                                                    </a:rPr>
                                                  </m:ctrlPr>
                                                </m:dPr>
                                                <m:e>
                                                  <m:r>
                                                    <a:rPr lang="en-US" altLang="zh-CN" sz="3200" i="1">
                                                      <a:solidFill>
                                                        <a:prstClr val="black"/>
                                                      </a:solidFill>
                                                      <a:latin typeface="Cambria Math" panose="02040503050406030204" pitchFamily="18" charset="0"/>
                                                    </a:rPr>
                                                    <m:t>𝑖</m:t>
                                                  </m:r>
                                                </m:e>
                                              </m:d>
                                            </m:sup>
                                          </m:sSup>
                                        </m:e>
                                      </m:d>
                                      <m:r>
                                        <a:rPr lang="en-US" altLang="zh-CN" sz="3200" i="1">
                                          <a:solidFill>
                                            <a:prstClr val="black"/>
                                          </a:solidFill>
                                          <a:latin typeface="Cambria Math" panose="02040503050406030204" pitchFamily="18" charset="0"/>
                                        </a:rPr>
                                        <m:t>−</m:t>
                                      </m:r>
                                      <m:r>
                                        <a:rPr lang="en-US" altLang="zh-CN" sz="3200" i="1">
                                          <a:solidFill>
                                            <a:prstClr val="black"/>
                                          </a:solidFill>
                                          <a:latin typeface="Cambria Math" panose="02040503050406030204" pitchFamily="18" charset="0"/>
                                        </a:rPr>
                                        <m:t>𝛼</m:t>
                                      </m:r>
                                      <m:r>
                                        <a:rPr lang="en-US" altLang="zh-CN" sz="3200" i="1">
                                          <a:solidFill>
                                            <a:prstClr val="black"/>
                                          </a:solidFill>
                                          <a:latin typeface="Cambria Math" panose="02040503050406030204" pitchFamily="18" charset="0"/>
                                        </a:rPr>
                                        <m:t>⋅</m:t>
                                      </m:r>
                                      <m:nary>
                                        <m:naryPr>
                                          <m:chr m:val="∑"/>
                                          <m:ctrlPr>
                                            <a:rPr lang="en-US" altLang="zh-CN" sz="3200" i="1">
                                              <a:solidFill>
                                                <a:prstClr val="black"/>
                                              </a:solidFill>
                                              <a:latin typeface="Cambria Math" panose="02040503050406030204" pitchFamily="18" charset="0"/>
                                            </a:rPr>
                                          </m:ctrlPr>
                                        </m:naryPr>
                                        <m:sub>
                                          <m:r>
                                            <m:rPr>
                                              <m:brk m:alnAt="23"/>
                                            </m:rPr>
                                            <a:rPr lang="en-US" altLang="zh-CN" sz="3200" i="1">
                                              <a:solidFill>
                                                <a:prstClr val="black"/>
                                              </a:solidFill>
                                              <a:latin typeface="Cambria Math" panose="02040503050406030204" pitchFamily="18" charset="0"/>
                                            </a:rPr>
                                            <m:t>𝑗</m:t>
                                          </m:r>
                                          <m:r>
                                            <a:rPr lang="en-US" altLang="zh-CN" sz="3200" i="1">
                                              <a:solidFill>
                                                <a:prstClr val="black"/>
                                              </a:solidFill>
                                              <a:latin typeface="Cambria Math" panose="02040503050406030204" pitchFamily="18" charset="0"/>
                                            </a:rPr>
                                            <m:t>=1</m:t>
                                          </m:r>
                                        </m:sub>
                                        <m:sup>
                                          <m:r>
                                            <a:rPr lang="en-US" altLang="zh-CN" sz="3200" i="1">
                                              <a:solidFill>
                                                <a:prstClr val="black"/>
                                              </a:solidFill>
                                              <a:latin typeface="Cambria Math" panose="02040503050406030204" pitchFamily="18" charset="0"/>
                                            </a:rPr>
                                            <m:t>𝑛</m:t>
                                          </m:r>
                                        </m:sup>
                                        <m:e>
                                          <m:d>
                                            <m:dPr>
                                              <m:begChr m:val="|"/>
                                              <m:endChr m:val="|"/>
                                              <m:ctrlPr>
                                                <a:rPr lang="en-US" altLang="zh-CN" sz="3200" i="1">
                                                  <a:solidFill>
                                                    <a:prstClr val="black"/>
                                                  </a:solidFill>
                                                  <a:latin typeface="Cambria Math" panose="02040503050406030204" pitchFamily="18" charset="0"/>
                                                </a:rPr>
                                              </m:ctrlPr>
                                            </m:dPr>
                                            <m:e>
                                              <m:sSub>
                                                <m:sSubPr>
                                                  <m:ctrlPr>
                                                    <a:rPr lang="en-US" altLang="zh-CN" sz="3200" i="1">
                                                      <a:solidFill>
                                                        <a:prstClr val="black"/>
                                                      </a:solidFill>
                                                      <a:latin typeface="Cambria Math" panose="02040503050406030204" pitchFamily="18" charset="0"/>
                                                    </a:rPr>
                                                  </m:ctrlPr>
                                                </m:sSubPr>
                                                <m:e>
                                                  <m:r>
                                                    <a:rPr lang="en-US" altLang="zh-CN" sz="3200" i="1">
                                                      <a:solidFill>
                                                        <a:prstClr val="black"/>
                                                      </a:solidFill>
                                                      <a:latin typeface="Cambria Math" panose="02040503050406030204" pitchFamily="18" charset="0"/>
                                                    </a:rPr>
                                                    <m:t>𝜃</m:t>
                                                  </m:r>
                                                </m:e>
                                                <m:sub>
                                                  <m:r>
                                                    <a:rPr lang="en-US" altLang="zh-CN" sz="3200" i="1">
                                                      <a:solidFill>
                                                        <a:prstClr val="black"/>
                                                      </a:solidFill>
                                                      <a:latin typeface="Cambria Math" panose="02040503050406030204" pitchFamily="18" charset="0"/>
                                                    </a:rPr>
                                                    <m:t>𝑗</m:t>
                                                  </m:r>
                                                </m:sub>
                                              </m:sSub>
                                            </m:e>
                                          </m:d>
                                        </m:e>
                                      </m:nary>
                                    </m:e>
                                  </m:func>
                                </m:e>
                              </m:nary>
                            </m:e>
                          </m:func>
                        </m:e>
                      </m:func>
                    </m:oMath>
                  </m:oMathPara>
                </a14:m>
                <a:endParaRPr lang="zh-CN" altLang="en-US" sz="3200" dirty="0">
                  <a:solidFill>
                    <a:prstClr val="black"/>
                  </a:solidFill>
                  <a:latin typeface="Lucida Sans" charset="0"/>
                  <a:ea typeface="ＭＳ Ｐゴシック" charset="0"/>
                </a:endParaRPr>
              </a:p>
            </p:txBody>
          </p:sp>
        </mc:Choice>
        <mc:Fallback xmlns="">
          <p:sp>
            <p:nvSpPr>
              <p:cNvPr id="7" name="文本框 6">
                <a:extLst>
                  <a:ext uri="{FF2B5EF4-FFF2-40B4-BE49-F238E27FC236}">
                    <a16:creationId xmlns:a16="http://schemas.microsoft.com/office/drawing/2014/main" id="{985FAD4D-CEEB-4FC5-92F6-29A767726661}"/>
                  </a:ext>
                </a:extLst>
              </p:cNvPr>
              <p:cNvSpPr txBox="1">
                <a:spLocks noRot="1" noChangeAspect="1" noMove="1" noResize="1" noEditPoints="1" noAdjustHandles="1" noChangeArrowheads="1" noChangeShapeType="1" noTextEdit="1"/>
              </p:cNvSpPr>
              <p:nvPr/>
            </p:nvSpPr>
            <p:spPr>
              <a:xfrm>
                <a:off x="2263273" y="5461001"/>
                <a:ext cx="7794185" cy="1400063"/>
              </a:xfrm>
              <a:prstGeom prst="rect">
                <a:avLst/>
              </a:prstGeom>
              <a:blipFill>
                <a:blip r:embed="rId4"/>
                <a:stretch>
                  <a:fillRect l="-651" t="-116216" r="-4072" b="-170270"/>
                </a:stretch>
              </a:blipFill>
            </p:spPr>
            <p:txBody>
              <a:bodyPr/>
              <a:lstStyle/>
              <a:p>
                <a:r>
                  <a:rPr lang="en-CN">
                    <a:noFill/>
                  </a:rPr>
                  <a:t> </a:t>
                </a:r>
              </a:p>
            </p:txBody>
          </p:sp>
        </mc:Fallback>
      </mc:AlternateContent>
    </p:spTree>
    <p:extLst>
      <p:ext uri="{BB962C8B-B14F-4D97-AF65-F5344CB8AC3E}">
        <p14:creationId xmlns:p14="http://schemas.microsoft.com/office/powerpoint/2010/main" val="331543651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56181-AF40-45A2-AC81-8414CD45E47D}"/>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A6D0613B-F2C2-45D6-8EAC-A0779B858EEC}"/>
              </a:ext>
            </a:extLst>
          </p:cNvPr>
          <p:cNvSpPr>
            <a:spLocks noGrp="1"/>
          </p:cNvSpPr>
          <p:nvPr>
            <p:ph idx="1"/>
          </p:nvPr>
        </p:nvSpPr>
        <p:spPr/>
        <p:txBody>
          <a:bodyPr>
            <a:normAutofit/>
          </a:bodyPr>
          <a:lstStyle/>
          <a:p>
            <a:r>
              <a:rPr lang="en-US" altLang="zh-CN" sz="3200" b="1" dirty="0">
                <a:solidFill>
                  <a:schemeClr val="bg2">
                    <a:lumMod val="90000"/>
                  </a:schemeClr>
                </a:solidFill>
              </a:rPr>
              <a:t>Tasks of Text Classification</a:t>
            </a:r>
          </a:p>
          <a:p>
            <a:r>
              <a:rPr lang="en-US" sz="3200" b="1" dirty="0">
                <a:solidFill>
                  <a:schemeClr val="bg2">
                    <a:lumMod val="90000"/>
                  </a:schemeClr>
                </a:solidFill>
              </a:rPr>
              <a:t>Naïve Bayes (NB) Classifier</a:t>
            </a:r>
          </a:p>
          <a:p>
            <a:r>
              <a:rPr lang="en-US" sz="3200" b="1" dirty="0">
                <a:solidFill>
                  <a:schemeClr val="bg2">
                    <a:lumMod val="90000"/>
                  </a:schemeClr>
                </a:solidFill>
              </a:rPr>
              <a:t>Logistic Regression (LR) Classifier</a:t>
            </a:r>
          </a:p>
          <a:p>
            <a:r>
              <a:rPr lang="en-US" sz="3200" b="1" dirty="0"/>
              <a:t>Evaluation on text classification</a:t>
            </a:r>
          </a:p>
          <a:p>
            <a:r>
              <a:rPr lang="en-US" sz="3200" b="1" dirty="0">
                <a:solidFill>
                  <a:schemeClr val="bg2">
                    <a:lumMod val="90000"/>
                  </a:schemeClr>
                </a:solidFill>
              </a:rPr>
              <a:t>Practice and others</a:t>
            </a:r>
            <a:endParaRPr lang="en-CN" sz="3200" b="1" dirty="0">
              <a:solidFill>
                <a:schemeClr val="bg2">
                  <a:lumMod val="90000"/>
                </a:schemeClr>
              </a:solidFill>
            </a:endParaRPr>
          </a:p>
        </p:txBody>
      </p:sp>
      <p:sp>
        <p:nvSpPr>
          <p:cNvPr id="4" name="灯片编号占位符 3">
            <a:extLst>
              <a:ext uri="{FF2B5EF4-FFF2-40B4-BE49-F238E27FC236}">
                <a16:creationId xmlns:a16="http://schemas.microsoft.com/office/drawing/2014/main" id="{26D94FB3-B3E3-416A-B823-5D46BCCF404A}"/>
              </a:ext>
            </a:extLst>
          </p:cNvPr>
          <p:cNvSpPr>
            <a:spLocks noGrp="1"/>
          </p:cNvSpPr>
          <p:nvPr>
            <p:ph type="sldNum" sz="quarter" idx="12"/>
          </p:nvPr>
        </p:nvSpPr>
        <p:spPr/>
        <p:txBody>
          <a:bodyPr/>
          <a:lstStyle/>
          <a:p>
            <a:fld id="{DC8BB421-126E-41CB-B73A-69D52E98CAE3}" type="slidenum">
              <a:rPr lang="zh-CN" altLang="en-US" smtClean="0"/>
              <a:t>57</a:t>
            </a:fld>
            <a:endParaRPr lang="zh-CN" altLang="en-US" dirty="0"/>
          </a:p>
        </p:txBody>
      </p:sp>
    </p:spTree>
    <p:extLst>
      <p:ext uri="{BB962C8B-B14F-4D97-AF65-F5344CB8AC3E}">
        <p14:creationId xmlns:p14="http://schemas.microsoft.com/office/powerpoint/2010/main" val="48742128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118E2-1E43-1443-8C4C-4EFD96C37989}"/>
              </a:ext>
            </a:extLst>
          </p:cNvPr>
          <p:cNvSpPr>
            <a:spLocks noGrp="1"/>
          </p:cNvSpPr>
          <p:nvPr>
            <p:ph type="title"/>
          </p:nvPr>
        </p:nvSpPr>
        <p:spPr/>
        <p:txBody>
          <a:bodyPr/>
          <a:lstStyle/>
          <a:p>
            <a:r>
              <a:rPr lang="en-US" b="1" dirty="0"/>
              <a:t>General </a:t>
            </a:r>
            <a:r>
              <a:rPr lang="en-US" altLang="zh-CN" b="1" dirty="0"/>
              <a:t>e</a:t>
            </a:r>
            <a:r>
              <a:rPr lang="en-US" b="1" dirty="0"/>
              <a:t>valuation </a:t>
            </a:r>
            <a:r>
              <a:rPr lang="en-US" altLang="zh-CN" dirty="0"/>
              <a:t>m</a:t>
            </a:r>
            <a:r>
              <a:rPr lang="en-US" b="1" dirty="0"/>
              <a:t>ethodology</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532E3E1-A00A-5043-A34A-AAD9CE5DFEBE}"/>
                  </a:ext>
                </a:extLst>
              </p:cNvPr>
              <p:cNvSpPr>
                <a:spLocks noGrp="1"/>
              </p:cNvSpPr>
              <p:nvPr>
                <p:ph idx="1"/>
              </p:nvPr>
            </p:nvSpPr>
            <p:spPr>
              <a:xfrm>
                <a:off x="517525" y="1108434"/>
                <a:ext cx="11124348" cy="1984172"/>
              </a:xfrm>
            </p:spPr>
            <p:txBody>
              <a:bodyPr>
                <a:normAutofit/>
              </a:bodyPr>
              <a:lstStyle/>
              <a:p>
                <a:pPr>
                  <a:spcBef>
                    <a:spcPts val="600"/>
                  </a:spcBef>
                  <a:spcAft>
                    <a:spcPts val="0"/>
                  </a:spcAft>
                </a:pPr>
                <a:r>
                  <a:rPr lang="en-US" altLang="zh-CN" dirty="0"/>
                  <a:t>C</a:t>
                </a:r>
                <a:r>
                  <a:rPr lang="en-US" dirty="0"/>
                  <a:t>reate a test </a:t>
                </a:r>
                <a:r>
                  <a:rPr lang="en-US" altLang="zh-CN" dirty="0"/>
                  <a:t>set</a:t>
                </a:r>
                <a:r>
                  <a:rPr lang="zh-CN" altLang="en-US" dirty="0"/>
                  <a:t>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𝑡𝑒𝑠𝑡</m:t>
                        </m:r>
                      </m:sub>
                    </m:sSub>
                  </m:oMath>
                </a14:m>
                <a:r>
                  <a:rPr lang="en-US" dirty="0"/>
                  <a:t> where </a:t>
                </a:r>
                <a:r>
                  <a:rPr lang="en-US" altLang="zh-CN" dirty="0"/>
                  <a:t>each</a:t>
                </a:r>
                <a:r>
                  <a:rPr lang="en-US" dirty="0"/>
                  <a:t> </a:t>
                </a:r>
                <a:r>
                  <a:rPr lang="en-US" altLang="zh-CN" dirty="0"/>
                  <a:t>doc</a:t>
                </a:r>
                <a:r>
                  <a:rPr lang="en-US" dirty="0"/>
                  <a:t> is tagged with </a:t>
                </a:r>
                <a:r>
                  <a:rPr lang="en-US" altLang="zh-CN" dirty="0"/>
                  <a:t>a</a:t>
                </a:r>
                <a:r>
                  <a:rPr lang="zh-CN" altLang="en-US" dirty="0"/>
                  <a:t> </a:t>
                </a:r>
                <a:r>
                  <a:rPr lang="en-US" dirty="0"/>
                  <a:t>tru</a:t>
                </a:r>
                <a:r>
                  <a:rPr lang="en-US" altLang="zh-CN" dirty="0"/>
                  <a:t>e</a:t>
                </a:r>
                <a:r>
                  <a:rPr lang="zh-CN" altLang="en-US" b="1" dirty="0"/>
                  <a:t> </a:t>
                </a:r>
                <a:r>
                  <a:rPr lang="en-US" altLang="zh-CN" dirty="0"/>
                  <a:t>label</a:t>
                </a:r>
                <a:endParaRPr lang="en-US" dirty="0"/>
              </a:p>
              <a:p>
                <a:pPr>
                  <a:spcBef>
                    <a:spcPts val="600"/>
                  </a:spcBef>
                  <a:spcAft>
                    <a:spcPts val="0"/>
                  </a:spcAft>
                </a:pPr>
                <a:r>
                  <a:rPr lang="en-US" altLang="zh-CN" dirty="0"/>
                  <a:t>Predict</a:t>
                </a:r>
                <a:r>
                  <a:rPr lang="zh-CN" altLang="en-US" dirty="0"/>
                  <a:t> </a:t>
                </a:r>
                <a:r>
                  <a:rPr lang="en-US" dirty="0"/>
                  <a:t>results using </a:t>
                </a:r>
                <a:r>
                  <a:rPr lang="en-US" altLang="zh-CN" dirty="0"/>
                  <a:t>the</a:t>
                </a:r>
                <a:r>
                  <a:rPr lang="zh-CN" altLang="en-US" dirty="0"/>
                  <a:t> </a:t>
                </a:r>
                <a:r>
                  <a:rPr lang="en-US" altLang="zh-CN" dirty="0"/>
                  <a:t>learned</a:t>
                </a:r>
                <a:r>
                  <a:rPr lang="zh-CN" altLang="en-US" dirty="0"/>
                  <a:t> </a:t>
                </a:r>
                <a:r>
                  <a:rPr lang="en-US" altLang="zh-CN" dirty="0"/>
                  <a:t>model</a:t>
                </a:r>
                <a:r>
                  <a:rPr lang="zh-CN" altLang="en-US" dirty="0"/>
                  <a:t> </a:t>
                </a:r>
                <a14:m>
                  <m:oMath xmlns:m="http://schemas.openxmlformats.org/officeDocument/2006/math">
                    <m:r>
                      <a:rPr lang="en-US" altLang="zh-CN" b="1" i="1" smtClean="0">
                        <a:latin typeface="Cambria Math" panose="02040503050406030204" pitchFamily="18" charset="0"/>
                      </a:rPr>
                      <m:t>𝑾</m:t>
                    </m:r>
                  </m:oMath>
                </a14:m>
                <a:r>
                  <a:rPr lang="en-US" dirty="0"/>
                  <a:t> on </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𝐷</m:t>
                        </m:r>
                      </m:e>
                      <m:sub>
                        <m:r>
                          <a:rPr lang="en-US" altLang="zh-CN" b="0" i="1" smtClean="0">
                            <a:latin typeface="Cambria Math" panose="02040503050406030204" pitchFamily="18" charset="0"/>
                          </a:rPr>
                          <m:t>𝑡𝑒𝑠𝑡</m:t>
                        </m:r>
                      </m:sub>
                    </m:sSub>
                  </m:oMath>
                </a14:m>
                <a:endParaRPr lang="en-US" dirty="0"/>
              </a:p>
              <a:p>
                <a:pPr>
                  <a:spcBef>
                    <a:spcPts val="600"/>
                  </a:spcBef>
                  <a:spcAft>
                    <a:spcPts val="0"/>
                  </a:spcAft>
                </a:pPr>
                <a:r>
                  <a:rPr lang="en-US" dirty="0"/>
                  <a:t>Compare</a:t>
                </a:r>
                <a:r>
                  <a:rPr lang="zh-CN" altLang="en-US" dirty="0"/>
                  <a:t> </a:t>
                </a:r>
                <a:r>
                  <a:rPr lang="en-US" altLang="zh-CN" dirty="0"/>
                  <a:t>predictions</a:t>
                </a:r>
                <a:r>
                  <a:rPr lang="en-US" dirty="0"/>
                  <a:t> with </a:t>
                </a:r>
                <a:r>
                  <a:rPr lang="en-US" altLang="zh-CN" dirty="0"/>
                  <a:t>true</a:t>
                </a:r>
                <a:r>
                  <a:rPr lang="zh-CN" altLang="en-US" dirty="0"/>
                  <a:t> </a:t>
                </a:r>
                <a:r>
                  <a:rPr lang="en-US" altLang="zh-CN" dirty="0"/>
                  <a:t>labels</a:t>
                </a:r>
                <a:r>
                  <a:rPr lang="en-US" dirty="0"/>
                  <a:t> and quantify their similarity</a:t>
                </a:r>
              </a:p>
              <a:p>
                <a:pPr lvl="1">
                  <a:spcBef>
                    <a:spcPts val="600"/>
                  </a:spcBef>
                  <a:spcAft>
                    <a:spcPts val="0"/>
                  </a:spcAft>
                </a:pPr>
                <a:r>
                  <a:rPr lang="en-US" dirty="0"/>
                  <a:t>The higher the similarity is, the better the results are</a:t>
                </a:r>
              </a:p>
            </p:txBody>
          </p:sp>
        </mc:Choice>
        <mc:Fallback xmlns="">
          <p:sp>
            <p:nvSpPr>
              <p:cNvPr id="3" name="Content Placeholder 2">
                <a:extLst>
                  <a:ext uri="{FF2B5EF4-FFF2-40B4-BE49-F238E27FC236}">
                    <a16:creationId xmlns:a16="http://schemas.microsoft.com/office/drawing/2014/main" id="{6532E3E1-A00A-5043-A34A-AAD9CE5DFEBE}"/>
                  </a:ext>
                </a:extLst>
              </p:cNvPr>
              <p:cNvSpPr>
                <a:spLocks noGrp="1" noRot="1" noChangeAspect="1" noMove="1" noResize="1" noEditPoints="1" noAdjustHandles="1" noChangeArrowheads="1" noChangeShapeType="1" noTextEdit="1"/>
              </p:cNvSpPr>
              <p:nvPr>
                <p:ph idx="1"/>
              </p:nvPr>
            </p:nvSpPr>
            <p:spPr>
              <a:xfrm>
                <a:off x="517525" y="1108434"/>
                <a:ext cx="11124348" cy="1984172"/>
              </a:xfrm>
              <a:blipFill>
                <a:blip r:embed="rId2"/>
                <a:stretch>
                  <a:fillRect l="-912" t="-3822" b="-6369"/>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D28C9CD9-A348-C947-8E45-A2C573E4F213}"/>
              </a:ext>
            </a:extLst>
          </p:cNvPr>
          <p:cNvSpPr>
            <a:spLocks noGrp="1"/>
          </p:cNvSpPr>
          <p:nvPr>
            <p:ph type="sldNum" sz="quarter" idx="12"/>
          </p:nvPr>
        </p:nvSpPr>
        <p:spPr/>
        <p:txBody>
          <a:bodyPr/>
          <a:lstStyle/>
          <a:p>
            <a:fld id="{DC8BB421-126E-41CB-B73A-69D52E98CAE3}" type="slidenum">
              <a:rPr lang="zh-CN" altLang="en-US" smtClean="0"/>
              <a:t>58</a:t>
            </a:fld>
            <a:endParaRPr lang="zh-CN" altLang="en-US" dirty="0"/>
          </a:p>
        </p:txBody>
      </p:sp>
      <p:pic>
        <p:nvPicPr>
          <p:cNvPr id="6" name="Picture 5">
            <a:extLst>
              <a:ext uri="{FF2B5EF4-FFF2-40B4-BE49-F238E27FC236}">
                <a16:creationId xmlns:a16="http://schemas.microsoft.com/office/drawing/2014/main" id="{4885254A-1B7B-D145-AEBC-DEE8A611A6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45834" y="3188192"/>
            <a:ext cx="7772400" cy="3549141"/>
          </a:xfrm>
          <a:prstGeom prst="rect">
            <a:avLst/>
          </a:prstGeom>
        </p:spPr>
      </p:pic>
    </p:spTree>
    <p:extLst>
      <p:ext uri="{BB962C8B-B14F-4D97-AF65-F5344CB8AC3E}">
        <p14:creationId xmlns:p14="http://schemas.microsoft.com/office/powerpoint/2010/main" val="13617265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01404-46C6-1944-B314-9313C7731EA6}"/>
              </a:ext>
            </a:extLst>
          </p:cNvPr>
          <p:cNvSpPr>
            <a:spLocks noGrp="1"/>
          </p:cNvSpPr>
          <p:nvPr>
            <p:ph type="title"/>
          </p:nvPr>
        </p:nvSpPr>
        <p:spPr/>
        <p:txBody>
          <a:bodyPr/>
          <a:lstStyle/>
          <a:p>
            <a:r>
              <a:rPr lang="en-US" altLang="zh-CN" dirty="0">
                <a:ea typeface="ＭＳ Ｐゴシック" charset="0"/>
                <a:cs typeface="ＭＳ Ｐゴシック" charset="0"/>
              </a:rPr>
              <a:t>Confusion matrix</a:t>
            </a:r>
            <a:r>
              <a:rPr lang="zh-CN" altLang="en-US" dirty="0">
                <a:ea typeface="ＭＳ Ｐゴシック" charset="0"/>
                <a:cs typeface="ＭＳ Ｐゴシック" charset="0"/>
              </a:rPr>
              <a:t> </a:t>
            </a:r>
            <a:r>
              <a:rPr lang="en-US" altLang="zh-CN" dirty="0">
                <a:ea typeface="ＭＳ Ｐゴシック" charset="0"/>
                <a:cs typeface="ＭＳ Ｐゴシック" charset="0"/>
              </a:rPr>
              <a:t>-</a:t>
            </a:r>
            <a:r>
              <a:rPr lang="zh-CN" altLang="en-US" dirty="0">
                <a:ea typeface="ＭＳ Ｐゴシック" charset="0"/>
                <a:cs typeface="ＭＳ Ｐゴシック" charset="0"/>
              </a:rPr>
              <a:t> </a:t>
            </a:r>
            <a:r>
              <a:rPr lang="en-US" altLang="zh-CN" dirty="0">
                <a:ea typeface="ＭＳ Ｐゴシック" charset="0"/>
                <a:cs typeface="ＭＳ Ｐゴシック" charset="0"/>
              </a:rPr>
              <a:t>Accuracy </a:t>
            </a:r>
            <a:endParaRPr lang="en-CN" dirty="0"/>
          </a:p>
        </p:txBody>
      </p:sp>
      <p:sp>
        <p:nvSpPr>
          <p:cNvPr id="3" name="Content Placeholder 2">
            <a:extLst>
              <a:ext uri="{FF2B5EF4-FFF2-40B4-BE49-F238E27FC236}">
                <a16:creationId xmlns:a16="http://schemas.microsoft.com/office/drawing/2014/main" id="{36056B97-C3AB-F94E-A75E-C5AE91EB56BF}"/>
              </a:ext>
            </a:extLst>
          </p:cNvPr>
          <p:cNvSpPr>
            <a:spLocks noGrp="1"/>
          </p:cNvSpPr>
          <p:nvPr>
            <p:ph idx="1"/>
          </p:nvPr>
        </p:nvSpPr>
        <p:spPr>
          <a:xfrm>
            <a:off x="314325" y="924585"/>
            <a:ext cx="3514922" cy="479938"/>
          </a:xfrm>
        </p:spPr>
        <p:txBody>
          <a:bodyPr>
            <a:normAutofit/>
          </a:bodyPr>
          <a:lstStyle/>
          <a:p>
            <a:r>
              <a:rPr lang="en-US" altLang="zh-CN" sz="2400" b="1" i="0" dirty="0">
                <a:solidFill>
                  <a:srgbClr val="000000"/>
                </a:solidFill>
                <a:effectLst/>
              </a:rPr>
              <a:t>Confusion matrix</a:t>
            </a:r>
            <a:endParaRPr lang="en-CN" sz="2400" dirty="0"/>
          </a:p>
        </p:txBody>
      </p:sp>
      <p:sp>
        <p:nvSpPr>
          <p:cNvPr id="4" name="Slide Number Placeholder 3">
            <a:extLst>
              <a:ext uri="{FF2B5EF4-FFF2-40B4-BE49-F238E27FC236}">
                <a16:creationId xmlns:a16="http://schemas.microsoft.com/office/drawing/2014/main" id="{3E07C1C1-FD71-C144-8DE1-BF4DCB9FDBE8}"/>
              </a:ext>
            </a:extLst>
          </p:cNvPr>
          <p:cNvSpPr>
            <a:spLocks noGrp="1"/>
          </p:cNvSpPr>
          <p:nvPr>
            <p:ph type="sldNum" sz="quarter" idx="12"/>
          </p:nvPr>
        </p:nvSpPr>
        <p:spPr/>
        <p:txBody>
          <a:bodyPr/>
          <a:lstStyle/>
          <a:p>
            <a:fld id="{DC8BB421-126E-41CB-B73A-69D52E98CAE3}" type="slidenum">
              <a:rPr lang="zh-CN" altLang="en-US" smtClean="0"/>
              <a:t>59</a:t>
            </a:fld>
            <a:endParaRPr lang="zh-CN" altLang="en-US" dirty="0"/>
          </a:p>
        </p:txBody>
      </p:sp>
      <p:sp>
        <p:nvSpPr>
          <p:cNvPr id="5" name="TextBox 4">
            <a:extLst>
              <a:ext uri="{FF2B5EF4-FFF2-40B4-BE49-F238E27FC236}">
                <a16:creationId xmlns:a16="http://schemas.microsoft.com/office/drawing/2014/main" id="{97285A12-06A6-5E44-B092-D5FE9B9B4809}"/>
              </a:ext>
            </a:extLst>
          </p:cNvPr>
          <p:cNvSpPr txBox="1"/>
          <p:nvPr/>
        </p:nvSpPr>
        <p:spPr>
          <a:xfrm>
            <a:off x="596823" y="2197933"/>
            <a:ext cx="1703136" cy="400110"/>
          </a:xfrm>
          <a:prstGeom prst="rect">
            <a:avLst/>
          </a:prstGeom>
          <a:noFill/>
        </p:spPr>
        <p:txBody>
          <a:bodyPr wrap="square" rtlCol="0">
            <a:spAutoFit/>
          </a:bodyPr>
          <a:lstStyle/>
          <a:p>
            <a:r>
              <a:rPr lang="en-US" altLang="zh-CN" sz="2000" dirty="0"/>
              <a:t>G</a:t>
            </a:r>
            <a:r>
              <a:rPr lang="en-US" sz="2000" dirty="0"/>
              <a:t>round-truth</a:t>
            </a:r>
          </a:p>
        </p:txBody>
      </p:sp>
      <p:sp>
        <p:nvSpPr>
          <p:cNvPr id="6" name="TextBox 5">
            <a:extLst>
              <a:ext uri="{FF2B5EF4-FFF2-40B4-BE49-F238E27FC236}">
                <a16:creationId xmlns:a16="http://schemas.microsoft.com/office/drawing/2014/main" id="{742D7B07-FADB-6A46-9228-B8806B31BC57}"/>
              </a:ext>
            </a:extLst>
          </p:cNvPr>
          <p:cNvSpPr txBox="1"/>
          <p:nvPr/>
        </p:nvSpPr>
        <p:spPr>
          <a:xfrm>
            <a:off x="4393785" y="1004413"/>
            <a:ext cx="1396008" cy="400110"/>
          </a:xfrm>
          <a:prstGeom prst="rect">
            <a:avLst/>
          </a:prstGeom>
          <a:noFill/>
        </p:spPr>
        <p:txBody>
          <a:bodyPr wrap="square" rtlCol="0">
            <a:spAutoFit/>
          </a:bodyPr>
          <a:lstStyle/>
          <a:p>
            <a:r>
              <a:rPr lang="en-US" altLang="zh-CN" sz="2000" dirty="0"/>
              <a:t>P</a:t>
            </a:r>
            <a:r>
              <a:rPr lang="en-US" sz="2000" dirty="0"/>
              <a:t>rediction</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F41E348-7D65-8C44-9E0F-C004679C13BB}"/>
                  </a:ext>
                </a:extLst>
              </p:cNvPr>
              <p:cNvSpPr txBox="1"/>
              <p:nvPr/>
            </p:nvSpPr>
            <p:spPr>
              <a:xfrm>
                <a:off x="7484929" y="1634099"/>
                <a:ext cx="4383223" cy="69762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altLang="zh-CN" sz="2400" i="0" smtClean="0">
                          <a:latin typeface="Cambria Math" panose="02040503050406030204" pitchFamily="18" charset="0"/>
                        </a:rPr>
                        <m:t>A</m:t>
                      </m:r>
                      <m:r>
                        <m:rPr>
                          <m:sty m:val="p"/>
                        </m:rPr>
                        <a:rPr lang="en-US" sz="2400" i="0">
                          <a:latin typeface="Cambria Math" panose="02040503050406030204" pitchFamily="18" charset="0"/>
                        </a:rPr>
                        <m:t>ccuracy</m:t>
                      </m:r>
                      <m:r>
                        <a:rPr lang="en-US" sz="2400" i="1">
                          <a:latin typeface="Cambria Math" panose="02040503050406030204" pitchFamily="18" charset="0"/>
                        </a:rPr>
                        <m:t>=</m:t>
                      </m:r>
                      <m:f>
                        <m:fPr>
                          <m:ctrlPr>
                            <a:rPr lang="mr-IN" sz="2400" i="1">
                              <a:latin typeface="Cambria Math" panose="02040503050406030204" pitchFamily="18" charset="0"/>
                            </a:rPr>
                          </m:ctrlPr>
                        </m:fPr>
                        <m:num>
                          <m:r>
                            <a:rPr lang="en-US" altLang="zh-CN" sz="2400" b="0" i="1" smtClean="0">
                              <a:latin typeface="Cambria Math" panose="02040503050406030204" pitchFamily="18" charset="0"/>
                            </a:rPr>
                            <m:t>𝑇𝑃</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𝑇𝑁</m:t>
                          </m:r>
                        </m:num>
                        <m:den>
                          <m:r>
                            <a:rPr lang="en-US" altLang="zh-CN" sz="2400" b="0" i="1" smtClean="0">
                              <a:latin typeface="Cambria Math" panose="02040503050406030204" pitchFamily="18" charset="0"/>
                            </a:rPr>
                            <m:t>𝑇𝑃</m:t>
                          </m:r>
                          <m:r>
                            <a:rPr lang="en-US" sz="2400" i="1">
                              <a:latin typeface="Cambria Math" panose="02040503050406030204" pitchFamily="18" charset="0"/>
                            </a:rPr>
                            <m:t>+</m:t>
                          </m:r>
                          <m:r>
                            <a:rPr lang="en-US" altLang="zh-CN" sz="2400" b="0" i="1" smtClean="0">
                              <a:latin typeface="Cambria Math" panose="02040503050406030204" pitchFamily="18" charset="0"/>
                            </a:rPr>
                            <m:t>𝑇𝑁</m:t>
                          </m:r>
                          <m:r>
                            <a:rPr lang="en-US" sz="2400" i="1">
                              <a:latin typeface="Cambria Math" panose="02040503050406030204" pitchFamily="18" charset="0"/>
                            </a:rPr>
                            <m:t>+</m:t>
                          </m:r>
                          <m:r>
                            <a:rPr lang="en-US" altLang="zh-CN" sz="2400" b="0" i="1" smtClean="0">
                              <a:latin typeface="Cambria Math" panose="02040503050406030204" pitchFamily="18" charset="0"/>
                            </a:rPr>
                            <m:t>𝐹𝑃</m:t>
                          </m:r>
                          <m:r>
                            <a:rPr lang="en-US" sz="2400" i="1">
                              <a:latin typeface="Cambria Math" panose="02040503050406030204" pitchFamily="18" charset="0"/>
                            </a:rPr>
                            <m:t>+</m:t>
                          </m:r>
                          <m:r>
                            <a:rPr lang="en-US" altLang="zh-CN" sz="2400" b="0" i="1" smtClean="0">
                              <a:latin typeface="Cambria Math" panose="02040503050406030204" pitchFamily="18" charset="0"/>
                            </a:rPr>
                            <m:t>𝐹𝑁</m:t>
                          </m:r>
                        </m:den>
                      </m:f>
                    </m:oMath>
                  </m:oMathPara>
                </a14:m>
                <a:endParaRPr lang="en-US" sz="2400" dirty="0"/>
              </a:p>
            </p:txBody>
          </p:sp>
        </mc:Choice>
        <mc:Fallback xmlns="">
          <p:sp>
            <p:nvSpPr>
              <p:cNvPr id="7" name="TextBox 6">
                <a:extLst>
                  <a:ext uri="{FF2B5EF4-FFF2-40B4-BE49-F238E27FC236}">
                    <a16:creationId xmlns:a16="http://schemas.microsoft.com/office/drawing/2014/main" id="{BF41E348-7D65-8C44-9E0F-C004679C13BB}"/>
                  </a:ext>
                </a:extLst>
              </p:cNvPr>
              <p:cNvSpPr txBox="1">
                <a:spLocks noRot="1" noChangeAspect="1" noMove="1" noResize="1" noEditPoints="1" noAdjustHandles="1" noChangeArrowheads="1" noChangeShapeType="1" noTextEdit="1"/>
              </p:cNvSpPr>
              <p:nvPr/>
            </p:nvSpPr>
            <p:spPr>
              <a:xfrm>
                <a:off x="7484929" y="1634099"/>
                <a:ext cx="4383223" cy="697627"/>
              </a:xfrm>
              <a:prstGeom prst="rect">
                <a:avLst/>
              </a:prstGeom>
              <a:blipFill>
                <a:blip r:embed="rId3"/>
                <a:stretch>
                  <a:fillRect l="-867" r="-578" b="-14286"/>
                </a:stretch>
              </a:blipFill>
            </p:spPr>
            <p:txBody>
              <a:bodyPr/>
              <a:lstStyle/>
              <a:p>
                <a:r>
                  <a:rPr lang="en-CN">
                    <a:noFill/>
                  </a:rPr>
                  <a:t> </a:t>
                </a:r>
              </a:p>
            </p:txBody>
          </p:sp>
        </mc:Fallback>
      </mc:AlternateContent>
      <p:graphicFrame>
        <p:nvGraphicFramePr>
          <p:cNvPr id="8" name="Table 7">
            <a:extLst>
              <a:ext uri="{FF2B5EF4-FFF2-40B4-BE49-F238E27FC236}">
                <a16:creationId xmlns:a16="http://schemas.microsoft.com/office/drawing/2014/main" id="{C8A3E231-65FA-1240-AE96-60AF5A4F0AC2}"/>
              </a:ext>
            </a:extLst>
          </p:cNvPr>
          <p:cNvGraphicFramePr>
            <a:graphicFrameLocks noGrp="1"/>
          </p:cNvGraphicFramePr>
          <p:nvPr>
            <p:extLst>
              <p:ext uri="{D42A27DB-BD31-4B8C-83A1-F6EECF244321}">
                <p14:modId xmlns:p14="http://schemas.microsoft.com/office/powerpoint/2010/main" val="2543685957"/>
              </p:ext>
            </p:extLst>
          </p:nvPr>
        </p:nvGraphicFramePr>
        <p:xfrm>
          <a:off x="2203315" y="1484348"/>
          <a:ext cx="4936271" cy="1676400"/>
        </p:xfrm>
        <a:graphic>
          <a:graphicData uri="http://schemas.openxmlformats.org/drawingml/2006/table">
            <a:tbl>
              <a:tblPr firstRow="1" bandRow="1">
                <a:tableStyleId>{5C22544A-7EE6-4342-B048-85BDC9FD1C3A}</a:tableStyleId>
              </a:tblPr>
              <a:tblGrid>
                <a:gridCol w="1385942">
                  <a:extLst>
                    <a:ext uri="{9D8B030D-6E8A-4147-A177-3AD203B41FA5}">
                      <a16:colId xmlns:a16="http://schemas.microsoft.com/office/drawing/2014/main" val="20000"/>
                    </a:ext>
                  </a:extLst>
                </a:gridCol>
                <a:gridCol w="1680630">
                  <a:extLst>
                    <a:ext uri="{9D8B030D-6E8A-4147-A177-3AD203B41FA5}">
                      <a16:colId xmlns:a16="http://schemas.microsoft.com/office/drawing/2014/main" val="20001"/>
                    </a:ext>
                  </a:extLst>
                </a:gridCol>
                <a:gridCol w="1869699">
                  <a:extLst>
                    <a:ext uri="{9D8B030D-6E8A-4147-A177-3AD203B41FA5}">
                      <a16:colId xmlns:a16="http://schemas.microsoft.com/office/drawing/2014/main" val="20002"/>
                    </a:ext>
                  </a:extLst>
                </a:gridCol>
              </a:tblGrid>
              <a:tr h="379984">
                <a:tc>
                  <a:txBody>
                    <a:bodyPr/>
                    <a:lstStyle/>
                    <a:p>
                      <a:pPr algn="ct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latin typeface="+mn-lt"/>
                        </a:rPr>
                        <a:t>Model</a:t>
                      </a:r>
                      <a:r>
                        <a:rPr lang="en-US" sz="1800" dirty="0">
                          <a:latin typeface="+mn-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a:r>
                        <a:rPr lang="en-US" altLang="zh-CN" sz="1800" dirty="0">
                          <a:latin typeface="+mn-lt"/>
                        </a:rPr>
                        <a:t>Model</a:t>
                      </a:r>
                      <a:r>
                        <a:rPr lang="en-US" sz="1800" baseline="0" dirty="0">
                          <a:latin typeface="+mn-lt"/>
                        </a:rPr>
                        <a:t> (“-”)</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48208">
                <a:tc>
                  <a:txBody>
                    <a:bodyPr/>
                    <a:lstStyle/>
                    <a:p>
                      <a:pPr algn="ctr"/>
                      <a:r>
                        <a:rPr lang="en-US" altLang="zh-CN" sz="1800" b="1" dirty="0">
                          <a:latin typeface="+mn-lt"/>
                        </a:rPr>
                        <a:t>True</a:t>
                      </a:r>
                      <a:r>
                        <a:rPr lang="en-US" sz="1800" b="1" baseline="0" dirty="0">
                          <a:latin typeface="+mn-lt"/>
                        </a:rPr>
                        <a:t> (+)</a:t>
                      </a:r>
                      <a:endParaRPr lang="en-US" sz="1800" b="1"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US" sz="1800" dirty="0">
                          <a:latin typeface="+mn-lt"/>
                        </a:rPr>
                        <a:t>True</a:t>
                      </a:r>
                      <a:r>
                        <a:rPr lang="en-US" sz="1800" baseline="0" dirty="0">
                          <a:latin typeface="+mn-lt"/>
                        </a:rPr>
                        <a:t> Positive</a:t>
                      </a:r>
                      <a:r>
                        <a:rPr lang="en-US" altLang="zh-CN" sz="1800" baseline="0" dirty="0">
                          <a:latin typeface="+mn-lt"/>
                        </a:rPr>
                        <a:t>s</a:t>
                      </a:r>
                    </a:p>
                    <a:p>
                      <a:pPr algn="ctr"/>
                      <a:r>
                        <a:rPr lang="en-US" sz="1800" baseline="0" dirty="0">
                          <a:latin typeface="+mn-lt"/>
                        </a:rPr>
                        <a:t>TP</a:t>
                      </a:r>
                      <a:endParaRPr lang="en-US" sz="1800" dirty="0">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lang="en-US" sz="1800" dirty="0">
                          <a:latin typeface="+mn-lt"/>
                        </a:rPr>
                        <a:t>False</a:t>
                      </a:r>
                      <a:r>
                        <a:rPr lang="en-US" sz="1800" baseline="0" dirty="0">
                          <a:latin typeface="+mn-lt"/>
                        </a:rPr>
                        <a:t> Negatives</a:t>
                      </a:r>
                    </a:p>
                    <a:p>
                      <a:pPr marL="0" marR="0" indent="0" algn="ctr" defTabSz="755934" rtl="0" eaLnBrk="1" fontAlgn="auto" latinLnBrk="0" hangingPunct="1">
                        <a:lnSpc>
                          <a:spcPct val="100000"/>
                        </a:lnSpc>
                        <a:spcBef>
                          <a:spcPts val="0"/>
                        </a:spcBef>
                        <a:spcAft>
                          <a:spcPts val="0"/>
                        </a:spcAft>
                        <a:buClrTx/>
                        <a:buSzTx/>
                        <a:buFontTx/>
                        <a:buNone/>
                        <a:tabLst/>
                        <a:defRPr/>
                      </a:pPr>
                      <a:r>
                        <a:rPr lang="en-US" sz="1800" dirty="0">
                          <a:latin typeface="+mn-lt"/>
                        </a:rPr>
                        <a:t>FN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648208">
                <a:tc>
                  <a:txBody>
                    <a:bodyPr/>
                    <a:lstStyle/>
                    <a:p>
                      <a:pPr algn="ctr"/>
                      <a:r>
                        <a:rPr lang="en-US" altLang="zh-CN" sz="1800" b="1" dirty="0">
                          <a:latin typeface="+mn-lt"/>
                        </a:rPr>
                        <a:t>True</a:t>
                      </a:r>
                      <a:r>
                        <a:rPr lang="en-US" sz="1800" b="1" dirty="0">
                          <a:latin typeface="+mn-lt"/>
                        </a:rPr>
                        <a:t>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lang="en-US" sz="1800" dirty="0">
                          <a:latin typeface="+mn-lt"/>
                        </a:rPr>
                        <a:t>False</a:t>
                      </a:r>
                      <a:r>
                        <a:rPr lang="en-US" sz="1800" baseline="0" dirty="0">
                          <a:latin typeface="+mn-lt"/>
                        </a:rPr>
                        <a:t> Positives</a:t>
                      </a:r>
                    </a:p>
                    <a:p>
                      <a:pPr marL="0" marR="0" indent="0" algn="ctr" defTabSz="755934" rtl="0" eaLnBrk="1" fontAlgn="auto" latinLnBrk="0" hangingPunct="1">
                        <a:lnSpc>
                          <a:spcPct val="100000"/>
                        </a:lnSpc>
                        <a:spcBef>
                          <a:spcPts val="0"/>
                        </a:spcBef>
                        <a:spcAft>
                          <a:spcPts val="0"/>
                        </a:spcAft>
                        <a:buClrTx/>
                        <a:buSzTx/>
                        <a:buFontTx/>
                        <a:buNone/>
                        <a:tabLst/>
                        <a:defRPr/>
                      </a:pPr>
                      <a:r>
                        <a:rPr lang="en-US" sz="1800" dirty="0">
                          <a:latin typeface="+mn-lt"/>
                        </a:rPr>
                        <a:t>FP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marL="0" marR="0" indent="0" algn="ctr" defTabSz="755934" rtl="0" eaLnBrk="1" fontAlgn="auto" latinLnBrk="0" hangingPunct="1">
                        <a:lnSpc>
                          <a:spcPct val="100000"/>
                        </a:lnSpc>
                        <a:spcBef>
                          <a:spcPts val="0"/>
                        </a:spcBef>
                        <a:spcAft>
                          <a:spcPts val="0"/>
                        </a:spcAft>
                        <a:buClrTx/>
                        <a:buSzTx/>
                        <a:buFontTx/>
                        <a:buNone/>
                        <a:tabLst/>
                        <a:defRPr/>
                      </a:pPr>
                      <a:r>
                        <a:rPr lang="en-US" sz="1800" dirty="0">
                          <a:latin typeface="+mn-lt"/>
                        </a:rPr>
                        <a:t>True</a:t>
                      </a:r>
                      <a:r>
                        <a:rPr lang="en-US" sz="1800" baseline="0" dirty="0">
                          <a:latin typeface="+mn-lt"/>
                        </a:rPr>
                        <a:t> Negatives</a:t>
                      </a:r>
                    </a:p>
                    <a:p>
                      <a:pPr marL="0" marR="0" indent="0" algn="ctr" defTabSz="755934" rtl="0" eaLnBrk="1" fontAlgn="auto" latinLnBrk="0" hangingPunct="1">
                        <a:lnSpc>
                          <a:spcPct val="100000"/>
                        </a:lnSpc>
                        <a:spcBef>
                          <a:spcPts val="0"/>
                        </a:spcBef>
                        <a:spcAft>
                          <a:spcPts val="0"/>
                        </a:spcAft>
                        <a:buClrTx/>
                        <a:buSzTx/>
                        <a:buFontTx/>
                        <a:buNone/>
                        <a:tabLst/>
                        <a:defRPr/>
                      </a:pPr>
                      <a:r>
                        <a:rPr lang="en-US" sz="1800" dirty="0">
                          <a:latin typeface="+mn-lt"/>
                        </a:rPr>
                        <a:t>TN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10" name="TextBox 9">
            <a:extLst>
              <a:ext uri="{FF2B5EF4-FFF2-40B4-BE49-F238E27FC236}">
                <a16:creationId xmlns:a16="http://schemas.microsoft.com/office/drawing/2014/main" id="{C9E706E1-92BE-F64E-9919-5B7A9CAD4DDF}"/>
              </a:ext>
            </a:extLst>
          </p:cNvPr>
          <p:cNvSpPr txBox="1"/>
          <p:nvPr/>
        </p:nvSpPr>
        <p:spPr>
          <a:xfrm>
            <a:off x="7904579" y="2498000"/>
            <a:ext cx="3514922" cy="461665"/>
          </a:xfrm>
          <a:prstGeom prst="rect">
            <a:avLst/>
          </a:prstGeom>
          <a:noFill/>
        </p:spPr>
        <p:txBody>
          <a:bodyPr wrap="square">
            <a:spAutoFit/>
          </a:bodyPr>
          <a:lstStyle/>
          <a:p>
            <a:pPr algn="ctr"/>
            <a:r>
              <a:rPr lang="en-US" altLang="zh-CN" sz="2400" b="1" dirty="0">
                <a:solidFill>
                  <a:srgbClr val="FF0000"/>
                </a:solidFill>
                <a:ea typeface="ＭＳ Ｐゴシック" charset="0"/>
                <a:cs typeface="ＭＳ Ｐゴシック" charset="0"/>
              </a:rPr>
              <a:t>Is</a:t>
            </a:r>
            <a:r>
              <a:rPr lang="zh-CN" altLang="en-US" sz="2400" b="1" dirty="0">
                <a:solidFill>
                  <a:srgbClr val="FF0000"/>
                </a:solidFill>
                <a:ea typeface="ＭＳ Ｐゴシック" charset="0"/>
                <a:cs typeface="ＭＳ Ｐゴシック" charset="0"/>
              </a:rPr>
              <a:t> </a:t>
            </a:r>
            <a:r>
              <a:rPr lang="en-US" altLang="zh-CN" sz="2400" b="1" dirty="0">
                <a:solidFill>
                  <a:srgbClr val="FF0000"/>
                </a:solidFill>
                <a:ea typeface="ＭＳ Ｐゴシック" charset="0"/>
                <a:cs typeface="ＭＳ Ｐゴシック" charset="0"/>
              </a:rPr>
              <a:t>accuracy enough?</a:t>
            </a:r>
            <a:endParaRPr lang="en-CN" sz="2400" dirty="0">
              <a:solidFill>
                <a:srgbClr val="FF0000"/>
              </a:solidFill>
            </a:endParaRPr>
          </a:p>
        </p:txBody>
      </p:sp>
      <p:sp>
        <p:nvSpPr>
          <p:cNvPr id="11" name="TextBox 10">
            <a:extLst>
              <a:ext uri="{FF2B5EF4-FFF2-40B4-BE49-F238E27FC236}">
                <a16:creationId xmlns:a16="http://schemas.microsoft.com/office/drawing/2014/main" id="{B604E68F-F411-E015-2D70-DCD83B70829B}"/>
              </a:ext>
            </a:extLst>
          </p:cNvPr>
          <p:cNvSpPr txBox="1"/>
          <p:nvPr/>
        </p:nvSpPr>
        <p:spPr>
          <a:xfrm>
            <a:off x="6096000" y="3582606"/>
            <a:ext cx="5786629" cy="2462213"/>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sz="2400" dirty="0"/>
              <a:t>Problem with imbalanced test set</a:t>
            </a:r>
            <a:r>
              <a:rPr lang="en-US" altLang="zh-CN" sz="2400" dirty="0"/>
              <a:t>:</a:t>
            </a:r>
            <a:r>
              <a:rPr lang="zh-CN" altLang="en-US" sz="2400" dirty="0"/>
              <a:t> </a:t>
            </a:r>
            <a:r>
              <a:rPr lang="en-US" dirty="0"/>
              <a:t>Skewed test set: 98% in category 1; 2% in category 2</a:t>
            </a:r>
            <a:r>
              <a:rPr lang="en-US" altLang="zh-CN" dirty="0"/>
              <a:t>;</a:t>
            </a:r>
            <a:r>
              <a:rPr lang="zh-CN" altLang="en-US" dirty="0"/>
              <a:t> </a:t>
            </a:r>
            <a:r>
              <a:rPr lang="en-US" b="1" dirty="0"/>
              <a:t>Strong baseline</a:t>
            </a:r>
            <a:r>
              <a:rPr lang="en-US" dirty="0"/>
              <a:t>: put all instances in category 1</a:t>
            </a:r>
            <a:r>
              <a:rPr lang="en-US" altLang="zh-CN" dirty="0"/>
              <a:t>,</a:t>
            </a:r>
            <a:r>
              <a:rPr lang="zh-CN" altLang="en-US" dirty="0"/>
              <a:t> </a:t>
            </a:r>
            <a:r>
              <a:rPr lang="en-US" altLang="zh-CN" dirty="0"/>
              <a:t>then</a:t>
            </a:r>
            <a:r>
              <a:rPr lang="zh-CN" altLang="en-US" dirty="0"/>
              <a:t> </a:t>
            </a:r>
            <a:r>
              <a:rPr lang="en-US" altLang="zh-CN" dirty="0">
                <a:sym typeface="Wingdings" panose="05000000000000000000" pitchFamily="2" charset="2"/>
              </a:rPr>
              <a:t>A</a:t>
            </a:r>
            <a:r>
              <a:rPr lang="en-US" dirty="0">
                <a:sym typeface="Wingdings" panose="05000000000000000000" pitchFamily="2" charset="2"/>
              </a:rPr>
              <a:t>ccuracy</a:t>
            </a:r>
            <a:r>
              <a:rPr lang="en-US" altLang="zh-CN" dirty="0">
                <a:sym typeface="Wingdings" panose="05000000000000000000" pitchFamily="2" charset="2"/>
              </a:rPr>
              <a:t>=</a:t>
            </a:r>
            <a:r>
              <a:rPr lang="en-US" dirty="0">
                <a:sym typeface="Wingdings" panose="05000000000000000000" pitchFamily="2" charset="2"/>
              </a:rPr>
              <a:t>98%!</a:t>
            </a:r>
          </a:p>
          <a:p>
            <a:pPr marL="285750" indent="-285750">
              <a:spcBef>
                <a:spcPts val="600"/>
              </a:spcBef>
              <a:spcAft>
                <a:spcPts val="600"/>
              </a:spcAft>
              <a:buFont typeface="Arial" panose="020B0604020202020204" pitchFamily="34" charset="0"/>
              <a:buChar char="•"/>
            </a:pPr>
            <a:r>
              <a:rPr lang="en-US" sz="2400" dirty="0"/>
              <a:t>Some decision errors are more serious than others</a:t>
            </a:r>
            <a:r>
              <a:rPr lang="en-US" altLang="zh-CN" sz="2400" dirty="0"/>
              <a:t>:</a:t>
            </a:r>
            <a:r>
              <a:rPr lang="zh-CN" altLang="en-US" sz="2400" dirty="0"/>
              <a:t> </a:t>
            </a:r>
            <a:r>
              <a:rPr lang="en-US" dirty="0"/>
              <a:t>It </a:t>
            </a:r>
            <a:r>
              <a:rPr lang="en-US" altLang="zh-CN" dirty="0"/>
              <a:t>is</a:t>
            </a:r>
            <a:r>
              <a:rPr lang="zh-CN" altLang="en-US" dirty="0"/>
              <a:t> </a:t>
            </a:r>
            <a:r>
              <a:rPr lang="en-US" dirty="0"/>
              <a:t>more important to get the decisions right on some</a:t>
            </a:r>
            <a:r>
              <a:rPr lang="zh-CN" altLang="en-US" dirty="0"/>
              <a:t> </a:t>
            </a:r>
            <a:r>
              <a:rPr lang="en-US" dirty="0"/>
              <a:t>categories than others</a:t>
            </a:r>
          </a:p>
        </p:txBody>
      </p:sp>
      <p:sp>
        <p:nvSpPr>
          <p:cNvPr id="13" name="TextBox 12">
            <a:extLst>
              <a:ext uri="{FF2B5EF4-FFF2-40B4-BE49-F238E27FC236}">
                <a16:creationId xmlns:a16="http://schemas.microsoft.com/office/drawing/2014/main" id="{6E694B27-DA28-BF6D-A2FB-98FE722A638E}"/>
              </a:ext>
            </a:extLst>
          </p:cNvPr>
          <p:cNvSpPr txBox="1"/>
          <p:nvPr/>
        </p:nvSpPr>
        <p:spPr>
          <a:xfrm>
            <a:off x="596823" y="3582606"/>
            <a:ext cx="5095645" cy="984885"/>
          </a:xfrm>
          <a:prstGeom prst="rect">
            <a:avLst/>
          </a:prstGeom>
          <a:noFill/>
        </p:spPr>
        <p:txBody>
          <a:bodyPr wrap="square">
            <a:spAutoFit/>
          </a:bodyPr>
          <a:lstStyle/>
          <a:p>
            <a:pPr algn="l">
              <a:spcBef>
                <a:spcPts val="600"/>
              </a:spcBef>
              <a:spcAft>
                <a:spcPts val="600"/>
              </a:spcAft>
            </a:pPr>
            <a:r>
              <a:rPr lang="en-US" altLang="zh-CN" sz="1600" b="1" i="0" dirty="0">
                <a:solidFill>
                  <a:srgbClr val="0D0D0D"/>
                </a:solidFill>
                <a:effectLst/>
              </a:rPr>
              <a:t>Test</a:t>
            </a:r>
            <a:r>
              <a:rPr lang="zh-CN" altLang="en-US" sz="1600" b="1" i="0" dirty="0">
                <a:solidFill>
                  <a:srgbClr val="0D0D0D"/>
                </a:solidFill>
                <a:effectLst/>
              </a:rPr>
              <a:t> </a:t>
            </a:r>
            <a:r>
              <a:rPr lang="en-US" altLang="zh-CN" sz="1600" b="1" i="0" dirty="0">
                <a:solidFill>
                  <a:srgbClr val="0D0D0D"/>
                </a:solidFill>
                <a:effectLst/>
              </a:rPr>
              <a:t>dataset</a:t>
            </a:r>
            <a:r>
              <a:rPr lang="en-US" altLang="zh-CN" sz="1600" b="0" i="0" dirty="0">
                <a:solidFill>
                  <a:srgbClr val="0D0D0D"/>
                </a:solidFill>
                <a:effectLst/>
              </a:rPr>
              <a:t>:</a:t>
            </a:r>
            <a:r>
              <a:rPr lang="zh-CN" altLang="en-US" sz="1600" b="0" i="0" dirty="0">
                <a:solidFill>
                  <a:srgbClr val="0D0D0D"/>
                </a:solidFill>
                <a:effectLst/>
              </a:rPr>
              <a:t> </a:t>
            </a:r>
            <a:r>
              <a:rPr lang="en-US" altLang="zh-CN" sz="1600" b="0" i="0" dirty="0">
                <a:solidFill>
                  <a:srgbClr val="0D0D0D"/>
                </a:solidFill>
                <a:effectLst/>
              </a:rPr>
              <a:t>1</a:t>
            </a:r>
            <a:r>
              <a:rPr lang="en-US" sz="1600" b="0" i="0" dirty="0">
                <a:solidFill>
                  <a:srgbClr val="0D0D0D"/>
                </a:solidFill>
                <a:effectLst/>
              </a:rPr>
              <a:t>,000 emails</a:t>
            </a:r>
            <a:r>
              <a:rPr lang="zh-CN" altLang="en-US" sz="1600" b="0" i="0" dirty="0">
                <a:solidFill>
                  <a:srgbClr val="0D0D0D"/>
                </a:solidFill>
                <a:effectLst/>
              </a:rPr>
              <a:t> </a:t>
            </a:r>
            <a:r>
              <a:rPr lang="en-US" altLang="zh-CN" sz="1600" b="0" i="0" dirty="0">
                <a:solidFill>
                  <a:srgbClr val="0D0D0D"/>
                </a:solidFill>
                <a:effectLst/>
              </a:rPr>
              <a:t>where</a:t>
            </a:r>
            <a:r>
              <a:rPr lang="zh-CN" altLang="en-US" sz="1600" b="0" i="0" dirty="0">
                <a:solidFill>
                  <a:srgbClr val="0D0D0D"/>
                </a:solidFill>
                <a:effectLst/>
              </a:rPr>
              <a:t> </a:t>
            </a:r>
            <a:r>
              <a:rPr lang="en-US" sz="1600" b="0" i="0" dirty="0">
                <a:solidFill>
                  <a:srgbClr val="0D0D0D"/>
                </a:solidFill>
                <a:effectLst/>
              </a:rPr>
              <a:t>980 </a:t>
            </a:r>
            <a:r>
              <a:rPr lang="en-US" altLang="zh-CN" sz="1600" dirty="0">
                <a:solidFill>
                  <a:srgbClr val="0D0D0D"/>
                </a:solidFill>
              </a:rPr>
              <a:t>l</a:t>
            </a:r>
            <a:r>
              <a:rPr lang="en-US" sz="1600" b="0" i="0" dirty="0">
                <a:solidFill>
                  <a:srgbClr val="0D0D0D"/>
                </a:solidFill>
                <a:effectLst/>
              </a:rPr>
              <a:t>egitimate emails, 20 </a:t>
            </a:r>
            <a:r>
              <a:rPr lang="en-US" altLang="zh-CN" sz="1600" b="0" i="0" dirty="0">
                <a:solidFill>
                  <a:srgbClr val="0D0D0D"/>
                </a:solidFill>
                <a:effectLst/>
              </a:rPr>
              <a:t>s</a:t>
            </a:r>
            <a:r>
              <a:rPr lang="en-US" sz="1600" b="0" i="0" dirty="0">
                <a:solidFill>
                  <a:srgbClr val="0D0D0D"/>
                </a:solidFill>
                <a:effectLst/>
              </a:rPr>
              <a:t>pam emails</a:t>
            </a:r>
            <a:r>
              <a:rPr lang="zh-CN" altLang="en-US" sz="1600" b="0" i="0" dirty="0">
                <a:solidFill>
                  <a:srgbClr val="0D0D0D"/>
                </a:solidFill>
                <a:effectLst/>
              </a:rPr>
              <a:t> </a:t>
            </a:r>
            <a:r>
              <a:rPr lang="en-US" altLang="zh-CN" sz="1600" b="0" i="0" dirty="0">
                <a:solidFill>
                  <a:srgbClr val="0D0D0D"/>
                </a:solidFill>
                <a:effectLst/>
              </a:rPr>
              <a:t>where</a:t>
            </a:r>
            <a:r>
              <a:rPr lang="zh-CN" altLang="en-US" sz="1600" b="0" i="0" dirty="0">
                <a:solidFill>
                  <a:srgbClr val="0D0D0D"/>
                </a:solidFill>
                <a:effectLst/>
              </a:rPr>
              <a:t> </a:t>
            </a:r>
            <a:r>
              <a:rPr lang="en-US" altLang="zh-CN" sz="1600" b="0" i="0" dirty="0">
                <a:solidFill>
                  <a:srgbClr val="0D0D0D"/>
                </a:solidFill>
                <a:effectLst/>
              </a:rPr>
              <a:t>the</a:t>
            </a:r>
            <a:r>
              <a:rPr lang="zh-CN" altLang="en-US" sz="1600" b="0" i="0" dirty="0">
                <a:solidFill>
                  <a:srgbClr val="0D0D0D"/>
                </a:solidFill>
                <a:effectLst/>
              </a:rPr>
              <a:t> </a:t>
            </a:r>
            <a:endParaRPr lang="en-US" altLang="zh-CN" sz="1600" b="0" i="0" dirty="0">
              <a:solidFill>
                <a:srgbClr val="0D0D0D"/>
              </a:solidFill>
              <a:effectLst/>
            </a:endParaRPr>
          </a:p>
          <a:p>
            <a:pPr algn="l">
              <a:spcBef>
                <a:spcPts val="600"/>
              </a:spcBef>
              <a:spcAft>
                <a:spcPts val="600"/>
              </a:spcAft>
            </a:pPr>
            <a:r>
              <a:rPr lang="en-US" altLang="zh-CN" sz="1600" b="1" dirty="0">
                <a:solidFill>
                  <a:srgbClr val="0D0D0D"/>
                </a:solidFill>
              </a:rPr>
              <a:t>S</a:t>
            </a:r>
            <a:r>
              <a:rPr lang="en-US" sz="1600" b="1" dirty="0"/>
              <a:t>trong baseline</a:t>
            </a:r>
            <a:r>
              <a:rPr lang="en-US" altLang="zh-CN" sz="1600" dirty="0"/>
              <a:t>:</a:t>
            </a:r>
            <a:r>
              <a:rPr lang="zh-CN" altLang="en-US" sz="1600" i="0" dirty="0">
                <a:solidFill>
                  <a:srgbClr val="0D0D0D"/>
                </a:solidFill>
                <a:effectLst/>
              </a:rPr>
              <a:t> </a:t>
            </a:r>
            <a:r>
              <a:rPr lang="en-US" sz="1600" b="0" i="0" dirty="0">
                <a:solidFill>
                  <a:srgbClr val="0D0D0D"/>
                </a:solidFill>
                <a:effectLst/>
              </a:rPr>
              <a:t>classifying all emails as </a:t>
            </a:r>
            <a:r>
              <a:rPr lang="en-US" altLang="zh-CN" sz="1600" b="0" i="0" dirty="0">
                <a:solidFill>
                  <a:srgbClr val="0D0D0D"/>
                </a:solidFill>
                <a:effectLst/>
              </a:rPr>
              <a:t>l</a:t>
            </a:r>
            <a:r>
              <a:rPr lang="en-US" sz="1600" b="0" i="0" dirty="0">
                <a:solidFill>
                  <a:srgbClr val="0D0D0D"/>
                </a:solidFill>
                <a:effectLst/>
              </a:rPr>
              <a:t>egitimate</a:t>
            </a:r>
          </a:p>
        </p:txBody>
      </p:sp>
      <p:graphicFrame>
        <p:nvGraphicFramePr>
          <p:cNvPr id="14" name="Group 4">
            <a:extLst>
              <a:ext uri="{FF2B5EF4-FFF2-40B4-BE49-F238E27FC236}">
                <a16:creationId xmlns:a16="http://schemas.microsoft.com/office/drawing/2014/main" id="{62FF7DDC-85A7-953D-2EBC-8BB680E8F146}"/>
              </a:ext>
            </a:extLst>
          </p:cNvPr>
          <p:cNvGraphicFramePr>
            <a:graphicFrameLocks noGrp="1"/>
          </p:cNvGraphicFramePr>
          <p:nvPr>
            <p:extLst>
              <p:ext uri="{D42A27DB-BD31-4B8C-83A1-F6EECF244321}">
                <p14:modId xmlns:p14="http://schemas.microsoft.com/office/powerpoint/2010/main" val="2863139893"/>
              </p:ext>
            </p:extLst>
          </p:nvPr>
        </p:nvGraphicFramePr>
        <p:xfrm>
          <a:off x="1963729" y="5030998"/>
          <a:ext cx="3419706" cy="1451538"/>
        </p:xfrm>
        <a:graphic>
          <a:graphicData uri="http://schemas.openxmlformats.org/drawingml/2006/table">
            <a:tbl>
              <a:tblPr/>
              <a:tblGrid>
                <a:gridCol w="1139902">
                  <a:extLst>
                    <a:ext uri="{9D8B030D-6E8A-4147-A177-3AD203B41FA5}">
                      <a16:colId xmlns:a16="http://schemas.microsoft.com/office/drawing/2014/main" val="20000"/>
                    </a:ext>
                  </a:extLst>
                </a:gridCol>
                <a:gridCol w="1139902">
                  <a:extLst>
                    <a:ext uri="{9D8B030D-6E8A-4147-A177-3AD203B41FA5}">
                      <a16:colId xmlns:a16="http://schemas.microsoft.com/office/drawing/2014/main" val="20001"/>
                    </a:ext>
                  </a:extLst>
                </a:gridCol>
                <a:gridCol w="1139902">
                  <a:extLst>
                    <a:ext uri="{9D8B030D-6E8A-4147-A177-3AD203B41FA5}">
                      <a16:colId xmlns:a16="http://schemas.microsoft.com/office/drawing/2014/main" val="20002"/>
                    </a:ext>
                  </a:extLst>
                </a:gridCol>
              </a:tblGrid>
              <a:tr h="48384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sz="1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mn-lt"/>
                          <a:ea typeface="ＭＳ Ｐゴシック" charset="0"/>
                          <a:cs typeface="ＭＳ Ｐゴシック" charset="0"/>
                        </a:rPr>
                        <a:t>Not</a:t>
                      </a:r>
                      <a:r>
                        <a:rPr kumimoji="0" lang="zh-CN" altLang="en-US" sz="1400" b="0" i="0" u="none" strike="noStrike" cap="none" normalizeH="0" baseline="0" dirty="0">
                          <a:ln>
                            <a:noFill/>
                          </a:ln>
                          <a:solidFill>
                            <a:schemeClr val="tx1"/>
                          </a:solidFill>
                          <a:effectLst/>
                          <a:latin typeface="+mn-lt"/>
                          <a:ea typeface="ＭＳ Ｐゴシック" charset="0"/>
                          <a:cs typeface="ＭＳ Ｐゴシック" charset="0"/>
                        </a:rPr>
                        <a:t> </a:t>
                      </a:r>
                      <a:r>
                        <a:rPr kumimoji="0" lang="en-US" altLang="zh-CN" sz="1400" b="0" i="0" u="none" strike="noStrike" cap="none" normalizeH="0" baseline="0" dirty="0">
                          <a:ln>
                            <a:noFill/>
                          </a:ln>
                          <a:solidFill>
                            <a:schemeClr val="tx1"/>
                          </a:solidFill>
                          <a:effectLst/>
                          <a:latin typeface="+mn-lt"/>
                          <a:ea typeface="ＭＳ Ｐゴシック" charset="0"/>
                          <a:cs typeface="ＭＳ Ｐゴシック" charset="0"/>
                        </a:rPr>
                        <a:t>spam</a:t>
                      </a:r>
                      <a:r>
                        <a:rPr kumimoji="0" lang="zh-CN" altLang="en-US" sz="1400" b="0" i="0" u="none" strike="noStrike" cap="none" normalizeH="0" baseline="0" dirty="0">
                          <a:ln>
                            <a:noFill/>
                          </a:ln>
                          <a:solidFill>
                            <a:schemeClr val="tx1"/>
                          </a:solidFill>
                          <a:effectLst/>
                          <a:latin typeface="+mn-lt"/>
                          <a:ea typeface="ＭＳ Ｐゴシック" charset="0"/>
                          <a:cs typeface="ＭＳ Ｐゴシック" charset="0"/>
                        </a:rPr>
                        <a:t> </a:t>
                      </a:r>
                      <a:endParaRPr kumimoji="0" lang="en-US" sz="1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mn-lt"/>
                          <a:ea typeface="ＭＳ Ｐゴシック" charset="0"/>
                          <a:cs typeface="ＭＳ Ｐゴシック" charset="0"/>
                        </a:rPr>
                        <a:t>Spam</a:t>
                      </a:r>
                      <a:endParaRPr kumimoji="0" lang="en-US" sz="1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83846">
                <a:tc>
                  <a:txBody>
                    <a:bodyPr/>
                    <a:lstStyle/>
                    <a:p>
                      <a:pPr marL="0" marR="0" lvl="0" indent="0" algn="ctr" defTabSz="914400" rtl="0" eaLnBrk="1" fontAlgn="base" latinLnBrk="0" hangingPunct="1">
                        <a:lnSpc>
                          <a:spcPct val="100000"/>
                        </a:lnSpc>
                        <a:spcBef>
                          <a:spcPct val="0"/>
                        </a:spcBef>
                        <a:spcAft>
                          <a:spcPct val="0"/>
                        </a:spcAft>
                        <a:buClrTx/>
                        <a:buSzTx/>
                        <a:buFontTx/>
                        <a:buNone/>
                        <a:tabLst/>
                        <a:defRPr/>
                      </a:pPr>
                      <a:r>
                        <a:rPr kumimoji="0" lang="en-US" sz="1400" b="0" i="0" u="none" strike="noStrike" cap="none" normalizeH="0" baseline="0" dirty="0">
                          <a:ln>
                            <a:noFill/>
                          </a:ln>
                          <a:solidFill>
                            <a:schemeClr val="tx1"/>
                          </a:solidFill>
                          <a:effectLst/>
                          <a:latin typeface="+mn-lt"/>
                          <a:ea typeface="ＭＳ Ｐゴシック" charset="0"/>
                          <a:cs typeface="ＭＳ Ｐゴシック" charset="0"/>
                        </a:rPr>
                        <a:t>Not </a:t>
                      </a:r>
                      <a:r>
                        <a:rPr kumimoji="0" lang="en-US" altLang="zh-CN" sz="1400" b="0" i="0" u="none" strike="noStrike" cap="none" normalizeH="0" baseline="0" dirty="0">
                          <a:ln>
                            <a:noFill/>
                          </a:ln>
                          <a:solidFill>
                            <a:schemeClr val="tx1"/>
                          </a:solidFill>
                          <a:effectLst/>
                          <a:latin typeface="+mn-lt"/>
                          <a:ea typeface="ＭＳ Ｐゴシック" charset="0"/>
                          <a:cs typeface="ＭＳ Ｐゴシック" charset="0"/>
                        </a:rPr>
                        <a:t>spam</a:t>
                      </a:r>
                      <a:endParaRPr kumimoji="0" lang="en-US" sz="1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mn-lt"/>
                          <a:ea typeface="ＭＳ Ｐゴシック" charset="0"/>
                          <a:cs typeface="ＭＳ Ｐゴシック" charset="0"/>
                        </a:rPr>
                        <a:t>98</a:t>
                      </a:r>
                      <a:r>
                        <a:rPr kumimoji="0" lang="en-US" sz="1400" b="0" i="0" u="none" strike="noStrike" cap="none" normalizeH="0" baseline="0" dirty="0">
                          <a:ln>
                            <a:noFill/>
                          </a:ln>
                          <a:solidFill>
                            <a:schemeClr val="tx1"/>
                          </a:solidFill>
                          <a:effectLst/>
                          <a:latin typeface="+mn-lt"/>
                          <a:ea typeface="ＭＳ Ｐゴシック" charset="0"/>
                          <a:cs typeface="ＭＳ Ｐゴシック" charset="0"/>
                        </a:rPr>
                        <a:t>0</a:t>
                      </a:r>
                    </a:p>
                  </a:txBody>
                  <a:tcPr marT="34290" marB="3429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mn-lt"/>
                          <a:ea typeface="ＭＳ Ｐゴシック" charset="0"/>
                          <a:cs typeface="ＭＳ Ｐゴシック" charset="0"/>
                        </a:rPr>
                        <a:t>0</a:t>
                      </a:r>
                      <a:endParaRPr kumimoji="0" lang="en-US" sz="1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3846">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mn-lt"/>
                          <a:ea typeface="ＭＳ Ｐゴシック" charset="0"/>
                          <a:cs typeface="ＭＳ Ｐゴシック" charset="0"/>
                        </a:rPr>
                        <a:t>Spam</a:t>
                      </a:r>
                      <a:endParaRPr kumimoji="0" lang="en-US" sz="1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0" i="0" u="none" strike="noStrike" cap="none" normalizeH="0" baseline="0" dirty="0">
                          <a:ln>
                            <a:noFill/>
                          </a:ln>
                          <a:solidFill>
                            <a:schemeClr val="tx1"/>
                          </a:solidFill>
                          <a:effectLst/>
                          <a:latin typeface="+mn-lt"/>
                          <a:ea typeface="ＭＳ Ｐゴシック" charset="0"/>
                          <a:cs typeface="ＭＳ Ｐゴシック" charset="0"/>
                        </a:rPr>
                        <a:t>20</a:t>
                      </a:r>
                      <a:endParaRPr kumimoji="0" lang="en-US" sz="1400" b="0" i="0" u="none" strike="noStrike" cap="none" normalizeH="0" baseline="0" dirty="0">
                        <a:ln>
                          <a:noFill/>
                        </a:ln>
                        <a:solidFill>
                          <a:schemeClr val="tx1"/>
                        </a:solidFill>
                        <a:effectLst/>
                        <a:latin typeface="+mn-lt"/>
                        <a:ea typeface="ＭＳ Ｐゴシック" charset="0"/>
                        <a:cs typeface="ＭＳ Ｐゴシック" charset="0"/>
                      </a:endParaRPr>
                    </a:p>
                  </a:txBody>
                  <a:tcPr marT="34290" marB="34290"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sz="1400" b="0" i="0" u="none" strike="noStrike" cap="none" normalizeH="0" baseline="0" dirty="0">
                          <a:ln>
                            <a:noFill/>
                          </a:ln>
                          <a:solidFill>
                            <a:schemeClr val="tx1"/>
                          </a:solidFill>
                          <a:effectLst/>
                          <a:latin typeface="+mn-lt"/>
                          <a:ea typeface="ＭＳ Ｐゴシック" charset="0"/>
                          <a:cs typeface="ＭＳ Ｐゴシック" charset="0"/>
                        </a:rPr>
                        <a:t>0</a:t>
                      </a:r>
                    </a:p>
                  </a:txBody>
                  <a:tcPr marT="34290" marB="34290"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15" name="TextBox 14">
            <a:extLst>
              <a:ext uri="{FF2B5EF4-FFF2-40B4-BE49-F238E27FC236}">
                <a16:creationId xmlns:a16="http://schemas.microsoft.com/office/drawing/2014/main" id="{F9F12660-4E3A-F05E-B47B-F0BFD6B42919}"/>
              </a:ext>
            </a:extLst>
          </p:cNvPr>
          <p:cNvSpPr txBox="1"/>
          <p:nvPr/>
        </p:nvSpPr>
        <p:spPr>
          <a:xfrm>
            <a:off x="476184" y="5738058"/>
            <a:ext cx="1703136" cy="369332"/>
          </a:xfrm>
          <a:prstGeom prst="rect">
            <a:avLst/>
          </a:prstGeom>
          <a:noFill/>
        </p:spPr>
        <p:txBody>
          <a:bodyPr wrap="square" rtlCol="0">
            <a:spAutoFit/>
          </a:bodyPr>
          <a:lstStyle/>
          <a:p>
            <a:r>
              <a:rPr lang="en-US" altLang="zh-CN" dirty="0"/>
              <a:t>G</a:t>
            </a:r>
            <a:r>
              <a:rPr lang="en-US" dirty="0"/>
              <a:t>round-truth</a:t>
            </a:r>
          </a:p>
        </p:txBody>
      </p:sp>
      <p:sp>
        <p:nvSpPr>
          <p:cNvPr id="16" name="TextBox 15">
            <a:extLst>
              <a:ext uri="{FF2B5EF4-FFF2-40B4-BE49-F238E27FC236}">
                <a16:creationId xmlns:a16="http://schemas.microsoft.com/office/drawing/2014/main" id="{2161140A-E733-80D9-CF91-55AC48C24B07}"/>
              </a:ext>
            </a:extLst>
          </p:cNvPr>
          <p:cNvSpPr txBox="1"/>
          <p:nvPr/>
        </p:nvSpPr>
        <p:spPr>
          <a:xfrm>
            <a:off x="3114908" y="4633090"/>
            <a:ext cx="2068784" cy="369332"/>
          </a:xfrm>
          <a:prstGeom prst="rect">
            <a:avLst/>
          </a:prstGeom>
          <a:noFill/>
        </p:spPr>
        <p:txBody>
          <a:bodyPr wrap="square" rtlCol="0">
            <a:spAutoFit/>
          </a:bodyPr>
          <a:lstStyle/>
          <a:p>
            <a:r>
              <a:rPr lang="en-US" altLang="zh-CN" dirty="0"/>
              <a:t>Strong</a:t>
            </a:r>
            <a:r>
              <a:rPr lang="zh-CN" altLang="en-US" dirty="0"/>
              <a:t> </a:t>
            </a:r>
            <a:r>
              <a:rPr lang="en-US" altLang="zh-CN" dirty="0"/>
              <a:t>baseline</a:t>
            </a:r>
            <a:endParaRPr lang="en-US" dirty="0"/>
          </a:p>
        </p:txBody>
      </p:sp>
      <p:sp>
        <p:nvSpPr>
          <p:cNvPr id="18" name="TextBox 17">
            <a:extLst>
              <a:ext uri="{FF2B5EF4-FFF2-40B4-BE49-F238E27FC236}">
                <a16:creationId xmlns:a16="http://schemas.microsoft.com/office/drawing/2014/main" id="{D7B6C243-1B29-E853-1C6B-051A97019431}"/>
              </a:ext>
            </a:extLst>
          </p:cNvPr>
          <p:cNvSpPr txBox="1"/>
          <p:nvPr/>
        </p:nvSpPr>
        <p:spPr>
          <a:xfrm>
            <a:off x="7973619" y="6198576"/>
            <a:ext cx="1919343" cy="369332"/>
          </a:xfrm>
          <a:prstGeom prst="rect">
            <a:avLst/>
          </a:prstGeom>
          <a:noFill/>
        </p:spPr>
        <p:txBody>
          <a:bodyPr wrap="square">
            <a:spAutoFit/>
          </a:bodyPr>
          <a:lstStyle/>
          <a:p>
            <a:r>
              <a:rPr lang="en-US" dirty="0">
                <a:solidFill>
                  <a:schemeClr val="accent1"/>
                </a:solidFill>
              </a:rPr>
              <a:t>How to fix it?</a:t>
            </a:r>
            <a:endParaRPr lang="en-CN" dirty="0">
              <a:solidFill>
                <a:schemeClr val="accent1"/>
              </a:solidFill>
            </a:endParaRPr>
          </a:p>
        </p:txBody>
      </p:sp>
    </p:spTree>
    <p:extLst>
      <p:ext uri="{BB962C8B-B14F-4D97-AF65-F5344CB8AC3E}">
        <p14:creationId xmlns:p14="http://schemas.microsoft.com/office/powerpoint/2010/main" val="2261851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5BFC-80D9-494A-AC8E-3329830FFE69}"/>
              </a:ext>
            </a:extLst>
          </p:cNvPr>
          <p:cNvSpPr>
            <a:spLocks noGrp="1"/>
          </p:cNvSpPr>
          <p:nvPr>
            <p:ph type="title"/>
          </p:nvPr>
        </p:nvSpPr>
        <p:spPr/>
        <p:txBody>
          <a:bodyPr/>
          <a:lstStyle/>
          <a:p>
            <a:r>
              <a:rPr lang="en-US" b="1" dirty="0"/>
              <a:t>Male or female author?</a:t>
            </a:r>
            <a:endParaRPr lang="en-CN" dirty="0"/>
          </a:p>
        </p:txBody>
      </p:sp>
      <p:sp>
        <p:nvSpPr>
          <p:cNvPr id="3" name="Content Placeholder 2">
            <a:extLst>
              <a:ext uri="{FF2B5EF4-FFF2-40B4-BE49-F238E27FC236}">
                <a16:creationId xmlns:a16="http://schemas.microsoft.com/office/drawing/2014/main" id="{E8AB7E57-4119-6646-AA17-6CE8314E0426}"/>
              </a:ext>
            </a:extLst>
          </p:cNvPr>
          <p:cNvSpPr>
            <a:spLocks noGrp="1"/>
          </p:cNvSpPr>
          <p:nvPr>
            <p:ph idx="1"/>
          </p:nvPr>
        </p:nvSpPr>
        <p:spPr>
          <a:xfrm>
            <a:off x="484276" y="1108434"/>
            <a:ext cx="8101849" cy="3746200"/>
          </a:xfrm>
        </p:spPr>
        <p:txBody>
          <a:bodyPr>
            <a:normAutofit lnSpcReduction="10000"/>
          </a:bodyPr>
          <a:lstStyle/>
          <a:p>
            <a:pPr>
              <a:spcBef>
                <a:spcPts val="400"/>
              </a:spcBef>
              <a:spcAft>
                <a:spcPts val="1200"/>
              </a:spcAft>
            </a:pPr>
            <a:r>
              <a:rPr lang="en-US" sz="2400" dirty="0"/>
              <a:t>By 1925 present-day Vietnam was divided into three parts under French colonial rule. The southern region embracing Saigon and the Mekong delta was the colony of Cochin-China; the central area with its imperial capital at Hue was the protectorate of Annam…</a:t>
            </a:r>
          </a:p>
          <a:p>
            <a:pPr>
              <a:spcBef>
                <a:spcPts val="400"/>
              </a:spcBef>
              <a:spcAft>
                <a:spcPts val="1200"/>
              </a:spcAft>
            </a:pPr>
            <a:r>
              <a:rPr lang="en-US" sz="2400" dirty="0"/>
              <a:t>Clara never failed to be astonished by the extraordinary felicity of her own name. She found it hard to trust herself to the mercy of fate, which had managed over the years to convert her greatest shame into one of her greatest assets…</a:t>
            </a:r>
          </a:p>
        </p:txBody>
      </p:sp>
      <p:sp>
        <p:nvSpPr>
          <p:cNvPr id="4" name="Slide Number Placeholder 3">
            <a:extLst>
              <a:ext uri="{FF2B5EF4-FFF2-40B4-BE49-F238E27FC236}">
                <a16:creationId xmlns:a16="http://schemas.microsoft.com/office/drawing/2014/main" id="{C5E1F6AD-0A45-2847-8442-E8072920EE72}"/>
              </a:ext>
            </a:extLst>
          </p:cNvPr>
          <p:cNvSpPr>
            <a:spLocks noGrp="1"/>
          </p:cNvSpPr>
          <p:nvPr>
            <p:ph type="sldNum" sz="quarter" idx="12"/>
          </p:nvPr>
        </p:nvSpPr>
        <p:spPr/>
        <p:txBody>
          <a:bodyPr/>
          <a:lstStyle/>
          <a:p>
            <a:fld id="{DC8BB421-126E-41CB-B73A-69D52E98CAE3}" type="slidenum">
              <a:rPr lang="zh-CN" altLang="en-US" smtClean="0"/>
              <a:t>6</a:t>
            </a:fld>
            <a:endParaRPr lang="zh-CN" altLang="en-US" dirty="0"/>
          </a:p>
        </p:txBody>
      </p:sp>
      <p:sp>
        <p:nvSpPr>
          <p:cNvPr id="6" name="TextBox 5">
            <a:extLst>
              <a:ext uri="{FF2B5EF4-FFF2-40B4-BE49-F238E27FC236}">
                <a16:creationId xmlns:a16="http://schemas.microsoft.com/office/drawing/2014/main" id="{476AAF1A-707B-094F-BF73-236A15F2AB0D}"/>
              </a:ext>
            </a:extLst>
          </p:cNvPr>
          <p:cNvSpPr txBox="1"/>
          <p:nvPr/>
        </p:nvSpPr>
        <p:spPr>
          <a:xfrm>
            <a:off x="8586125" y="5661878"/>
            <a:ext cx="3304961" cy="830997"/>
          </a:xfrm>
          <a:prstGeom prst="rect">
            <a:avLst/>
          </a:prstGeom>
          <a:noFill/>
        </p:spPr>
        <p:txBody>
          <a:bodyPr wrap="square">
            <a:spAutoFit/>
          </a:bodyPr>
          <a:lstStyle/>
          <a:p>
            <a:r>
              <a:rPr lang="en-US" sz="1200" b="0" i="0" dirty="0" err="1">
                <a:solidFill>
                  <a:srgbClr val="222222"/>
                </a:solidFill>
                <a:effectLst/>
              </a:rPr>
              <a:t>Argamon</a:t>
            </a:r>
            <a:r>
              <a:rPr lang="en-US" sz="1200" b="0" i="0" dirty="0">
                <a:solidFill>
                  <a:srgbClr val="222222"/>
                </a:solidFill>
                <a:effectLst/>
              </a:rPr>
              <a:t>, </a:t>
            </a:r>
            <a:r>
              <a:rPr lang="en-US" sz="1200" b="0" i="0" dirty="0" err="1">
                <a:solidFill>
                  <a:srgbClr val="222222"/>
                </a:solidFill>
                <a:effectLst/>
              </a:rPr>
              <a:t>Shlomo</a:t>
            </a:r>
            <a:r>
              <a:rPr lang="en-US" sz="1200" b="0" i="0" dirty="0">
                <a:solidFill>
                  <a:srgbClr val="222222"/>
                </a:solidFill>
                <a:effectLst/>
              </a:rPr>
              <a:t>, Moshe Koppel, Jonathan Fine, and </a:t>
            </a:r>
            <a:r>
              <a:rPr lang="en-US" sz="1200" b="0" i="0" dirty="0" err="1">
                <a:solidFill>
                  <a:srgbClr val="222222"/>
                </a:solidFill>
                <a:effectLst/>
              </a:rPr>
              <a:t>Anat</a:t>
            </a:r>
            <a:r>
              <a:rPr lang="en-US" sz="1200" b="0" i="0" dirty="0">
                <a:solidFill>
                  <a:srgbClr val="222222"/>
                </a:solidFill>
                <a:effectLst/>
              </a:rPr>
              <a:t> Rachel </a:t>
            </a:r>
            <a:r>
              <a:rPr lang="en-US" sz="1200" b="0" i="0" dirty="0" err="1">
                <a:solidFill>
                  <a:srgbClr val="222222"/>
                </a:solidFill>
                <a:effectLst/>
              </a:rPr>
              <a:t>Shimoni</a:t>
            </a:r>
            <a:r>
              <a:rPr lang="en-US" sz="1200" b="0" i="0" dirty="0">
                <a:solidFill>
                  <a:srgbClr val="222222"/>
                </a:solidFill>
                <a:effectLst/>
              </a:rPr>
              <a:t>. "</a:t>
            </a:r>
            <a:r>
              <a:rPr lang="en-US" sz="1200" b="0" i="0" dirty="0">
                <a:solidFill>
                  <a:srgbClr val="222222"/>
                </a:solidFill>
                <a:effectLst/>
                <a:hlinkClick r:id="rId3"/>
              </a:rPr>
              <a:t>Gender, genre, and writing style in formal written texts</a:t>
            </a:r>
            <a:r>
              <a:rPr lang="en-US" sz="1200" b="0" i="0" dirty="0">
                <a:solidFill>
                  <a:srgbClr val="222222"/>
                </a:solidFill>
                <a:effectLst/>
              </a:rPr>
              <a:t>." </a:t>
            </a:r>
            <a:r>
              <a:rPr lang="en-US" sz="1200" b="0" i="1" dirty="0">
                <a:solidFill>
                  <a:srgbClr val="222222"/>
                </a:solidFill>
                <a:effectLst/>
              </a:rPr>
              <a:t>Text &amp; talk</a:t>
            </a:r>
            <a:r>
              <a:rPr lang="en-US" sz="1200" b="0" i="0" dirty="0">
                <a:solidFill>
                  <a:srgbClr val="222222"/>
                </a:solidFill>
                <a:effectLst/>
              </a:rPr>
              <a:t> 23, no. 3 (2003): 321-346.</a:t>
            </a:r>
            <a:endParaRPr lang="en-CN" sz="1200" dirty="0"/>
          </a:p>
        </p:txBody>
      </p:sp>
      <p:pic>
        <p:nvPicPr>
          <p:cNvPr id="7" name="Picture 6">
            <a:extLst>
              <a:ext uri="{FF2B5EF4-FFF2-40B4-BE49-F238E27FC236}">
                <a16:creationId xmlns:a16="http://schemas.microsoft.com/office/drawing/2014/main" id="{591363BE-D12E-D94C-92D2-D15FC34169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9425" y="1108434"/>
            <a:ext cx="8106700" cy="5197911"/>
          </a:xfrm>
          <a:prstGeom prst="rect">
            <a:avLst/>
          </a:prstGeom>
        </p:spPr>
      </p:pic>
      <p:pic>
        <p:nvPicPr>
          <p:cNvPr id="10" name="Picture 9">
            <a:extLst>
              <a:ext uri="{FF2B5EF4-FFF2-40B4-BE49-F238E27FC236}">
                <a16:creationId xmlns:a16="http://schemas.microsoft.com/office/drawing/2014/main" id="{98059BE5-9221-C046-963B-DADC0902242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9425" y="1124329"/>
            <a:ext cx="5821728" cy="3912867"/>
          </a:xfrm>
          <a:prstGeom prst="rect">
            <a:avLst/>
          </a:prstGeom>
          <a:ln>
            <a:noFill/>
          </a:ln>
          <a:effectLst>
            <a:outerShdw blurRad="190500" algn="tl" rotWithShape="0">
              <a:srgbClr val="000000">
                <a:alpha val="70000"/>
              </a:srgbClr>
            </a:outerShdw>
          </a:effectLst>
        </p:spPr>
      </p:pic>
      <p:pic>
        <p:nvPicPr>
          <p:cNvPr id="12" name="Picture 11">
            <a:extLst>
              <a:ext uri="{FF2B5EF4-FFF2-40B4-BE49-F238E27FC236}">
                <a16:creationId xmlns:a16="http://schemas.microsoft.com/office/drawing/2014/main" id="{6D12F400-9088-6440-9FAC-C2847647F7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01153" y="1124329"/>
            <a:ext cx="5431292" cy="3912866"/>
          </a:xfrm>
          <a:prstGeom prst="rect">
            <a:avLst/>
          </a:prstGeom>
          <a:ln>
            <a:noFill/>
          </a:ln>
          <a:effectLst>
            <a:outerShdw blurRad="190500" algn="tl" rotWithShape="0">
              <a:srgbClr val="000000">
                <a:alpha val="70000"/>
              </a:srgbClr>
            </a:outerShdw>
          </a:effectLst>
        </p:spPr>
      </p:pic>
      <p:sp>
        <p:nvSpPr>
          <p:cNvPr id="13" name="TextBox 12">
            <a:extLst>
              <a:ext uri="{FF2B5EF4-FFF2-40B4-BE49-F238E27FC236}">
                <a16:creationId xmlns:a16="http://schemas.microsoft.com/office/drawing/2014/main" id="{51E25EE2-BD13-CB47-95C3-5D51DD268436}"/>
              </a:ext>
            </a:extLst>
          </p:cNvPr>
          <p:cNvSpPr txBox="1"/>
          <p:nvPr/>
        </p:nvSpPr>
        <p:spPr>
          <a:xfrm>
            <a:off x="4848473" y="6385833"/>
            <a:ext cx="2485532" cy="461665"/>
          </a:xfrm>
          <a:prstGeom prst="rect">
            <a:avLst/>
          </a:prstGeom>
          <a:noFill/>
        </p:spPr>
        <p:txBody>
          <a:bodyPr wrap="square">
            <a:spAutoFit/>
          </a:bodyPr>
          <a:lstStyle/>
          <a:p>
            <a:r>
              <a:rPr lang="en-US" altLang="zh-CN" sz="2400" b="1" dirty="0"/>
              <a:t>Male / Female</a:t>
            </a:r>
            <a:endParaRPr lang="en-CN" sz="2400" b="1" dirty="0"/>
          </a:p>
        </p:txBody>
      </p:sp>
    </p:spTree>
    <p:extLst>
      <p:ext uri="{BB962C8B-B14F-4D97-AF65-F5344CB8AC3E}">
        <p14:creationId xmlns:p14="http://schemas.microsoft.com/office/powerpoint/2010/main" val="1931495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B437EC-D8E0-5343-8B5F-078E0FEA7634}"/>
              </a:ext>
            </a:extLst>
          </p:cNvPr>
          <p:cNvSpPr>
            <a:spLocks noGrp="1"/>
          </p:cNvSpPr>
          <p:nvPr>
            <p:ph type="title"/>
          </p:nvPr>
        </p:nvSpPr>
        <p:spPr/>
        <p:txBody>
          <a:bodyPr/>
          <a:lstStyle/>
          <a:p>
            <a:r>
              <a:rPr lang="en-US" b="1" dirty="0"/>
              <a:t>A combined measure</a:t>
            </a:r>
            <a:r>
              <a:rPr lang="zh-CN" altLang="en-US" b="1" dirty="0"/>
              <a:t> </a:t>
            </a:r>
            <a:r>
              <a:rPr lang="en-US" altLang="zh-CN" b="1" dirty="0"/>
              <a:t>-</a:t>
            </a:r>
            <a:r>
              <a:rPr lang="en-US" b="1" dirty="0"/>
              <a:t> F</a:t>
            </a:r>
            <a:r>
              <a:rPr lang="en-US" altLang="zh-CN" b="1" dirty="0"/>
              <a:t>-score</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9193778-B283-B440-A8B2-98DAA4E9EFAE}"/>
                  </a:ext>
                </a:extLst>
              </p:cNvPr>
              <p:cNvSpPr>
                <a:spLocks noGrp="1"/>
              </p:cNvSpPr>
              <p:nvPr>
                <p:ph idx="1"/>
              </p:nvPr>
            </p:nvSpPr>
            <p:spPr>
              <a:xfrm>
                <a:off x="517525" y="1108432"/>
                <a:ext cx="11553827" cy="5749567"/>
              </a:xfrm>
            </p:spPr>
            <p:txBody>
              <a:bodyPr>
                <a:noAutofit/>
              </a:bodyPr>
              <a:lstStyle/>
              <a:p>
                <a:r>
                  <a:rPr lang="en-US" altLang="zh-CN" dirty="0"/>
                  <a:t>A</a:t>
                </a:r>
                <a:r>
                  <a:rPr lang="en-US" dirty="0"/>
                  <a:t>ssesses the P/R tradeoff is F measure (weighted harmonic mean)</a:t>
                </a:r>
              </a:p>
              <a:p>
                <a:pPr marL="0"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𝐹</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𝛼</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𝑃</m:t>
                              </m:r>
                            </m:den>
                          </m:f>
                          <m:r>
                            <a:rPr lang="en-US" i="1">
                              <a:latin typeface="Cambria Math" panose="02040503050406030204" pitchFamily="18" charset="0"/>
                            </a:rPr>
                            <m:t>+</m:t>
                          </m:r>
                          <m:d>
                            <m:dPr>
                              <m:ctrlPr>
                                <a:rPr lang="en-US" i="1">
                                  <a:latin typeface="Cambria Math" panose="02040503050406030204" pitchFamily="18" charset="0"/>
                                </a:rPr>
                              </m:ctrlPr>
                            </m:dPr>
                            <m:e>
                              <m:r>
                                <a:rPr lang="en-US" i="1">
                                  <a:latin typeface="Cambria Math" panose="02040503050406030204" pitchFamily="18" charset="0"/>
                                </a:rPr>
                                <m:t>1−</m:t>
                              </m:r>
                              <m:r>
                                <a:rPr lang="en-US" i="1">
                                  <a:latin typeface="Cambria Math" panose="02040503050406030204" pitchFamily="18" charset="0"/>
                                </a:rPr>
                                <m:t>𝛼</m:t>
                              </m:r>
                            </m:e>
                          </m:d>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𝑅</m:t>
                              </m:r>
                            </m:den>
                          </m:f>
                        </m:den>
                      </m:f>
                      <m:r>
                        <a:rPr lang="en-US" b="0" i="1" smtClean="0">
                          <a:latin typeface="Cambria Math" panose="02040503050406030204" pitchFamily="18" charset="0"/>
                        </a:rPr>
                        <m:t>=</m:t>
                      </m:r>
                      <m:f>
                        <m:fPr>
                          <m:ctrlPr>
                            <a:rPr lang="en-US" b="0" i="1" smtClean="0">
                              <a:latin typeface="Cambria Math" panose="02040503050406030204" pitchFamily="18" charset="0"/>
                            </a:rPr>
                          </m:ctrlPr>
                        </m:fPr>
                        <m:num>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2</m:t>
                                  </m:r>
                                </m:sup>
                              </m:sSup>
                              <m:r>
                                <a:rPr lang="en-US" b="0" i="1" smtClean="0">
                                  <a:latin typeface="Cambria Math" panose="02040503050406030204" pitchFamily="18" charset="0"/>
                                </a:rPr>
                                <m:t>+1</m:t>
                              </m:r>
                            </m:e>
                          </m:d>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𝑅</m:t>
                          </m:r>
                        </m:num>
                        <m:den>
                          <m:sSup>
                            <m:sSupPr>
                              <m:ctrlPr>
                                <a:rPr lang="en-US" b="0" i="1" smtClean="0">
                                  <a:latin typeface="Cambria Math" panose="02040503050406030204" pitchFamily="18" charset="0"/>
                                </a:rPr>
                              </m:ctrlPr>
                            </m:sSupPr>
                            <m:e>
                              <m:r>
                                <a:rPr lang="en-US" b="0" i="1" smtClean="0">
                                  <a:latin typeface="Cambria Math" panose="02040503050406030204" pitchFamily="18" charset="0"/>
                                </a:rPr>
                                <m:t>𝛽</m:t>
                              </m:r>
                            </m:e>
                            <m:sup>
                              <m:r>
                                <a:rPr lang="en-US" b="0" i="1" smtClean="0">
                                  <a:latin typeface="Cambria Math" panose="02040503050406030204" pitchFamily="18" charset="0"/>
                                </a:rPr>
                                <m:t>2</m:t>
                              </m:r>
                            </m:sup>
                          </m:sSup>
                          <m:r>
                            <a:rPr lang="en-US" b="0" i="1" smtClean="0">
                              <a:latin typeface="Cambria Math" panose="02040503050406030204" pitchFamily="18" charset="0"/>
                            </a:rPr>
                            <m:t>𝑃</m:t>
                          </m:r>
                          <m:r>
                            <a:rPr lang="en-US" b="0" i="1" smtClean="0">
                              <a:latin typeface="Cambria Math" panose="02040503050406030204" pitchFamily="18" charset="0"/>
                            </a:rPr>
                            <m:t>+</m:t>
                          </m:r>
                          <m:r>
                            <a:rPr lang="en-US" b="0" i="1" smtClean="0">
                              <a:latin typeface="Cambria Math" panose="02040503050406030204" pitchFamily="18" charset="0"/>
                            </a:rPr>
                            <m:t>𝑅</m:t>
                          </m:r>
                        </m:den>
                      </m:f>
                    </m:oMath>
                  </m:oMathPara>
                </a14:m>
                <a:endParaRPr lang="en-US" dirty="0"/>
              </a:p>
              <a:p>
                <a:r>
                  <a:rPr lang="en-US" dirty="0"/>
                  <a:t>The harmonic mean is a very conservative average</a:t>
                </a:r>
              </a:p>
              <a:p>
                <a:r>
                  <a:rPr lang="en-US" dirty="0"/>
                  <a:t>People usually use balanced</a:t>
                </a:r>
                <a:r>
                  <a:rPr lang="zh-CN" altLang="en-US" dirty="0"/>
                  <a:t> </a:t>
                </a:r>
                <a:r>
                  <a:rPr lang="en-US" altLang="zh-CN" dirty="0"/>
                  <a:t>(</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=1/2</m:t>
                    </m:r>
                  </m:oMath>
                </a14:m>
                <a:r>
                  <a:rPr lang="en-US" altLang="zh-CN" dirty="0"/>
                  <a:t>)</a:t>
                </a:r>
                <a:r>
                  <a:rPr lang="en-US" dirty="0"/>
                  <a:t> F1</a:t>
                </a:r>
                <a:r>
                  <a:rPr lang="en-US" altLang="zh-CN" dirty="0"/>
                  <a:t>-</a:t>
                </a:r>
                <a:r>
                  <a:rPr lang="en-US" dirty="0"/>
                  <a:t>measure</a:t>
                </a:r>
                <a:r>
                  <a:rPr lang="zh-CN" altLang="en-US" dirty="0"/>
                  <a:t> </a:t>
                </a:r>
                <a:r>
                  <a:rPr lang="en-US" altLang="zh-CN" dirty="0"/>
                  <a:t>(</a:t>
                </a:r>
                <a:r>
                  <a:rPr lang="en-US" dirty="0"/>
                  <a:t>i.e., with </a:t>
                </a:r>
                <a14:m>
                  <m:oMath xmlns:m="http://schemas.openxmlformats.org/officeDocument/2006/math">
                    <m:r>
                      <a:rPr lang="en-US" i="1">
                        <a:latin typeface="Cambria Math" panose="02040503050406030204" pitchFamily="18" charset="0"/>
                      </a:rPr>
                      <m:t>𝛽</m:t>
                    </m:r>
                    <m:r>
                      <a:rPr lang="en-US" i="1">
                        <a:latin typeface="Cambria Math" panose="02040503050406030204" pitchFamily="18" charset="0"/>
                      </a:rPr>
                      <m:t>=1</m:t>
                    </m:r>
                  </m:oMath>
                </a14:m>
                <a:r>
                  <a:rPr lang="en-US" altLang="zh-CN" dirty="0"/>
                  <a:t>)</a:t>
                </a:r>
                <a:endParaRPr lang="en-US" dirty="0"/>
              </a:p>
              <a:p>
                <a:pPr marL="457200" lvl="1" indent="0">
                  <a:buNone/>
                </a:pPr>
                <a14:m>
                  <m:oMathPara xmlns:m="http://schemas.openxmlformats.org/officeDocument/2006/math">
                    <m:oMathParaPr>
                      <m:jc m:val="centerGroup"/>
                    </m:oMathParaPr>
                    <m:oMath xmlns:m="http://schemas.openxmlformats.org/officeDocument/2006/math">
                      <m:r>
                        <a:rPr lang="en-US" sz="2800" b="0" i="1" smtClean="0">
                          <a:latin typeface="Cambria Math" panose="02040503050406030204" pitchFamily="18" charset="0"/>
                          <a:sym typeface="Symbol" charset="0"/>
                        </a:rPr>
                        <m:t>𝐹</m:t>
                      </m:r>
                      <m:r>
                        <a:rPr lang="en-US" sz="2800" b="0" i="1" smtClean="0">
                          <a:latin typeface="Cambria Math" panose="02040503050406030204" pitchFamily="18" charset="0"/>
                          <a:sym typeface="Symbol" charset="0"/>
                        </a:rPr>
                        <m:t>=2</m:t>
                      </m:r>
                      <m:f>
                        <m:fPr>
                          <m:ctrlPr>
                            <a:rPr lang="en-US" sz="2800" b="0" i="1" smtClean="0">
                              <a:latin typeface="Cambria Math" panose="02040503050406030204" pitchFamily="18" charset="0"/>
                              <a:sym typeface="Symbol" charset="0"/>
                            </a:rPr>
                          </m:ctrlPr>
                        </m:fPr>
                        <m:num>
                          <m:r>
                            <a:rPr lang="en-US" sz="2800" b="0" i="1" smtClean="0">
                              <a:latin typeface="Cambria Math" panose="02040503050406030204" pitchFamily="18" charset="0"/>
                              <a:sym typeface="Symbol" charset="0"/>
                            </a:rPr>
                            <m:t>𝑃</m:t>
                          </m:r>
                          <m:r>
                            <a:rPr lang="en-US" sz="2800" b="0" i="1" smtClean="0">
                              <a:latin typeface="Cambria Math" panose="02040503050406030204" pitchFamily="18" charset="0"/>
                              <a:sym typeface="Symbol" charset="0"/>
                            </a:rPr>
                            <m:t>⋅</m:t>
                          </m:r>
                          <m:r>
                            <a:rPr lang="en-US" sz="2800" b="0" i="1" smtClean="0">
                              <a:latin typeface="Cambria Math" panose="02040503050406030204" pitchFamily="18" charset="0"/>
                              <a:sym typeface="Symbol" charset="0"/>
                            </a:rPr>
                            <m:t>𝑅</m:t>
                          </m:r>
                        </m:num>
                        <m:den>
                          <m:r>
                            <a:rPr lang="en-US" sz="2800" b="0" i="1" smtClean="0">
                              <a:latin typeface="Cambria Math" panose="02040503050406030204" pitchFamily="18" charset="0"/>
                              <a:sym typeface="Symbol" charset="0"/>
                            </a:rPr>
                            <m:t>𝑃</m:t>
                          </m:r>
                          <m:r>
                            <a:rPr lang="en-US" sz="2800" b="0" i="1" smtClean="0">
                              <a:latin typeface="Cambria Math" panose="02040503050406030204" pitchFamily="18" charset="0"/>
                              <a:sym typeface="Symbol" charset="0"/>
                            </a:rPr>
                            <m:t>+</m:t>
                          </m:r>
                          <m:r>
                            <a:rPr lang="en-US" sz="2800" b="0" i="1" smtClean="0">
                              <a:latin typeface="Cambria Math" panose="02040503050406030204" pitchFamily="18" charset="0"/>
                              <a:sym typeface="Symbol" charset="0"/>
                            </a:rPr>
                            <m:t>𝑅</m:t>
                          </m:r>
                        </m:den>
                      </m:f>
                    </m:oMath>
                  </m:oMathPara>
                </a14:m>
                <a:endParaRPr lang="en-US" dirty="0"/>
              </a:p>
            </p:txBody>
          </p:sp>
        </mc:Choice>
        <mc:Fallback xmlns="">
          <p:sp>
            <p:nvSpPr>
              <p:cNvPr id="3" name="Content Placeholder 2">
                <a:extLst>
                  <a:ext uri="{FF2B5EF4-FFF2-40B4-BE49-F238E27FC236}">
                    <a16:creationId xmlns:a16="http://schemas.microsoft.com/office/drawing/2014/main" id="{79193778-B283-B440-A8B2-98DAA4E9EFAE}"/>
                  </a:ext>
                </a:extLst>
              </p:cNvPr>
              <p:cNvSpPr>
                <a:spLocks noGrp="1" noRot="1" noChangeAspect="1" noMove="1" noResize="1" noEditPoints="1" noAdjustHandles="1" noChangeArrowheads="1" noChangeShapeType="1" noTextEdit="1"/>
              </p:cNvSpPr>
              <p:nvPr>
                <p:ph idx="1"/>
              </p:nvPr>
            </p:nvSpPr>
            <p:spPr>
              <a:xfrm>
                <a:off x="517525" y="1108432"/>
                <a:ext cx="11553827" cy="5749567"/>
              </a:xfrm>
              <a:blipFill>
                <a:blip r:embed="rId3"/>
                <a:stretch>
                  <a:fillRect l="-878" t="-1104"/>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5FBC2E6A-19CB-D74C-A76E-578B249186A3}"/>
              </a:ext>
            </a:extLst>
          </p:cNvPr>
          <p:cNvSpPr>
            <a:spLocks noGrp="1"/>
          </p:cNvSpPr>
          <p:nvPr>
            <p:ph type="sldNum" sz="quarter" idx="12"/>
          </p:nvPr>
        </p:nvSpPr>
        <p:spPr/>
        <p:txBody>
          <a:bodyPr/>
          <a:lstStyle/>
          <a:p>
            <a:fld id="{DC8BB421-126E-41CB-B73A-69D52E98CAE3}" type="slidenum">
              <a:rPr lang="zh-CN" altLang="en-US" smtClean="0"/>
              <a:t>60</a:t>
            </a:fld>
            <a:endParaRPr lang="zh-CN" altLang="en-US" dirty="0"/>
          </a:p>
        </p:txBody>
      </p:sp>
    </p:spTree>
    <p:extLst>
      <p:ext uri="{BB962C8B-B14F-4D97-AF65-F5344CB8AC3E}">
        <p14:creationId xmlns:p14="http://schemas.microsoft.com/office/powerpoint/2010/main" val="9596962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783475-C314-D443-9E17-EC93A27F9540}"/>
              </a:ext>
            </a:extLst>
          </p:cNvPr>
          <p:cNvSpPr>
            <a:spLocks noGrp="1"/>
          </p:cNvSpPr>
          <p:nvPr>
            <p:ph type="title"/>
          </p:nvPr>
        </p:nvSpPr>
        <p:spPr/>
        <p:txBody>
          <a:bodyPr/>
          <a:lstStyle/>
          <a:p>
            <a:r>
              <a:rPr lang="en-US" b="1" dirty="0">
                <a:ea typeface="ＭＳ Ｐゴシック" charset="0"/>
                <a:cs typeface="ＭＳ Ｐゴシック" charset="0"/>
              </a:rPr>
              <a:t>Evaluation: </a:t>
            </a:r>
            <a:r>
              <a:rPr lang="en-US" altLang="zh-CN" b="1" dirty="0">
                <a:ea typeface="ＭＳ Ｐゴシック" charset="0"/>
                <a:cs typeface="ＭＳ Ｐゴシック" charset="0"/>
              </a:rPr>
              <a:t>c</a:t>
            </a:r>
            <a:r>
              <a:rPr lang="en-US" b="1" dirty="0">
                <a:ea typeface="ＭＳ Ｐゴシック" charset="0"/>
                <a:cs typeface="ＭＳ Ｐゴシック" charset="0"/>
              </a:rPr>
              <a:t>lassic Reuters</a:t>
            </a:r>
            <a:r>
              <a:rPr lang="zh-CN" altLang="en-US" b="1" dirty="0">
                <a:ea typeface="ＭＳ Ｐゴシック" charset="0"/>
                <a:cs typeface="ＭＳ Ｐゴシック" charset="0"/>
              </a:rPr>
              <a:t> </a:t>
            </a:r>
            <a:r>
              <a:rPr lang="en-US" altLang="zh-CN" dirty="0">
                <a:ea typeface="ＭＳ Ｐゴシック" charset="0"/>
                <a:cs typeface="ＭＳ Ｐゴシック" charset="0"/>
              </a:rPr>
              <a:t>d</a:t>
            </a:r>
            <a:r>
              <a:rPr lang="en-US" b="1" dirty="0">
                <a:ea typeface="ＭＳ Ｐゴシック" charset="0"/>
                <a:cs typeface="ＭＳ Ｐゴシック" charset="0"/>
              </a:rPr>
              <a:t>ata</a:t>
            </a:r>
            <a:r>
              <a:rPr lang="en-US" altLang="zh-CN" b="1" dirty="0">
                <a:ea typeface="ＭＳ Ｐゴシック" charset="0"/>
                <a:cs typeface="ＭＳ Ｐゴシック" charset="0"/>
              </a:rPr>
              <a:t>s</a:t>
            </a:r>
            <a:r>
              <a:rPr lang="en-US" b="1" dirty="0">
                <a:ea typeface="ＭＳ Ｐゴシック" charset="0"/>
                <a:cs typeface="ＭＳ Ｐゴシック" charset="0"/>
              </a:rPr>
              <a:t>et </a:t>
            </a:r>
            <a:endParaRPr lang="en-CN" dirty="0"/>
          </a:p>
        </p:txBody>
      </p:sp>
      <p:sp>
        <p:nvSpPr>
          <p:cNvPr id="3" name="Content Placeholder 2">
            <a:extLst>
              <a:ext uri="{FF2B5EF4-FFF2-40B4-BE49-F238E27FC236}">
                <a16:creationId xmlns:a16="http://schemas.microsoft.com/office/drawing/2014/main" id="{540873CE-6C00-CE40-8919-C8FD2FE608D6}"/>
              </a:ext>
            </a:extLst>
          </p:cNvPr>
          <p:cNvSpPr>
            <a:spLocks noGrp="1"/>
          </p:cNvSpPr>
          <p:nvPr>
            <p:ph idx="1"/>
          </p:nvPr>
        </p:nvSpPr>
        <p:spPr>
          <a:xfrm>
            <a:off x="517525" y="851721"/>
            <a:ext cx="10222519" cy="3703653"/>
          </a:xfrm>
        </p:spPr>
        <p:txBody>
          <a:bodyPr>
            <a:noAutofit/>
          </a:bodyPr>
          <a:lstStyle/>
          <a:p>
            <a:pPr>
              <a:spcAft>
                <a:spcPts val="0"/>
              </a:spcAft>
            </a:pPr>
            <a:r>
              <a:rPr lang="en-US" dirty="0">
                <a:latin typeface="Calibri" charset="0"/>
                <a:ea typeface="ＭＳ Ｐゴシック" charset="0"/>
                <a:cs typeface="ＭＳ Ｐゴシック" charset="0"/>
              </a:rPr>
              <a:t>Most (over)used data set, 21,578 docs (each 90 types, 200 tokens)</a:t>
            </a:r>
          </a:p>
          <a:p>
            <a:pPr>
              <a:spcAft>
                <a:spcPts val="0"/>
              </a:spcAft>
            </a:pPr>
            <a:r>
              <a:rPr lang="en-US" dirty="0">
                <a:latin typeface="Calibri" charset="0"/>
                <a:ea typeface="ＭＳ Ｐゴシック" charset="0"/>
                <a:cs typeface="ＭＳ Ｐゴシック" charset="0"/>
              </a:rPr>
              <a:t>9603 training, 3299 test articles</a:t>
            </a:r>
          </a:p>
          <a:p>
            <a:pPr>
              <a:spcAft>
                <a:spcPts val="0"/>
              </a:spcAft>
            </a:pPr>
            <a:r>
              <a:rPr lang="en-US" dirty="0">
                <a:latin typeface="Calibri" charset="0"/>
                <a:ea typeface="ＭＳ Ｐゴシック" charset="0"/>
                <a:cs typeface="ＭＳ Ｐゴシック" charset="0"/>
              </a:rPr>
              <a:t>118 categories</a:t>
            </a:r>
          </a:p>
          <a:p>
            <a:pPr lvl="1">
              <a:spcAft>
                <a:spcPts val="0"/>
              </a:spcAft>
            </a:pPr>
            <a:r>
              <a:rPr lang="en-US" sz="2800" dirty="0">
                <a:latin typeface="Calibri" charset="0"/>
                <a:ea typeface="ＭＳ Ｐゴシック" charset="0"/>
              </a:rPr>
              <a:t>An article can be in more than one category</a:t>
            </a:r>
          </a:p>
          <a:p>
            <a:pPr lvl="1">
              <a:spcAft>
                <a:spcPts val="0"/>
              </a:spcAft>
            </a:pPr>
            <a:r>
              <a:rPr lang="en-US" sz="2800" dirty="0">
                <a:latin typeface="Calibri" charset="0"/>
                <a:ea typeface="ＭＳ Ｐゴシック" charset="0"/>
              </a:rPr>
              <a:t>Learn 118 binary category distinctions</a:t>
            </a:r>
          </a:p>
          <a:p>
            <a:pPr>
              <a:spcAft>
                <a:spcPts val="0"/>
              </a:spcAft>
            </a:pPr>
            <a:r>
              <a:rPr lang="en-US" dirty="0">
                <a:latin typeface="Calibri" charset="0"/>
                <a:ea typeface="ＭＳ Ｐゴシック" charset="0"/>
                <a:cs typeface="ＭＳ Ｐゴシック" charset="0"/>
              </a:rPr>
              <a:t>Average document (with at least one category) has 1.24 classes</a:t>
            </a:r>
          </a:p>
          <a:p>
            <a:pPr>
              <a:spcAft>
                <a:spcPts val="0"/>
              </a:spcAft>
            </a:pPr>
            <a:r>
              <a:rPr lang="en-US" dirty="0">
                <a:latin typeface="Calibri" charset="0"/>
                <a:ea typeface="ＭＳ Ｐゴシック" charset="0"/>
                <a:cs typeface="ＭＳ Ｐゴシック" charset="0"/>
              </a:rPr>
              <a:t>Only about 10 out of 118 categories are large</a:t>
            </a:r>
          </a:p>
          <a:p>
            <a:pPr>
              <a:spcAft>
                <a:spcPts val="600"/>
              </a:spcAft>
            </a:pPr>
            <a:endParaRPr lang="en-CN" dirty="0"/>
          </a:p>
        </p:txBody>
      </p:sp>
      <p:sp>
        <p:nvSpPr>
          <p:cNvPr id="4" name="Slide Number Placeholder 3">
            <a:extLst>
              <a:ext uri="{FF2B5EF4-FFF2-40B4-BE49-F238E27FC236}">
                <a16:creationId xmlns:a16="http://schemas.microsoft.com/office/drawing/2014/main" id="{3FCBC76E-B857-A340-B000-7E77605A51B4}"/>
              </a:ext>
            </a:extLst>
          </p:cNvPr>
          <p:cNvSpPr>
            <a:spLocks noGrp="1"/>
          </p:cNvSpPr>
          <p:nvPr>
            <p:ph type="sldNum" sz="quarter" idx="12"/>
          </p:nvPr>
        </p:nvSpPr>
        <p:spPr/>
        <p:txBody>
          <a:bodyPr/>
          <a:lstStyle/>
          <a:p>
            <a:fld id="{DC8BB421-126E-41CB-B73A-69D52E98CAE3}" type="slidenum">
              <a:rPr lang="zh-CN" altLang="en-US" smtClean="0"/>
              <a:t>61</a:t>
            </a:fld>
            <a:endParaRPr lang="zh-CN" altLang="en-US" dirty="0"/>
          </a:p>
        </p:txBody>
      </p:sp>
      <p:sp>
        <p:nvSpPr>
          <p:cNvPr id="6" name="TextBox 5">
            <a:extLst>
              <a:ext uri="{FF2B5EF4-FFF2-40B4-BE49-F238E27FC236}">
                <a16:creationId xmlns:a16="http://schemas.microsoft.com/office/drawing/2014/main" id="{2C973967-1FC3-1E43-B525-55B94D55F876}"/>
              </a:ext>
            </a:extLst>
          </p:cNvPr>
          <p:cNvSpPr txBox="1"/>
          <p:nvPr/>
        </p:nvSpPr>
        <p:spPr>
          <a:xfrm>
            <a:off x="3998422" y="4632119"/>
            <a:ext cx="3682538" cy="2092881"/>
          </a:xfrm>
          <a:prstGeom prst="rect">
            <a:avLst/>
          </a:prstGeom>
          <a:noFill/>
        </p:spPr>
        <p:txBody>
          <a:bodyPr wrap="square">
            <a:spAutoFit/>
          </a:bodyPr>
          <a:lstStyle/>
          <a:p>
            <a:pPr>
              <a:spcBef>
                <a:spcPts val="600"/>
              </a:spcBef>
              <a:spcAft>
                <a:spcPts val="600"/>
              </a:spcAft>
              <a:buFontTx/>
              <a:buChar char="•"/>
            </a:pPr>
            <a:r>
              <a:rPr lang="en-US" sz="1800" dirty="0">
                <a:solidFill>
                  <a:srgbClr val="0068B7"/>
                </a:solidFill>
                <a:latin typeface="Tahoma" charset="0"/>
              </a:rPr>
              <a:t> Earn (2877, 1087) </a:t>
            </a:r>
          </a:p>
          <a:p>
            <a:pPr>
              <a:spcBef>
                <a:spcPts val="600"/>
              </a:spcBef>
              <a:spcAft>
                <a:spcPts val="600"/>
              </a:spcAft>
              <a:buFontTx/>
              <a:buChar char="•"/>
            </a:pPr>
            <a:r>
              <a:rPr lang="en-US" sz="1800" dirty="0">
                <a:solidFill>
                  <a:srgbClr val="0068B7"/>
                </a:solidFill>
                <a:latin typeface="Tahoma" charset="0"/>
              </a:rPr>
              <a:t> Acquisitions (1650, 179)</a:t>
            </a:r>
          </a:p>
          <a:p>
            <a:pPr>
              <a:spcBef>
                <a:spcPts val="600"/>
              </a:spcBef>
              <a:spcAft>
                <a:spcPts val="600"/>
              </a:spcAft>
              <a:buFontTx/>
              <a:buChar char="•"/>
            </a:pPr>
            <a:r>
              <a:rPr lang="en-US" sz="1800" dirty="0">
                <a:solidFill>
                  <a:srgbClr val="0068B7"/>
                </a:solidFill>
                <a:latin typeface="Tahoma" charset="0"/>
              </a:rPr>
              <a:t> Money-</a:t>
            </a:r>
            <a:r>
              <a:rPr lang="en-US" sz="1800" dirty="0" err="1">
                <a:solidFill>
                  <a:srgbClr val="0068B7"/>
                </a:solidFill>
                <a:latin typeface="Tahoma" charset="0"/>
              </a:rPr>
              <a:t>fx</a:t>
            </a:r>
            <a:r>
              <a:rPr lang="en-US" sz="1800" dirty="0">
                <a:solidFill>
                  <a:srgbClr val="0068B7"/>
                </a:solidFill>
                <a:latin typeface="Tahoma" charset="0"/>
              </a:rPr>
              <a:t> (538, 179)</a:t>
            </a:r>
          </a:p>
          <a:p>
            <a:pPr>
              <a:spcBef>
                <a:spcPts val="600"/>
              </a:spcBef>
              <a:spcAft>
                <a:spcPts val="600"/>
              </a:spcAft>
              <a:buFontTx/>
              <a:buChar char="•"/>
            </a:pPr>
            <a:r>
              <a:rPr lang="en-US" sz="1800" dirty="0">
                <a:solidFill>
                  <a:srgbClr val="0068B7"/>
                </a:solidFill>
                <a:latin typeface="Tahoma" charset="0"/>
              </a:rPr>
              <a:t> Grain (433, 149)</a:t>
            </a:r>
          </a:p>
          <a:p>
            <a:pPr>
              <a:spcBef>
                <a:spcPts val="600"/>
              </a:spcBef>
              <a:spcAft>
                <a:spcPts val="600"/>
              </a:spcAft>
              <a:buFontTx/>
              <a:buChar char="•"/>
            </a:pPr>
            <a:r>
              <a:rPr lang="en-US" sz="1800" dirty="0">
                <a:solidFill>
                  <a:srgbClr val="0068B7"/>
                </a:solidFill>
                <a:latin typeface="Tahoma" charset="0"/>
              </a:rPr>
              <a:t> Crude (389, 189)</a:t>
            </a:r>
            <a:endParaRPr lang="en-US" sz="1800" dirty="0">
              <a:solidFill>
                <a:srgbClr val="0068B7"/>
              </a:solidFill>
              <a:latin typeface="Times New Roman" charset="0"/>
            </a:endParaRPr>
          </a:p>
        </p:txBody>
      </p:sp>
      <p:sp>
        <p:nvSpPr>
          <p:cNvPr id="8" name="TextBox 7">
            <a:extLst>
              <a:ext uri="{FF2B5EF4-FFF2-40B4-BE49-F238E27FC236}">
                <a16:creationId xmlns:a16="http://schemas.microsoft.com/office/drawing/2014/main" id="{2122AA16-6D5A-404C-BAAC-1B1686B1D8F9}"/>
              </a:ext>
            </a:extLst>
          </p:cNvPr>
          <p:cNvSpPr txBox="1"/>
          <p:nvPr/>
        </p:nvSpPr>
        <p:spPr>
          <a:xfrm>
            <a:off x="8861367" y="4609518"/>
            <a:ext cx="2593571" cy="2092881"/>
          </a:xfrm>
          <a:prstGeom prst="rect">
            <a:avLst/>
          </a:prstGeom>
          <a:noFill/>
        </p:spPr>
        <p:txBody>
          <a:bodyPr wrap="square">
            <a:spAutoFit/>
          </a:bodyPr>
          <a:lstStyle/>
          <a:p>
            <a:pPr>
              <a:spcBef>
                <a:spcPts val="600"/>
              </a:spcBef>
              <a:spcAft>
                <a:spcPts val="600"/>
              </a:spcAft>
              <a:buFontTx/>
              <a:buChar char="•"/>
            </a:pPr>
            <a:r>
              <a:rPr lang="en-US" sz="1800" dirty="0">
                <a:solidFill>
                  <a:srgbClr val="0068B7"/>
                </a:solidFill>
                <a:latin typeface="Tahoma" charset="0"/>
              </a:rPr>
              <a:t> Trade (369,119)</a:t>
            </a:r>
          </a:p>
          <a:p>
            <a:pPr>
              <a:spcBef>
                <a:spcPts val="600"/>
              </a:spcBef>
              <a:spcAft>
                <a:spcPts val="600"/>
              </a:spcAft>
              <a:buFontTx/>
              <a:buChar char="•"/>
            </a:pPr>
            <a:r>
              <a:rPr lang="en-US" sz="1800" dirty="0">
                <a:solidFill>
                  <a:srgbClr val="0068B7"/>
                </a:solidFill>
                <a:latin typeface="Tahoma" charset="0"/>
              </a:rPr>
              <a:t> Interest (347, 131)</a:t>
            </a:r>
          </a:p>
          <a:p>
            <a:pPr>
              <a:spcBef>
                <a:spcPts val="600"/>
              </a:spcBef>
              <a:spcAft>
                <a:spcPts val="600"/>
              </a:spcAft>
              <a:buFontTx/>
              <a:buChar char="•"/>
            </a:pPr>
            <a:r>
              <a:rPr lang="en-US" sz="1800" dirty="0">
                <a:solidFill>
                  <a:srgbClr val="0068B7"/>
                </a:solidFill>
                <a:latin typeface="Tahoma" charset="0"/>
              </a:rPr>
              <a:t> Ship (197, 89)</a:t>
            </a:r>
          </a:p>
          <a:p>
            <a:pPr>
              <a:spcBef>
                <a:spcPts val="600"/>
              </a:spcBef>
              <a:spcAft>
                <a:spcPts val="600"/>
              </a:spcAft>
              <a:buFontTx/>
              <a:buChar char="•"/>
            </a:pPr>
            <a:r>
              <a:rPr lang="en-US" sz="1800" dirty="0">
                <a:solidFill>
                  <a:srgbClr val="0068B7"/>
                </a:solidFill>
                <a:latin typeface="Tahoma" charset="0"/>
              </a:rPr>
              <a:t> Wheat (212, 71)</a:t>
            </a:r>
          </a:p>
          <a:p>
            <a:pPr>
              <a:spcBef>
                <a:spcPts val="600"/>
              </a:spcBef>
              <a:spcAft>
                <a:spcPts val="600"/>
              </a:spcAft>
              <a:buFontTx/>
              <a:buChar char="•"/>
            </a:pPr>
            <a:r>
              <a:rPr lang="en-US" sz="1800" dirty="0">
                <a:solidFill>
                  <a:srgbClr val="0068B7"/>
                </a:solidFill>
                <a:latin typeface="Tahoma" charset="0"/>
              </a:rPr>
              <a:t> Corn (182, 56)</a:t>
            </a:r>
          </a:p>
        </p:txBody>
      </p:sp>
      <p:sp>
        <p:nvSpPr>
          <p:cNvPr id="10" name="TextBox 9">
            <a:extLst>
              <a:ext uri="{FF2B5EF4-FFF2-40B4-BE49-F238E27FC236}">
                <a16:creationId xmlns:a16="http://schemas.microsoft.com/office/drawing/2014/main" id="{AA32BAB2-C48E-0B43-A0FD-DC2E1DE27F7B}"/>
              </a:ext>
            </a:extLst>
          </p:cNvPr>
          <p:cNvSpPr txBox="1"/>
          <p:nvPr/>
        </p:nvSpPr>
        <p:spPr>
          <a:xfrm>
            <a:off x="1202575" y="5055793"/>
            <a:ext cx="2205644" cy="1200329"/>
          </a:xfrm>
          <a:prstGeom prst="rect">
            <a:avLst/>
          </a:prstGeom>
          <a:noFill/>
        </p:spPr>
        <p:txBody>
          <a:bodyPr wrap="square">
            <a:spAutoFit/>
          </a:bodyPr>
          <a:lstStyle/>
          <a:p>
            <a:pPr eaLnBrk="1" hangingPunct="1"/>
            <a:r>
              <a:rPr lang="en-US" sz="2400" dirty="0">
                <a:solidFill>
                  <a:srgbClr val="0068B7"/>
                </a:solidFill>
              </a:rPr>
              <a:t>Common categories</a:t>
            </a:r>
          </a:p>
          <a:p>
            <a:pPr eaLnBrk="1" hangingPunct="1"/>
            <a:r>
              <a:rPr lang="en-US" sz="2400" dirty="0">
                <a:solidFill>
                  <a:srgbClr val="0068B7"/>
                </a:solidFill>
              </a:rPr>
              <a:t>(#train, #test)</a:t>
            </a:r>
          </a:p>
        </p:txBody>
      </p:sp>
    </p:spTree>
    <p:extLst>
      <p:ext uri="{BB962C8B-B14F-4D97-AF65-F5344CB8AC3E}">
        <p14:creationId xmlns:p14="http://schemas.microsoft.com/office/powerpoint/2010/main" val="291893483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70AEF2-13C7-7D41-88D9-2A8250817A65}"/>
              </a:ext>
            </a:extLst>
          </p:cNvPr>
          <p:cNvSpPr>
            <a:spLocks noGrp="1"/>
          </p:cNvSpPr>
          <p:nvPr>
            <p:ph type="title"/>
          </p:nvPr>
        </p:nvSpPr>
        <p:spPr/>
        <p:txBody>
          <a:bodyPr/>
          <a:lstStyle/>
          <a:p>
            <a:r>
              <a:rPr lang="en-US" sz="4000" b="1" dirty="0">
                <a:ea typeface="ＭＳ Ｐゴシック" charset="0"/>
                <a:cs typeface="ＭＳ Ｐゴシック" charset="0"/>
              </a:rPr>
              <a:t>Reuters Text Categorization data set</a:t>
            </a:r>
            <a:endParaRPr lang="en-CN" dirty="0"/>
          </a:p>
        </p:txBody>
      </p:sp>
      <p:sp>
        <p:nvSpPr>
          <p:cNvPr id="3" name="Content Placeholder 2">
            <a:extLst>
              <a:ext uri="{FF2B5EF4-FFF2-40B4-BE49-F238E27FC236}">
                <a16:creationId xmlns:a16="http://schemas.microsoft.com/office/drawing/2014/main" id="{1C5077B1-0F6A-0341-92F6-5ECE0EB94D7F}"/>
              </a:ext>
            </a:extLst>
          </p:cNvPr>
          <p:cNvSpPr>
            <a:spLocks noGrp="1"/>
          </p:cNvSpPr>
          <p:nvPr>
            <p:ph idx="1"/>
          </p:nvPr>
        </p:nvSpPr>
        <p:spPr>
          <a:xfrm>
            <a:off x="517525" y="1108433"/>
            <a:ext cx="11064875" cy="853371"/>
          </a:xfrm>
        </p:spPr>
        <p:txBody>
          <a:bodyPr/>
          <a:lstStyle/>
          <a:p>
            <a:r>
              <a:rPr lang="en-US" sz="2800" b="1" dirty="0">
                <a:latin typeface="Calibri" charset="0"/>
                <a:ea typeface="ＭＳ Ｐゴシック" charset="0"/>
                <a:cs typeface="ＭＳ Ｐゴシック" charset="0"/>
              </a:rPr>
              <a:t>(Reuters-21578) document</a:t>
            </a:r>
            <a:endParaRPr lang="en-CN" dirty="0"/>
          </a:p>
        </p:txBody>
      </p:sp>
      <p:sp>
        <p:nvSpPr>
          <p:cNvPr id="4" name="Slide Number Placeholder 3">
            <a:extLst>
              <a:ext uri="{FF2B5EF4-FFF2-40B4-BE49-F238E27FC236}">
                <a16:creationId xmlns:a16="http://schemas.microsoft.com/office/drawing/2014/main" id="{1E9B96F1-138C-F349-83F4-89D635983BEE}"/>
              </a:ext>
            </a:extLst>
          </p:cNvPr>
          <p:cNvSpPr>
            <a:spLocks noGrp="1"/>
          </p:cNvSpPr>
          <p:nvPr>
            <p:ph type="sldNum" sz="quarter" idx="12"/>
          </p:nvPr>
        </p:nvSpPr>
        <p:spPr/>
        <p:txBody>
          <a:bodyPr/>
          <a:lstStyle/>
          <a:p>
            <a:fld id="{DC8BB421-126E-41CB-B73A-69D52E98CAE3}" type="slidenum">
              <a:rPr lang="zh-CN" altLang="en-US" smtClean="0"/>
              <a:t>62</a:t>
            </a:fld>
            <a:endParaRPr lang="zh-CN" altLang="en-US" dirty="0"/>
          </a:p>
        </p:txBody>
      </p:sp>
      <p:sp>
        <p:nvSpPr>
          <p:cNvPr id="5" name="Rectangle 3">
            <a:extLst>
              <a:ext uri="{FF2B5EF4-FFF2-40B4-BE49-F238E27FC236}">
                <a16:creationId xmlns:a16="http://schemas.microsoft.com/office/drawing/2014/main" id="{28A3B7C2-6A61-234A-B918-517BFF98A220}"/>
              </a:ext>
            </a:extLst>
          </p:cNvPr>
          <p:cNvSpPr>
            <a:spLocks noChangeArrowheads="1"/>
          </p:cNvSpPr>
          <p:nvPr/>
        </p:nvSpPr>
        <p:spPr bwMode="auto">
          <a:xfrm>
            <a:off x="1398865" y="1810579"/>
            <a:ext cx="9650756" cy="4682296"/>
          </a:xfrm>
          <a:prstGeom prst="rect">
            <a:avLst/>
          </a:prstGeom>
          <a:solidFill>
            <a:schemeClr val="bg1">
              <a:lumMod val="95000"/>
            </a:schemeClr>
          </a:solid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noAutofit/>
          </a:bodyPr>
          <a:lstStyle/>
          <a:p>
            <a:pPr>
              <a:spcBef>
                <a:spcPct val="50000"/>
              </a:spcBef>
            </a:pPr>
            <a:r>
              <a:rPr lang="en-US" sz="1600" dirty="0">
                <a:latin typeface="Times New Roman" charset="0"/>
              </a:rPr>
              <a:t>&lt;REUTERS TOPICS="YES" LEWISSPLIT="TRAIN" CGISPLIT="TRAINING-SET" OLDID="12981" NEWID="798"&gt;</a:t>
            </a:r>
          </a:p>
          <a:p>
            <a:pPr>
              <a:spcBef>
                <a:spcPct val="50000"/>
              </a:spcBef>
            </a:pPr>
            <a:r>
              <a:rPr lang="en-US" sz="1600" dirty="0">
                <a:latin typeface="Times New Roman" charset="0"/>
              </a:rPr>
              <a:t>&lt;DATE&gt; 2-MAR-1987 16:51:43.42&lt;/DATE&gt;</a:t>
            </a:r>
          </a:p>
          <a:p>
            <a:pPr>
              <a:spcBef>
                <a:spcPct val="50000"/>
              </a:spcBef>
            </a:pPr>
            <a:r>
              <a:rPr lang="en-US" sz="1600" dirty="0">
                <a:solidFill>
                  <a:srgbClr val="FF0000"/>
                </a:solidFill>
                <a:latin typeface="Times New Roman" charset="0"/>
              </a:rPr>
              <a:t>&lt;TOPICS&gt;&lt;D&gt;livestock&lt;/D&gt;&lt;D&gt;hog&lt;/D&gt;&lt;/TOPICS&gt;</a:t>
            </a:r>
          </a:p>
          <a:p>
            <a:pPr>
              <a:spcBef>
                <a:spcPct val="50000"/>
              </a:spcBef>
            </a:pPr>
            <a:r>
              <a:rPr lang="en-US" sz="1600" dirty="0">
                <a:latin typeface="Times New Roman" charset="0"/>
              </a:rPr>
              <a:t>&lt;TITLE&gt;AMERICAN PORK CONGRESS KICKS OFF TOMORROW&lt;/TITLE&gt;</a:t>
            </a:r>
          </a:p>
          <a:p>
            <a:pPr>
              <a:spcBef>
                <a:spcPct val="50000"/>
              </a:spcBef>
            </a:pPr>
            <a:r>
              <a:rPr lang="en-US" sz="1600" dirty="0">
                <a:latin typeface="Times New Roman" charset="0"/>
              </a:rPr>
              <a:t>&lt;DATELINE&gt;    CHICAGO, March 2 - &lt;/DATELINE&gt;&lt;BODY&gt;The American Pork Congress kicks off tomorrow, March 3, in Indianapolis with 160 of the nations pork producers from 44 member states determining industry positions on a number of issues, according to the National Pork Producers Council, NPPC.</a:t>
            </a:r>
          </a:p>
          <a:p>
            <a:pPr>
              <a:spcBef>
                <a:spcPct val="50000"/>
              </a:spcBef>
            </a:pPr>
            <a:r>
              <a:rPr lang="en-US" sz="1600" dirty="0">
                <a:latin typeface="Times New Roman" charset="0"/>
              </a:rPr>
              <a:t>    Delegates to the three day Congress will be considering 26 resolutions concerning various issues, including the future direction of farm policy and the tax law as it applies to the agriculture sector. The delegates will also debate whether to endorse concepts of a national PRV (</a:t>
            </a:r>
            <a:r>
              <a:rPr lang="en-US" sz="1600" dirty="0" err="1">
                <a:latin typeface="Times New Roman" charset="0"/>
              </a:rPr>
              <a:t>pseudorabies</a:t>
            </a:r>
            <a:r>
              <a:rPr lang="en-US" sz="1600" dirty="0">
                <a:latin typeface="Times New Roman" charset="0"/>
              </a:rPr>
              <a:t> virus) control and eradication program, the NPPC said.</a:t>
            </a:r>
          </a:p>
          <a:p>
            <a:pPr>
              <a:spcBef>
                <a:spcPct val="50000"/>
              </a:spcBef>
            </a:pPr>
            <a:r>
              <a:rPr lang="en-US" sz="1600" dirty="0">
                <a:latin typeface="Times New Roman" charset="0"/>
              </a:rPr>
              <a:t>    A large trade show, in conjunction with the congress, will feature the latest in technology in all areas of the industry, the NPPC added. Reuter</a:t>
            </a:r>
          </a:p>
          <a:p>
            <a:pPr>
              <a:spcBef>
                <a:spcPct val="50000"/>
              </a:spcBef>
            </a:pPr>
            <a:r>
              <a:rPr lang="en-US" sz="1600" dirty="0">
                <a:latin typeface="Times New Roman" charset="0"/>
              </a:rPr>
              <a:t>&amp;#3;&lt;/BODY&gt;&lt;/TEXT&gt;&lt;/REUTERS</a:t>
            </a:r>
            <a:r>
              <a:rPr lang="en-US" dirty="0">
                <a:latin typeface="Times New Roman" charset="0"/>
              </a:rPr>
              <a:t>&gt;</a:t>
            </a:r>
          </a:p>
        </p:txBody>
      </p:sp>
    </p:spTree>
    <p:extLst>
      <p:ext uri="{BB962C8B-B14F-4D97-AF65-F5344CB8AC3E}">
        <p14:creationId xmlns:p14="http://schemas.microsoft.com/office/powerpoint/2010/main" val="250419900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B5B7FF-900E-D345-9CB2-FDB3060C0F7C}"/>
              </a:ext>
            </a:extLst>
          </p:cNvPr>
          <p:cNvSpPr>
            <a:spLocks noGrp="1"/>
          </p:cNvSpPr>
          <p:nvPr>
            <p:ph type="title"/>
          </p:nvPr>
        </p:nvSpPr>
        <p:spPr/>
        <p:txBody>
          <a:bodyPr/>
          <a:lstStyle/>
          <a:p>
            <a:r>
              <a:rPr lang="en-US" b="1" dirty="0"/>
              <a:t>Confusion matrix c</a:t>
            </a:r>
            <a:endParaRPr lang="en-CN" dirty="0"/>
          </a:p>
        </p:txBody>
      </p:sp>
      <p:sp>
        <p:nvSpPr>
          <p:cNvPr id="3" name="Content Placeholder 2">
            <a:extLst>
              <a:ext uri="{FF2B5EF4-FFF2-40B4-BE49-F238E27FC236}">
                <a16:creationId xmlns:a16="http://schemas.microsoft.com/office/drawing/2014/main" id="{06F6E3FC-5469-1B4C-9587-844DF423F6D1}"/>
              </a:ext>
            </a:extLst>
          </p:cNvPr>
          <p:cNvSpPr>
            <a:spLocks noGrp="1"/>
          </p:cNvSpPr>
          <p:nvPr>
            <p:ph idx="1"/>
          </p:nvPr>
        </p:nvSpPr>
        <p:spPr/>
        <p:txBody>
          <a:bodyPr/>
          <a:lstStyle/>
          <a:p>
            <a:r>
              <a:rPr lang="en-US" dirty="0"/>
              <a:t>For each pair of classes &lt;c</a:t>
            </a:r>
            <a:r>
              <a:rPr lang="en-US" baseline="-25000" dirty="0"/>
              <a:t>1</a:t>
            </a:r>
            <a:r>
              <a:rPr lang="en-US" dirty="0"/>
              <a:t>,c</a:t>
            </a:r>
            <a:r>
              <a:rPr lang="en-US" baseline="-25000" dirty="0"/>
              <a:t>2</a:t>
            </a:r>
            <a:r>
              <a:rPr lang="en-US" dirty="0"/>
              <a:t>&gt; how many documents from c</a:t>
            </a:r>
            <a:r>
              <a:rPr lang="en-US" baseline="-25000" dirty="0"/>
              <a:t>1</a:t>
            </a:r>
            <a:r>
              <a:rPr lang="en-US" dirty="0"/>
              <a:t> were incorrectly assigned to c</a:t>
            </a:r>
            <a:r>
              <a:rPr lang="en-US" baseline="-25000" dirty="0"/>
              <a:t>2</a:t>
            </a:r>
            <a:r>
              <a:rPr lang="en-US" dirty="0"/>
              <a:t>?</a:t>
            </a:r>
          </a:p>
          <a:p>
            <a:pPr lvl="1"/>
            <a:r>
              <a:rPr lang="en-US" dirty="0"/>
              <a:t>c</a:t>
            </a:r>
            <a:r>
              <a:rPr lang="en-US" baseline="-25000" dirty="0"/>
              <a:t>3,2</a:t>
            </a:r>
            <a:r>
              <a:rPr lang="en-US" dirty="0"/>
              <a:t>: 90 wheat documents incorrectly assigned to poultry</a:t>
            </a:r>
          </a:p>
          <a:p>
            <a:endParaRPr lang="en-CN" dirty="0"/>
          </a:p>
        </p:txBody>
      </p:sp>
      <p:sp>
        <p:nvSpPr>
          <p:cNvPr id="4" name="Slide Number Placeholder 3">
            <a:extLst>
              <a:ext uri="{FF2B5EF4-FFF2-40B4-BE49-F238E27FC236}">
                <a16:creationId xmlns:a16="http://schemas.microsoft.com/office/drawing/2014/main" id="{E52C2840-A3AA-9546-BDF1-0D50DFC22D24}"/>
              </a:ext>
            </a:extLst>
          </p:cNvPr>
          <p:cNvSpPr>
            <a:spLocks noGrp="1"/>
          </p:cNvSpPr>
          <p:nvPr>
            <p:ph type="sldNum" sz="quarter" idx="12"/>
          </p:nvPr>
        </p:nvSpPr>
        <p:spPr/>
        <p:txBody>
          <a:bodyPr/>
          <a:lstStyle/>
          <a:p>
            <a:fld id="{DC8BB421-126E-41CB-B73A-69D52E98CAE3}" type="slidenum">
              <a:rPr lang="zh-CN" altLang="en-US" smtClean="0"/>
              <a:t>63</a:t>
            </a:fld>
            <a:endParaRPr lang="zh-CN" altLang="en-US" dirty="0"/>
          </a:p>
        </p:txBody>
      </p:sp>
      <p:graphicFrame>
        <p:nvGraphicFramePr>
          <p:cNvPr id="5" name="Content Placeholder 5">
            <a:extLst>
              <a:ext uri="{FF2B5EF4-FFF2-40B4-BE49-F238E27FC236}">
                <a16:creationId xmlns:a16="http://schemas.microsoft.com/office/drawing/2014/main" id="{FB10F958-E820-3242-96B5-AC221BEA19A3}"/>
              </a:ext>
            </a:extLst>
          </p:cNvPr>
          <p:cNvGraphicFramePr>
            <a:graphicFrameLocks/>
          </p:cNvGraphicFramePr>
          <p:nvPr/>
        </p:nvGraphicFramePr>
        <p:xfrm>
          <a:off x="769737" y="2812919"/>
          <a:ext cx="10643003" cy="3862518"/>
        </p:xfrm>
        <a:graphic>
          <a:graphicData uri="http://schemas.openxmlformats.org/drawingml/2006/table">
            <a:tbl>
              <a:tblPr firstRow="1" firstCol="1" bandRow="1">
                <a:tableStyleId>{5C22544A-7EE6-4342-B048-85BDC9FD1C3A}</a:tableStyleId>
              </a:tblPr>
              <a:tblGrid>
                <a:gridCol w="2191207">
                  <a:extLst>
                    <a:ext uri="{9D8B030D-6E8A-4147-A177-3AD203B41FA5}">
                      <a16:colId xmlns:a16="http://schemas.microsoft.com/office/drawing/2014/main" val="20000"/>
                    </a:ext>
                  </a:extLst>
                </a:gridCol>
                <a:gridCol w="1356461">
                  <a:extLst>
                    <a:ext uri="{9D8B030D-6E8A-4147-A177-3AD203B41FA5}">
                      <a16:colId xmlns:a16="http://schemas.microsoft.com/office/drawing/2014/main" val="20001"/>
                    </a:ext>
                  </a:extLst>
                </a:gridCol>
                <a:gridCol w="1356461">
                  <a:extLst>
                    <a:ext uri="{9D8B030D-6E8A-4147-A177-3AD203B41FA5}">
                      <a16:colId xmlns:a16="http://schemas.microsoft.com/office/drawing/2014/main" val="20002"/>
                    </a:ext>
                  </a:extLst>
                </a:gridCol>
                <a:gridCol w="1356461">
                  <a:extLst>
                    <a:ext uri="{9D8B030D-6E8A-4147-A177-3AD203B41FA5}">
                      <a16:colId xmlns:a16="http://schemas.microsoft.com/office/drawing/2014/main" val="20003"/>
                    </a:ext>
                  </a:extLst>
                </a:gridCol>
                <a:gridCol w="1460803">
                  <a:extLst>
                    <a:ext uri="{9D8B030D-6E8A-4147-A177-3AD203B41FA5}">
                      <a16:colId xmlns:a16="http://schemas.microsoft.com/office/drawing/2014/main" val="20004"/>
                    </a:ext>
                  </a:extLst>
                </a:gridCol>
                <a:gridCol w="1356461">
                  <a:extLst>
                    <a:ext uri="{9D8B030D-6E8A-4147-A177-3AD203B41FA5}">
                      <a16:colId xmlns:a16="http://schemas.microsoft.com/office/drawing/2014/main" val="20005"/>
                    </a:ext>
                  </a:extLst>
                </a:gridCol>
                <a:gridCol w="1565149">
                  <a:extLst>
                    <a:ext uri="{9D8B030D-6E8A-4147-A177-3AD203B41FA5}">
                      <a16:colId xmlns:a16="http://schemas.microsoft.com/office/drawing/2014/main" val="20006"/>
                    </a:ext>
                  </a:extLst>
                </a:gridCol>
              </a:tblGrid>
              <a:tr h="729754">
                <a:tc>
                  <a:txBody>
                    <a:bodyPr/>
                    <a:lstStyle/>
                    <a:p>
                      <a:pPr algn="ctr">
                        <a:lnSpc>
                          <a:spcPct val="150000"/>
                        </a:lnSpc>
                      </a:pPr>
                      <a:r>
                        <a:rPr lang="en-US" sz="2000" dirty="0"/>
                        <a:t>Docs in test set</a:t>
                      </a:r>
                    </a:p>
                  </a:txBody>
                  <a:tcPr/>
                </a:tc>
                <a:tc>
                  <a:txBody>
                    <a:bodyPr/>
                    <a:lstStyle/>
                    <a:p>
                      <a:pPr algn="ctr">
                        <a:lnSpc>
                          <a:spcPct val="150000"/>
                        </a:lnSpc>
                      </a:pPr>
                      <a:r>
                        <a:rPr lang="en-US" sz="2000" dirty="0"/>
                        <a:t>Assigned</a:t>
                      </a:r>
                    </a:p>
                    <a:p>
                      <a:pPr algn="ctr">
                        <a:lnSpc>
                          <a:spcPct val="150000"/>
                        </a:lnSpc>
                      </a:pPr>
                      <a:r>
                        <a:rPr lang="en-US" sz="2000" dirty="0"/>
                        <a:t>UK</a:t>
                      </a:r>
                    </a:p>
                  </a:txBody>
                  <a:tcPr/>
                </a:tc>
                <a:tc>
                  <a:txBody>
                    <a:bodyPr/>
                    <a:lstStyle/>
                    <a:p>
                      <a:pPr algn="ctr">
                        <a:lnSpc>
                          <a:spcPct val="150000"/>
                        </a:lnSpc>
                      </a:pPr>
                      <a:r>
                        <a:rPr lang="en-US" sz="2000" dirty="0"/>
                        <a:t>Assigned poultry</a:t>
                      </a:r>
                    </a:p>
                  </a:txBody>
                  <a:tcPr/>
                </a:tc>
                <a:tc>
                  <a:txBody>
                    <a:bodyPr/>
                    <a:lstStyle/>
                    <a:p>
                      <a:pPr algn="ctr">
                        <a:lnSpc>
                          <a:spcPct val="150000"/>
                        </a:lnSpc>
                      </a:pPr>
                      <a:r>
                        <a:rPr lang="en-US" sz="2000" dirty="0"/>
                        <a:t>Assigned </a:t>
                      </a:r>
                      <a:r>
                        <a:rPr lang="en-US" sz="2000" baseline="0" dirty="0"/>
                        <a:t>wheat</a:t>
                      </a:r>
                      <a:endParaRPr lang="en-US" sz="2000" dirty="0"/>
                    </a:p>
                  </a:txBody>
                  <a:tcPr/>
                </a:tc>
                <a:tc>
                  <a:txBody>
                    <a:bodyPr/>
                    <a:lstStyle/>
                    <a:p>
                      <a:pPr algn="ctr">
                        <a:lnSpc>
                          <a:spcPct val="150000"/>
                        </a:lnSpc>
                      </a:pPr>
                      <a:r>
                        <a:rPr lang="en-US" sz="2000" dirty="0"/>
                        <a:t>Assigned coffee</a:t>
                      </a:r>
                    </a:p>
                  </a:txBody>
                  <a:tcPr/>
                </a:tc>
                <a:tc>
                  <a:txBody>
                    <a:bodyPr/>
                    <a:lstStyle/>
                    <a:p>
                      <a:pPr algn="ctr">
                        <a:lnSpc>
                          <a:spcPct val="150000"/>
                        </a:lnSpc>
                      </a:pPr>
                      <a:r>
                        <a:rPr lang="en-US" sz="2000" dirty="0"/>
                        <a:t>Assigned </a:t>
                      </a:r>
                      <a:r>
                        <a:rPr lang="en-US" sz="2000" baseline="0" dirty="0"/>
                        <a:t>interest</a:t>
                      </a:r>
                      <a:endParaRPr lang="en-US" sz="2000" dirty="0"/>
                    </a:p>
                  </a:txBody>
                  <a:tcPr/>
                </a:tc>
                <a:tc>
                  <a:txBody>
                    <a:bodyPr/>
                    <a:lstStyle/>
                    <a:p>
                      <a:pPr algn="ctr">
                        <a:lnSpc>
                          <a:spcPct val="150000"/>
                        </a:lnSpc>
                      </a:pPr>
                      <a:r>
                        <a:rPr lang="en-US" sz="2000" dirty="0"/>
                        <a:t>Assigned trade</a:t>
                      </a:r>
                    </a:p>
                  </a:txBody>
                  <a:tcPr/>
                </a:tc>
                <a:extLst>
                  <a:ext uri="{0D108BD9-81ED-4DB2-BD59-A6C34878D82A}">
                    <a16:rowId xmlns:a16="http://schemas.microsoft.com/office/drawing/2014/main" val="10000"/>
                  </a:ext>
                </a:extLst>
              </a:tr>
              <a:tr h="467298">
                <a:tc>
                  <a:txBody>
                    <a:bodyPr/>
                    <a:lstStyle/>
                    <a:p>
                      <a:pPr algn="l">
                        <a:lnSpc>
                          <a:spcPct val="150000"/>
                        </a:lnSpc>
                      </a:pPr>
                      <a:r>
                        <a:rPr lang="en-US" sz="2000" dirty="0"/>
                        <a:t>True UK</a:t>
                      </a:r>
                    </a:p>
                  </a:txBody>
                  <a:tcPr/>
                </a:tc>
                <a:tc>
                  <a:txBody>
                    <a:bodyPr/>
                    <a:lstStyle/>
                    <a:p>
                      <a:pPr algn="ctr">
                        <a:lnSpc>
                          <a:spcPct val="150000"/>
                        </a:lnSpc>
                      </a:pPr>
                      <a:r>
                        <a:rPr lang="en-US" sz="2000" dirty="0"/>
                        <a:t>95</a:t>
                      </a:r>
                    </a:p>
                  </a:txBody>
                  <a:tcPr/>
                </a:tc>
                <a:tc>
                  <a:txBody>
                    <a:bodyPr/>
                    <a:lstStyle/>
                    <a:p>
                      <a:pPr algn="ctr">
                        <a:lnSpc>
                          <a:spcPct val="150000"/>
                        </a:lnSpc>
                      </a:pPr>
                      <a:r>
                        <a:rPr lang="en-US" sz="2000" dirty="0"/>
                        <a:t>1</a:t>
                      </a:r>
                    </a:p>
                  </a:txBody>
                  <a:tcPr/>
                </a:tc>
                <a:tc>
                  <a:txBody>
                    <a:bodyPr/>
                    <a:lstStyle/>
                    <a:p>
                      <a:pPr algn="ctr">
                        <a:lnSpc>
                          <a:spcPct val="150000"/>
                        </a:lnSpc>
                      </a:pPr>
                      <a:r>
                        <a:rPr lang="en-US" sz="2000" dirty="0"/>
                        <a:t>13</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1</a:t>
                      </a:r>
                    </a:p>
                  </a:txBody>
                  <a:tcPr/>
                </a:tc>
                <a:tc>
                  <a:txBody>
                    <a:bodyPr/>
                    <a:lstStyle/>
                    <a:p>
                      <a:pPr algn="ctr">
                        <a:lnSpc>
                          <a:spcPct val="150000"/>
                        </a:lnSpc>
                      </a:pPr>
                      <a:r>
                        <a:rPr lang="en-US" sz="2000" dirty="0"/>
                        <a:t>0</a:t>
                      </a:r>
                    </a:p>
                  </a:txBody>
                  <a:tcPr/>
                </a:tc>
                <a:extLst>
                  <a:ext uri="{0D108BD9-81ED-4DB2-BD59-A6C34878D82A}">
                    <a16:rowId xmlns:a16="http://schemas.microsoft.com/office/drawing/2014/main" val="10001"/>
                  </a:ext>
                </a:extLst>
              </a:tr>
              <a:tr h="467298">
                <a:tc>
                  <a:txBody>
                    <a:bodyPr/>
                    <a:lstStyle/>
                    <a:p>
                      <a:pPr algn="l">
                        <a:lnSpc>
                          <a:spcPct val="150000"/>
                        </a:lnSpc>
                      </a:pPr>
                      <a:r>
                        <a:rPr lang="en-US" sz="2000" dirty="0"/>
                        <a:t>True poultry</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1</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0</a:t>
                      </a:r>
                    </a:p>
                  </a:txBody>
                  <a:tcPr/>
                </a:tc>
                <a:extLst>
                  <a:ext uri="{0D108BD9-81ED-4DB2-BD59-A6C34878D82A}">
                    <a16:rowId xmlns:a16="http://schemas.microsoft.com/office/drawing/2014/main" val="10002"/>
                  </a:ext>
                </a:extLst>
              </a:tr>
              <a:tr h="467298">
                <a:tc>
                  <a:txBody>
                    <a:bodyPr/>
                    <a:lstStyle/>
                    <a:p>
                      <a:pPr algn="l">
                        <a:lnSpc>
                          <a:spcPct val="150000"/>
                        </a:lnSpc>
                      </a:pPr>
                      <a:r>
                        <a:rPr lang="en-US" sz="2000" dirty="0"/>
                        <a:t>True wheat</a:t>
                      </a:r>
                    </a:p>
                  </a:txBody>
                  <a:tcPr/>
                </a:tc>
                <a:tc>
                  <a:txBody>
                    <a:bodyPr/>
                    <a:lstStyle/>
                    <a:p>
                      <a:pPr algn="ctr">
                        <a:lnSpc>
                          <a:spcPct val="150000"/>
                        </a:lnSpc>
                      </a:pPr>
                      <a:r>
                        <a:rPr lang="en-US" sz="2000" dirty="0"/>
                        <a:t>10</a:t>
                      </a:r>
                    </a:p>
                  </a:txBody>
                  <a:tcPr/>
                </a:tc>
                <a:tc>
                  <a:txBody>
                    <a:bodyPr/>
                    <a:lstStyle/>
                    <a:p>
                      <a:pPr algn="ctr">
                        <a:lnSpc>
                          <a:spcPct val="150000"/>
                        </a:lnSpc>
                      </a:pPr>
                      <a:r>
                        <a:rPr lang="en-US" sz="2000" dirty="0"/>
                        <a:t>90</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1</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0</a:t>
                      </a:r>
                    </a:p>
                  </a:txBody>
                  <a:tcPr/>
                </a:tc>
                <a:extLst>
                  <a:ext uri="{0D108BD9-81ED-4DB2-BD59-A6C34878D82A}">
                    <a16:rowId xmlns:a16="http://schemas.microsoft.com/office/drawing/2014/main" val="10003"/>
                  </a:ext>
                </a:extLst>
              </a:tr>
              <a:tr h="467298">
                <a:tc>
                  <a:txBody>
                    <a:bodyPr/>
                    <a:lstStyle/>
                    <a:p>
                      <a:pPr algn="l">
                        <a:lnSpc>
                          <a:spcPct val="150000"/>
                        </a:lnSpc>
                      </a:pPr>
                      <a:r>
                        <a:rPr lang="en-US" sz="2000" dirty="0"/>
                        <a:t>True coffee</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34</a:t>
                      </a:r>
                    </a:p>
                  </a:txBody>
                  <a:tcPr/>
                </a:tc>
                <a:tc>
                  <a:txBody>
                    <a:bodyPr/>
                    <a:lstStyle/>
                    <a:p>
                      <a:pPr algn="ctr">
                        <a:lnSpc>
                          <a:spcPct val="150000"/>
                        </a:lnSpc>
                      </a:pPr>
                      <a:r>
                        <a:rPr lang="en-US" sz="2000" dirty="0"/>
                        <a:t>3</a:t>
                      </a:r>
                    </a:p>
                  </a:txBody>
                  <a:tcPr/>
                </a:tc>
                <a:tc>
                  <a:txBody>
                    <a:bodyPr/>
                    <a:lstStyle/>
                    <a:p>
                      <a:pPr algn="ctr">
                        <a:lnSpc>
                          <a:spcPct val="150000"/>
                        </a:lnSpc>
                      </a:pPr>
                      <a:r>
                        <a:rPr lang="en-US" sz="2000" dirty="0"/>
                        <a:t>7</a:t>
                      </a:r>
                    </a:p>
                  </a:txBody>
                  <a:tcPr/>
                </a:tc>
                <a:extLst>
                  <a:ext uri="{0D108BD9-81ED-4DB2-BD59-A6C34878D82A}">
                    <a16:rowId xmlns:a16="http://schemas.microsoft.com/office/drawing/2014/main" val="10004"/>
                  </a:ext>
                </a:extLst>
              </a:tr>
              <a:tr h="467298">
                <a:tc>
                  <a:txBody>
                    <a:bodyPr/>
                    <a:lstStyle/>
                    <a:p>
                      <a:pPr algn="l">
                        <a:lnSpc>
                          <a:spcPct val="150000"/>
                        </a:lnSpc>
                      </a:pPr>
                      <a:r>
                        <a:rPr lang="en-US" sz="2000" dirty="0"/>
                        <a:t>True interest</a:t>
                      </a:r>
                    </a:p>
                  </a:txBody>
                  <a:tcPr/>
                </a:tc>
                <a:tc>
                  <a:txBody>
                    <a:bodyPr/>
                    <a:lstStyle/>
                    <a:p>
                      <a:pPr algn="ctr">
                        <a:lnSpc>
                          <a:spcPct val="150000"/>
                        </a:lnSpc>
                      </a:pPr>
                      <a:r>
                        <a:rPr lang="en-US" sz="2000" dirty="0"/>
                        <a:t>-</a:t>
                      </a:r>
                    </a:p>
                  </a:txBody>
                  <a:tcPr/>
                </a:tc>
                <a:tc>
                  <a:txBody>
                    <a:bodyPr/>
                    <a:lstStyle/>
                    <a:p>
                      <a:pPr algn="ctr">
                        <a:lnSpc>
                          <a:spcPct val="150000"/>
                        </a:lnSpc>
                      </a:pPr>
                      <a:r>
                        <a:rPr lang="en-US" sz="2000" dirty="0"/>
                        <a:t>1</a:t>
                      </a:r>
                    </a:p>
                  </a:txBody>
                  <a:tcPr/>
                </a:tc>
                <a:tc>
                  <a:txBody>
                    <a:bodyPr/>
                    <a:lstStyle/>
                    <a:p>
                      <a:pPr algn="ctr">
                        <a:lnSpc>
                          <a:spcPct val="150000"/>
                        </a:lnSpc>
                      </a:pPr>
                      <a:r>
                        <a:rPr lang="en-US" sz="2000" dirty="0"/>
                        <a:t>2</a:t>
                      </a:r>
                    </a:p>
                  </a:txBody>
                  <a:tcPr/>
                </a:tc>
                <a:tc>
                  <a:txBody>
                    <a:bodyPr/>
                    <a:lstStyle/>
                    <a:p>
                      <a:pPr algn="ctr">
                        <a:lnSpc>
                          <a:spcPct val="150000"/>
                        </a:lnSpc>
                      </a:pPr>
                      <a:r>
                        <a:rPr lang="en-US" sz="2000" dirty="0"/>
                        <a:t>13</a:t>
                      </a:r>
                    </a:p>
                  </a:txBody>
                  <a:tcPr/>
                </a:tc>
                <a:tc>
                  <a:txBody>
                    <a:bodyPr/>
                    <a:lstStyle/>
                    <a:p>
                      <a:pPr algn="ctr">
                        <a:lnSpc>
                          <a:spcPct val="150000"/>
                        </a:lnSpc>
                      </a:pPr>
                      <a:r>
                        <a:rPr lang="en-US" sz="2000" dirty="0"/>
                        <a:t>26</a:t>
                      </a:r>
                    </a:p>
                  </a:txBody>
                  <a:tcPr/>
                </a:tc>
                <a:tc>
                  <a:txBody>
                    <a:bodyPr/>
                    <a:lstStyle/>
                    <a:p>
                      <a:pPr algn="ctr">
                        <a:lnSpc>
                          <a:spcPct val="150000"/>
                        </a:lnSpc>
                      </a:pPr>
                      <a:r>
                        <a:rPr lang="en-US" sz="2000" dirty="0"/>
                        <a:t>5</a:t>
                      </a:r>
                    </a:p>
                  </a:txBody>
                  <a:tcPr/>
                </a:tc>
                <a:extLst>
                  <a:ext uri="{0D108BD9-81ED-4DB2-BD59-A6C34878D82A}">
                    <a16:rowId xmlns:a16="http://schemas.microsoft.com/office/drawing/2014/main" val="10005"/>
                  </a:ext>
                </a:extLst>
              </a:tr>
              <a:tr h="467298">
                <a:tc>
                  <a:txBody>
                    <a:bodyPr/>
                    <a:lstStyle/>
                    <a:p>
                      <a:pPr algn="l">
                        <a:lnSpc>
                          <a:spcPct val="150000"/>
                        </a:lnSpc>
                      </a:pPr>
                      <a:r>
                        <a:rPr lang="en-US" sz="2000" dirty="0"/>
                        <a:t>True trade</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0</a:t>
                      </a:r>
                    </a:p>
                  </a:txBody>
                  <a:tcPr/>
                </a:tc>
                <a:tc>
                  <a:txBody>
                    <a:bodyPr/>
                    <a:lstStyle/>
                    <a:p>
                      <a:pPr algn="ctr">
                        <a:lnSpc>
                          <a:spcPct val="150000"/>
                        </a:lnSpc>
                      </a:pPr>
                      <a:r>
                        <a:rPr lang="en-US" sz="2000" dirty="0"/>
                        <a:t>2</a:t>
                      </a:r>
                    </a:p>
                  </a:txBody>
                  <a:tcPr/>
                </a:tc>
                <a:tc>
                  <a:txBody>
                    <a:bodyPr/>
                    <a:lstStyle/>
                    <a:p>
                      <a:pPr algn="ctr">
                        <a:lnSpc>
                          <a:spcPct val="150000"/>
                        </a:lnSpc>
                      </a:pPr>
                      <a:r>
                        <a:rPr lang="en-US" sz="2000" dirty="0"/>
                        <a:t>14</a:t>
                      </a:r>
                    </a:p>
                  </a:txBody>
                  <a:tcPr/>
                </a:tc>
                <a:tc>
                  <a:txBody>
                    <a:bodyPr/>
                    <a:lstStyle/>
                    <a:p>
                      <a:pPr algn="ctr">
                        <a:lnSpc>
                          <a:spcPct val="150000"/>
                        </a:lnSpc>
                      </a:pPr>
                      <a:r>
                        <a:rPr lang="en-US" sz="2000" dirty="0"/>
                        <a:t>5</a:t>
                      </a:r>
                    </a:p>
                  </a:txBody>
                  <a:tcPr/>
                </a:tc>
                <a:tc>
                  <a:txBody>
                    <a:bodyPr/>
                    <a:lstStyle/>
                    <a:p>
                      <a:pPr algn="ctr">
                        <a:lnSpc>
                          <a:spcPct val="150000"/>
                        </a:lnSpc>
                      </a:pPr>
                      <a:r>
                        <a:rPr lang="en-US" sz="2000" dirty="0"/>
                        <a:t>10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0191728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A00813-0AA6-6A40-90D3-69B23B29E9FB}"/>
              </a:ext>
            </a:extLst>
          </p:cNvPr>
          <p:cNvSpPr>
            <a:spLocks noGrp="1"/>
          </p:cNvSpPr>
          <p:nvPr>
            <p:ph type="title"/>
          </p:nvPr>
        </p:nvSpPr>
        <p:spPr/>
        <p:txBody>
          <a:bodyPr/>
          <a:lstStyle/>
          <a:p>
            <a:r>
              <a:rPr lang="en-US" altLang="ja-JP" b="1" dirty="0">
                <a:ea typeface="ＭＳ Ｐゴシック" charset="-128"/>
              </a:rPr>
              <a:t>Per-</a:t>
            </a:r>
            <a:r>
              <a:rPr lang="en-US" altLang="zh-CN" b="1" dirty="0">
                <a:ea typeface="ＭＳ Ｐゴシック" charset="-128"/>
              </a:rPr>
              <a:t>Class</a:t>
            </a:r>
            <a:r>
              <a:rPr lang="en-US" altLang="ja-JP" b="1" dirty="0">
                <a:ea typeface="ＭＳ Ｐゴシック" charset="-128"/>
              </a:rPr>
              <a:t> Evaluation </a:t>
            </a:r>
            <a:endParaRPr lang="en-CN"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4023DB0-F9AE-094B-B201-2E1895FCEDBB}"/>
                  </a:ext>
                </a:extLst>
              </p:cNvPr>
              <p:cNvSpPr>
                <a:spLocks noGrp="1"/>
              </p:cNvSpPr>
              <p:nvPr>
                <p:ph idx="1"/>
              </p:nvPr>
            </p:nvSpPr>
            <p:spPr/>
            <p:txBody>
              <a:bodyPr>
                <a:normAutofit/>
              </a:bodyPr>
              <a:lstStyle/>
              <a:p>
                <a:r>
                  <a:rPr lang="en-US" altLang="zh-CN" sz="2800" dirty="0"/>
                  <a:t>Recall</a:t>
                </a:r>
                <a:r>
                  <a:rPr lang="en-US" altLang="zh-CN" dirty="0"/>
                  <a:t>: </a:t>
                </a:r>
                <a14:m>
                  <m:oMath xmlns:m="http://schemas.openxmlformats.org/officeDocument/2006/math">
                    <m:f>
                      <m:fPr>
                        <m:ctrlPr>
                          <a:rPr lang="en-US" altLang="zh-CN" sz="2800" b="0" i="1" smtClean="0">
                            <a:latin typeface="Cambria Math" panose="02040503050406030204" pitchFamily="18" charset="0"/>
                          </a:rPr>
                        </m:ctrlPr>
                      </m:fPr>
                      <m:num>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𝑐</m:t>
                            </m:r>
                          </m:e>
                          <m:sub>
                            <m:r>
                              <a:rPr lang="en-US" altLang="zh-CN" sz="2800" b="0" i="1" smtClean="0">
                                <a:latin typeface="Cambria Math" panose="02040503050406030204" pitchFamily="18" charset="0"/>
                              </a:rPr>
                              <m:t>𝑖𝑖</m:t>
                            </m:r>
                          </m:sub>
                        </m:sSub>
                      </m:num>
                      <m:den>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𝑖𝑗</m:t>
                                </m:r>
                              </m:sub>
                            </m:sSub>
                          </m:e>
                        </m:nary>
                      </m:den>
                    </m:f>
                  </m:oMath>
                </a14:m>
                <a:r>
                  <a:rPr lang="zh-CN" altLang="en-US" sz="2800" dirty="0"/>
                  <a:t>，</a:t>
                </a:r>
                <a:r>
                  <a:rPr lang="en-US" altLang="zh-CN" sz="2800" dirty="0"/>
                  <a:t>Precision: </a:t>
                </a:r>
                <a:r>
                  <a:rPr lang="en-US" altLang="zh-CN" dirty="0"/>
                  <a:t> </a:t>
                </a:r>
                <a14:m>
                  <m:oMath xmlns:m="http://schemas.openxmlformats.org/officeDocument/2006/math">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𝑖𝑖</m:t>
                            </m:r>
                          </m:sub>
                        </m:sSub>
                      </m:num>
                      <m:den>
                        <m:nary>
                          <m:naryPr>
                            <m:chr m:val="∑"/>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𝑗</m:t>
                                </m:r>
                                <m:r>
                                  <m:rPr>
                                    <m:sty m:val="p"/>
                                  </m:rPr>
                                  <a:rPr lang="en-US" altLang="zh-CN" i="1">
                                    <a:latin typeface="Cambria Math" panose="02040503050406030204" pitchFamily="18" charset="0"/>
                                  </a:rPr>
                                  <m:t>i</m:t>
                                </m:r>
                              </m:sub>
                            </m:sSub>
                          </m:e>
                        </m:nary>
                      </m:den>
                    </m:f>
                    <m:r>
                      <a:rPr lang="en-US" altLang="zh-CN" i="1">
                        <a:latin typeface="Cambria Math" panose="02040503050406030204" pitchFamily="18" charset="0"/>
                      </a:rPr>
                      <m:t> </m:t>
                    </m:r>
                  </m:oMath>
                </a14:m>
                <a:r>
                  <a:rPr lang="zh-CN" altLang="en-US" sz="2800" dirty="0"/>
                  <a:t>，</a:t>
                </a:r>
                <a:r>
                  <a:rPr lang="en-US" altLang="zh-CN" sz="2800" dirty="0"/>
                  <a:t>Accuracy: </a:t>
                </a:r>
                <a14:m>
                  <m:oMath xmlns:m="http://schemas.openxmlformats.org/officeDocument/2006/math">
                    <m:f>
                      <m:fPr>
                        <m:ctrlPr>
                          <a:rPr lang="en-US" altLang="zh-CN" i="1">
                            <a:latin typeface="Cambria Math" panose="02040503050406030204" pitchFamily="18" charset="0"/>
                          </a:rPr>
                        </m:ctrlPr>
                      </m:fPr>
                      <m:num>
                        <m:nary>
                          <m:naryPr>
                            <m:chr m:val="∑"/>
                            <m:supHide m:val="on"/>
                            <m:ctrlPr>
                              <a:rPr lang="en-US" altLang="zh-CN" i="1" dirty="0">
                                <a:latin typeface="Cambria Math" panose="02040503050406030204" pitchFamily="18" charset="0"/>
                              </a:rPr>
                            </m:ctrlPr>
                          </m:naryPr>
                          <m:sub>
                            <m:r>
                              <a:rPr lang="en-US" altLang="zh-CN" i="1" dirty="0">
                                <a:latin typeface="Cambria Math" panose="02040503050406030204" pitchFamily="18" charset="0"/>
                              </a:rPr>
                              <m:t>𝑖</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𝑖𝑖</m:t>
                                </m:r>
                              </m:sub>
                            </m:sSub>
                          </m:e>
                        </m:nary>
                      </m:num>
                      <m:den>
                        <m:nary>
                          <m:naryPr>
                            <m:chr m:val="∑"/>
                            <m:limLoc m:val="subSup"/>
                            <m:supHide m:val="on"/>
                            <m:ctrlPr>
                              <a:rPr lang="en-US" altLang="zh-CN" i="1">
                                <a:latin typeface="Cambria Math" panose="02040503050406030204" pitchFamily="18" charset="0"/>
                              </a:rPr>
                            </m:ctrlPr>
                          </m:naryPr>
                          <m:sub>
                            <m:r>
                              <m:rPr>
                                <m:brk m:alnAt="9"/>
                              </m:rPr>
                              <a:rPr lang="en-US" altLang="zh-CN" i="1">
                                <a:latin typeface="Cambria Math" panose="02040503050406030204" pitchFamily="18" charset="0"/>
                              </a:rPr>
                              <m:t>𝑖</m:t>
                            </m:r>
                          </m:sub>
                          <m:sup/>
                          <m:e>
                            <m:nary>
                              <m:naryPr>
                                <m:chr m:val="∑"/>
                                <m:limLoc m:val="subSup"/>
                                <m:supHide m:val="on"/>
                                <m:ctrlPr>
                                  <a:rPr lang="en-US" altLang="zh-CN" i="1">
                                    <a:latin typeface="Cambria Math" panose="02040503050406030204" pitchFamily="18" charset="0"/>
                                  </a:rPr>
                                </m:ctrlPr>
                              </m:naryPr>
                              <m:sub>
                                <m:r>
                                  <a:rPr lang="en-US" altLang="zh-CN" i="1">
                                    <a:latin typeface="Cambria Math" panose="02040503050406030204" pitchFamily="18" charset="0"/>
                                  </a:rPr>
                                  <m:t>𝑗</m:t>
                                </m:r>
                              </m:sub>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𝑐</m:t>
                                    </m:r>
                                  </m:e>
                                  <m:sub>
                                    <m:r>
                                      <a:rPr lang="en-US" altLang="zh-CN" i="1">
                                        <a:latin typeface="Cambria Math" panose="02040503050406030204" pitchFamily="18" charset="0"/>
                                      </a:rPr>
                                      <m:t>𝑗</m:t>
                                    </m:r>
                                    <m:r>
                                      <m:rPr>
                                        <m:sty m:val="p"/>
                                      </m:rPr>
                                      <a:rPr lang="en-US" altLang="zh-CN" i="1">
                                        <a:latin typeface="Cambria Math" panose="02040503050406030204" pitchFamily="18" charset="0"/>
                                      </a:rPr>
                                      <m:t>i</m:t>
                                    </m:r>
                                  </m:sub>
                                </m:sSub>
                              </m:e>
                            </m:nary>
                          </m:e>
                        </m:nary>
                      </m:den>
                    </m:f>
                  </m:oMath>
                </a14:m>
                <a:endParaRPr lang="zh-CN" altLang="en-US" sz="2800" dirty="0"/>
              </a:p>
              <a:p>
                <a:endParaRPr lang="en-CN" dirty="0"/>
              </a:p>
            </p:txBody>
          </p:sp>
        </mc:Choice>
        <mc:Fallback xmlns="">
          <p:sp>
            <p:nvSpPr>
              <p:cNvPr id="3" name="Content Placeholder 2">
                <a:extLst>
                  <a:ext uri="{FF2B5EF4-FFF2-40B4-BE49-F238E27FC236}">
                    <a16:creationId xmlns:a16="http://schemas.microsoft.com/office/drawing/2014/main" id="{14023DB0-F9AE-094B-B201-2E1895FCEDBB}"/>
                  </a:ext>
                </a:extLst>
              </p:cNvPr>
              <p:cNvSpPr>
                <a:spLocks noGrp="1" noRot="1" noChangeAspect="1" noMove="1" noResize="1" noEditPoints="1" noAdjustHandles="1" noChangeArrowheads="1" noChangeShapeType="1" noTextEdit="1"/>
              </p:cNvSpPr>
              <p:nvPr>
                <p:ph idx="1"/>
              </p:nvPr>
            </p:nvSpPr>
            <p:spPr>
              <a:blipFill>
                <a:blip r:embed="rId4"/>
                <a:stretch>
                  <a:fillRect l="-916" t="-8756"/>
                </a:stretch>
              </a:blipFill>
            </p:spPr>
            <p:txBody>
              <a:bodyPr/>
              <a:lstStyle/>
              <a:p>
                <a:r>
                  <a:rPr lang="en-CN">
                    <a:noFill/>
                  </a:rPr>
                  <a:t> </a:t>
                </a:r>
              </a:p>
            </p:txBody>
          </p:sp>
        </mc:Fallback>
      </mc:AlternateContent>
      <p:sp>
        <p:nvSpPr>
          <p:cNvPr id="4" name="Slide Number Placeholder 3">
            <a:extLst>
              <a:ext uri="{FF2B5EF4-FFF2-40B4-BE49-F238E27FC236}">
                <a16:creationId xmlns:a16="http://schemas.microsoft.com/office/drawing/2014/main" id="{02D1D542-E893-B447-9C99-FAC748B96560}"/>
              </a:ext>
            </a:extLst>
          </p:cNvPr>
          <p:cNvSpPr>
            <a:spLocks noGrp="1"/>
          </p:cNvSpPr>
          <p:nvPr>
            <p:ph type="sldNum" sz="quarter" idx="12"/>
          </p:nvPr>
        </p:nvSpPr>
        <p:spPr/>
        <p:txBody>
          <a:bodyPr/>
          <a:lstStyle/>
          <a:p>
            <a:fld id="{DC8BB421-126E-41CB-B73A-69D52E98CAE3}" type="slidenum">
              <a:rPr lang="zh-CN" altLang="en-US" smtClean="0"/>
              <a:t>64</a:t>
            </a:fld>
            <a:endParaRPr lang="zh-CN" altLang="en-US" dirty="0"/>
          </a:p>
        </p:txBody>
      </p:sp>
      <p:sp>
        <p:nvSpPr>
          <p:cNvPr id="5" name="Text Box 4">
            <a:extLst>
              <a:ext uri="{FF2B5EF4-FFF2-40B4-BE49-F238E27FC236}">
                <a16:creationId xmlns:a16="http://schemas.microsoft.com/office/drawing/2014/main" id="{FD67240A-F40A-E143-9A1C-8B17CCE69341}"/>
              </a:ext>
            </a:extLst>
          </p:cNvPr>
          <p:cNvSpPr txBox="1">
            <a:spLocks noChangeArrowheads="1"/>
          </p:cNvSpPr>
          <p:nvPr/>
        </p:nvSpPr>
        <p:spPr bwMode="auto">
          <a:xfrm>
            <a:off x="1981288" y="2222727"/>
            <a:ext cx="5410207"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spcBef>
                <a:spcPct val="0"/>
              </a:spcBef>
              <a:buClrTx/>
              <a:buNone/>
            </a:pPr>
            <a:r>
              <a:rPr kumimoji="1" lang="en-US" altLang="ja-JP" sz="3200" b="0" dirty="0">
                <a:latin typeface="Times New Roman" pitchFamily="18" charset="0"/>
                <a:ea typeface="ＭＳ Ｐゴシック" charset="-128"/>
              </a:rPr>
              <a:t>	</a:t>
            </a:r>
            <a:r>
              <a:rPr kumimoji="1" lang="en-US" altLang="ja-JP" sz="2400" dirty="0">
                <a:latin typeface="Times New Roman" pitchFamily="18" charset="0"/>
                <a:ea typeface="ＭＳ Ｐゴシック" charset="-128"/>
              </a:rPr>
              <a:t> </a:t>
            </a:r>
            <a:r>
              <a:rPr kumimoji="1" lang="en-US" altLang="ja-JP" dirty="0">
                <a:latin typeface="Times New Roman" pitchFamily="18" charset="0"/>
                <a:ea typeface="ＭＳ Ｐゴシック" charset="-128"/>
              </a:rPr>
              <a:t>c</a:t>
            </a:r>
            <a:r>
              <a:rPr kumimoji="1" lang="en-US" altLang="ja-JP" baseline="-25000" dirty="0">
                <a:latin typeface="Times New Roman" pitchFamily="18" charset="0"/>
                <a:ea typeface="ＭＳ Ｐゴシック" charset="-128"/>
              </a:rPr>
              <a:t>1 </a:t>
            </a:r>
            <a:r>
              <a:rPr kumimoji="1" lang="en-US" altLang="ja-JP" dirty="0">
                <a:latin typeface="Times New Roman" pitchFamily="18" charset="0"/>
                <a:ea typeface="ＭＳ Ｐゴシック" charset="-128"/>
              </a:rPr>
              <a:t>	 c</a:t>
            </a:r>
            <a:r>
              <a:rPr kumimoji="1" lang="en-US" altLang="ja-JP" baseline="-25000" dirty="0">
                <a:latin typeface="Times New Roman" pitchFamily="18" charset="0"/>
                <a:ea typeface="ＭＳ Ｐゴシック" charset="-128"/>
              </a:rPr>
              <a:t>2 </a:t>
            </a:r>
            <a:r>
              <a:rPr kumimoji="1" lang="en-US" altLang="ja-JP" dirty="0">
                <a:latin typeface="Times New Roman" pitchFamily="18" charset="0"/>
                <a:ea typeface="ＭＳ Ｐゴシック" charset="-128"/>
              </a:rPr>
              <a:t>	 c</a:t>
            </a:r>
            <a:r>
              <a:rPr kumimoji="1" lang="en-US" altLang="ja-JP" baseline="-25000" dirty="0">
                <a:latin typeface="Times New Roman" pitchFamily="18" charset="0"/>
                <a:ea typeface="ＭＳ Ｐゴシック" charset="-128"/>
              </a:rPr>
              <a:t>3</a:t>
            </a:r>
            <a:r>
              <a:rPr kumimoji="1" lang="en-US" altLang="ja-JP" dirty="0">
                <a:latin typeface="Times New Roman" pitchFamily="18" charset="0"/>
                <a:ea typeface="ＭＳ Ｐゴシック" charset="-128"/>
              </a:rPr>
              <a:t>   …</a:t>
            </a:r>
            <a:r>
              <a:rPr kumimoji="1" lang="zh-CN" altLang="en-US" dirty="0">
                <a:latin typeface="Times New Roman" pitchFamily="18" charset="0"/>
                <a:ea typeface="ＭＳ Ｐゴシック" charset="-128"/>
              </a:rPr>
              <a:t> </a:t>
            </a:r>
            <a:r>
              <a:rPr kumimoji="1" lang="en-US" altLang="ja-JP" dirty="0" err="1">
                <a:latin typeface="Times New Roman" pitchFamily="18" charset="0"/>
                <a:ea typeface="ＭＳ Ｐゴシック" charset="-128"/>
              </a:rPr>
              <a:t>c</a:t>
            </a:r>
            <a:r>
              <a:rPr kumimoji="1" lang="en-US" altLang="ja-JP" baseline="-25000" dirty="0" err="1">
                <a:latin typeface="Times New Roman" pitchFamily="18" charset="0"/>
                <a:ea typeface="ＭＳ Ｐゴシック" charset="-128"/>
              </a:rPr>
              <a:t>k</a:t>
            </a:r>
            <a:endParaRPr kumimoji="1" lang="en-US" altLang="ja-JP" dirty="0">
              <a:latin typeface="Times New Roman" pitchFamily="18" charset="0"/>
              <a:ea typeface="ＭＳ Ｐゴシック" charset="-128"/>
            </a:endParaRPr>
          </a:p>
          <a:p>
            <a:pPr eaLnBrk="1" hangingPunct="1">
              <a:spcBef>
                <a:spcPct val="0"/>
              </a:spcBef>
              <a:buClrTx/>
              <a:buFontTx/>
              <a:buNone/>
            </a:pPr>
            <a:r>
              <a:rPr kumimoji="1" lang="en-US" altLang="ja-JP" dirty="0">
                <a:latin typeface="Times New Roman" pitchFamily="18" charset="0"/>
                <a:ea typeface="ＭＳ Ｐゴシック" charset="-128"/>
              </a:rPr>
              <a:t>d</a:t>
            </a:r>
            <a:r>
              <a:rPr kumimoji="1" lang="en-US" altLang="ja-JP" baseline="-25000" dirty="0">
                <a:latin typeface="Times New Roman" pitchFamily="18" charset="0"/>
                <a:ea typeface="ＭＳ Ｐゴシック" charset="-128"/>
              </a:rPr>
              <a:t>1</a:t>
            </a:r>
            <a:r>
              <a:rPr kumimoji="1" lang="en-US" altLang="ja-JP" sz="2400" b="0" dirty="0">
                <a:latin typeface="Times New Roman" pitchFamily="18" charset="0"/>
                <a:ea typeface="ＭＳ Ｐゴシック" charset="-128"/>
              </a:rPr>
              <a:t>	y(+)	y(-)	n(+)   	n(+)</a:t>
            </a:r>
          </a:p>
          <a:p>
            <a:pPr>
              <a:spcBef>
                <a:spcPct val="0"/>
              </a:spcBef>
              <a:buClrTx/>
              <a:buNone/>
            </a:pPr>
            <a:r>
              <a:rPr kumimoji="1" lang="en-US" altLang="ja-JP" dirty="0">
                <a:latin typeface="Times New Roman" pitchFamily="18" charset="0"/>
                <a:ea typeface="ＭＳ Ｐゴシック" charset="-128"/>
              </a:rPr>
              <a:t>d</a:t>
            </a:r>
            <a:r>
              <a:rPr kumimoji="1" lang="en-US" altLang="ja-JP" baseline="-25000" dirty="0">
                <a:latin typeface="Times New Roman" pitchFamily="18" charset="0"/>
                <a:ea typeface="ＭＳ Ｐゴシック" charset="-128"/>
              </a:rPr>
              <a:t>2 </a:t>
            </a:r>
            <a:r>
              <a:rPr kumimoji="1" lang="en-US" altLang="ja-JP" sz="2400" b="0" dirty="0">
                <a:latin typeface="Times New Roman" pitchFamily="18" charset="0"/>
                <a:ea typeface="ＭＳ Ｐゴシック" charset="-128"/>
              </a:rPr>
              <a:t>	y(-)	n(+)	y(+)	n(+)</a:t>
            </a:r>
          </a:p>
          <a:p>
            <a:pPr>
              <a:spcBef>
                <a:spcPct val="0"/>
              </a:spcBef>
              <a:buClrTx/>
              <a:buNone/>
            </a:pPr>
            <a:r>
              <a:rPr kumimoji="1" lang="en-US" altLang="ja-JP" dirty="0">
                <a:latin typeface="Times New Roman" pitchFamily="18" charset="0"/>
                <a:ea typeface="ＭＳ Ｐゴシック" charset="-128"/>
              </a:rPr>
              <a:t>d</a:t>
            </a:r>
            <a:r>
              <a:rPr kumimoji="1" lang="en-US" altLang="ja-JP" baseline="-25000" dirty="0">
                <a:latin typeface="Times New Roman" pitchFamily="18" charset="0"/>
                <a:ea typeface="ＭＳ Ｐゴシック" charset="-128"/>
              </a:rPr>
              <a:t>3 </a:t>
            </a:r>
            <a:r>
              <a:rPr kumimoji="1" lang="en-US" altLang="ja-JP" sz="2400" b="0" dirty="0">
                <a:latin typeface="Times New Roman" pitchFamily="18" charset="0"/>
                <a:ea typeface="ＭＳ Ｐゴシック" charset="-128"/>
              </a:rPr>
              <a:t>	n(+)   </a:t>
            </a:r>
            <a:r>
              <a:rPr kumimoji="1" lang="zh-CN" altLang="en-US" sz="2400" b="0" dirty="0">
                <a:latin typeface="Times New Roman" pitchFamily="18" charset="0"/>
                <a:ea typeface="ＭＳ Ｐゴシック" charset="-128"/>
              </a:rPr>
              <a:t>  </a:t>
            </a:r>
            <a:r>
              <a:rPr kumimoji="1" lang="en-US" altLang="ja-JP" sz="2400" b="0" dirty="0">
                <a:latin typeface="Times New Roman" pitchFamily="18" charset="0"/>
                <a:ea typeface="ＭＳ Ｐゴシック" charset="-128"/>
              </a:rPr>
              <a:t>n(+)   </a:t>
            </a:r>
            <a:r>
              <a:rPr kumimoji="1" lang="zh-CN" altLang="en-US" sz="2400" b="0" dirty="0">
                <a:latin typeface="Times New Roman" pitchFamily="18" charset="0"/>
                <a:ea typeface="ＭＳ Ｐゴシック" charset="-128"/>
              </a:rPr>
              <a:t>  </a:t>
            </a:r>
            <a:r>
              <a:rPr kumimoji="1" lang="en-US" altLang="ja-JP" sz="2400" b="0" dirty="0">
                <a:latin typeface="Times New Roman" pitchFamily="18" charset="0"/>
                <a:ea typeface="ＭＳ Ｐゴシック" charset="-128"/>
              </a:rPr>
              <a:t>y(+)     	n(+)</a:t>
            </a:r>
          </a:p>
        </p:txBody>
      </p:sp>
      <p:grpSp>
        <p:nvGrpSpPr>
          <p:cNvPr id="6" name="Group 10">
            <a:extLst>
              <a:ext uri="{FF2B5EF4-FFF2-40B4-BE49-F238E27FC236}">
                <a16:creationId xmlns:a16="http://schemas.microsoft.com/office/drawing/2014/main" id="{0180212B-2501-2A4B-A8BE-238DEB0151AE}"/>
              </a:ext>
            </a:extLst>
          </p:cNvPr>
          <p:cNvGrpSpPr>
            <a:grpSpLocks/>
          </p:cNvGrpSpPr>
          <p:nvPr/>
        </p:nvGrpSpPr>
        <p:grpSpPr bwMode="auto">
          <a:xfrm>
            <a:off x="5575393" y="2403702"/>
            <a:ext cx="4904183" cy="1694260"/>
            <a:chOff x="2696" y="1272"/>
            <a:chExt cx="3578" cy="1423"/>
          </a:xfrm>
        </p:grpSpPr>
        <p:sp>
          <p:nvSpPr>
            <p:cNvPr id="7" name="Rectangle 11">
              <a:extLst>
                <a:ext uri="{FF2B5EF4-FFF2-40B4-BE49-F238E27FC236}">
                  <a16:creationId xmlns:a16="http://schemas.microsoft.com/office/drawing/2014/main" id="{AB47527B-2DA2-694C-BC96-0F3E5ADCC215}"/>
                </a:ext>
              </a:extLst>
            </p:cNvPr>
            <p:cNvSpPr>
              <a:spLocks noChangeArrowheads="1"/>
            </p:cNvSpPr>
            <p:nvPr/>
          </p:nvSpPr>
          <p:spPr bwMode="auto">
            <a:xfrm>
              <a:off x="2696" y="1272"/>
              <a:ext cx="578" cy="1423"/>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8" name="Text Box 12">
              <a:extLst>
                <a:ext uri="{FF2B5EF4-FFF2-40B4-BE49-F238E27FC236}">
                  <a16:creationId xmlns:a16="http://schemas.microsoft.com/office/drawing/2014/main" id="{AF7BCD72-F295-5D44-8AF1-C0ED5CAE509D}"/>
                </a:ext>
              </a:extLst>
            </p:cNvPr>
            <p:cNvSpPr txBox="1">
              <a:spLocks noChangeArrowheads="1"/>
            </p:cNvSpPr>
            <p:nvPr/>
          </p:nvSpPr>
          <p:spPr bwMode="auto">
            <a:xfrm>
              <a:off x="3294" y="1274"/>
              <a:ext cx="2980" cy="3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eaLnBrk="1" hangingPunct="1">
                <a:spcBef>
                  <a:spcPct val="0"/>
                </a:spcBef>
                <a:buClrTx/>
                <a:buFontTx/>
                <a:buNone/>
              </a:pPr>
              <a:r>
                <a:rPr kumimoji="1" lang="en-US" altLang="ja-JP" sz="2000" b="0" dirty="0">
                  <a:latin typeface="+mn-lt"/>
                  <a:ea typeface="ＭＳ Ｐゴシック" charset="-128"/>
                </a:rPr>
                <a:t>How good are the decisions on </a:t>
              </a:r>
              <a:r>
                <a:rPr kumimoji="1" lang="en-US" altLang="zh-CN" sz="2000" b="0" dirty="0">
                  <a:latin typeface="+mn-lt"/>
                  <a:ea typeface="ＭＳ Ｐゴシック" charset="-128"/>
                </a:rPr>
                <a:t>c</a:t>
              </a:r>
              <a:r>
                <a:rPr kumimoji="1" lang="en-US" altLang="ja-JP" sz="2000" b="0" baseline="-25000" dirty="0">
                  <a:latin typeface="+mn-lt"/>
                  <a:ea typeface="ＭＳ Ｐゴシック" charset="-128"/>
                </a:rPr>
                <a:t>i</a:t>
              </a:r>
              <a:r>
                <a:rPr kumimoji="1" lang="en-US" altLang="ja-JP" sz="2000" b="0" dirty="0">
                  <a:latin typeface="+mn-lt"/>
                  <a:ea typeface="ＭＳ Ｐゴシック" charset="-128"/>
                </a:rPr>
                <a:t>?</a:t>
              </a:r>
            </a:p>
          </p:txBody>
        </p:sp>
        <p:sp>
          <p:nvSpPr>
            <p:cNvPr id="9" name="Line 13">
              <a:extLst>
                <a:ext uri="{FF2B5EF4-FFF2-40B4-BE49-F238E27FC236}">
                  <a16:creationId xmlns:a16="http://schemas.microsoft.com/office/drawing/2014/main" id="{7DF5839E-3A11-2942-B436-489446557246}"/>
                </a:ext>
              </a:extLst>
            </p:cNvPr>
            <p:cNvSpPr>
              <a:spLocks noChangeShapeType="1"/>
            </p:cNvSpPr>
            <p:nvPr/>
          </p:nvSpPr>
          <p:spPr bwMode="auto">
            <a:xfrm flipH="1">
              <a:off x="3360" y="1632"/>
              <a:ext cx="480" cy="144"/>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grpSp>
      <p:grpSp>
        <p:nvGrpSpPr>
          <p:cNvPr id="10" name="Group 9">
            <a:extLst>
              <a:ext uri="{FF2B5EF4-FFF2-40B4-BE49-F238E27FC236}">
                <a16:creationId xmlns:a16="http://schemas.microsoft.com/office/drawing/2014/main" id="{F957CEFB-5AFF-BD47-894D-7B671344878D}"/>
              </a:ext>
            </a:extLst>
          </p:cNvPr>
          <p:cNvGrpSpPr/>
          <p:nvPr/>
        </p:nvGrpSpPr>
        <p:grpSpPr>
          <a:xfrm>
            <a:off x="6358932" y="4735007"/>
            <a:ext cx="4613764" cy="1504963"/>
            <a:chOff x="5181600" y="3352787"/>
            <a:chExt cx="4613764" cy="1504963"/>
          </a:xfrm>
        </p:grpSpPr>
        <p:graphicFrame>
          <p:nvGraphicFramePr>
            <p:cNvPr id="11" name="Object 10">
              <a:extLst>
                <a:ext uri="{FF2B5EF4-FFF2-40B4-BE49-F238E27FC236}">
                  <a16:creationId xmlns:a16="http://schemas.microsoft.com/office/drawing/2014/main" id="{83D20C09-DAEE-044D-B8D7-05E157C2F3EB}"/>
                </a:ext>
              </a:extLst>
            </p:cNvPr>
            <p:cNvGraphicFramePr>
              <a:graphicFrameLocks noChangeAspect="1"/>
            </p:cNvGraphicFramePr>
            <p:nvPr/>
          </p:nvGraphicFramePr>
          <p:xfrm>
            <a:off x="7198368" y="3352787"/>
            <a:ext cx="1401762" cy="763588"/>
          </p:xfrm>
          <a:graphic>
            <a:graphicData uri="http://schemas.openxmlformats.org/presentationml/2006/ole">
              <mc:AlternateContent xmlns:mc="http://schemas.openxmlformats.org/markup-compatibility/2006">
                <mc:Choice xmlns:v="urn:schemas-microsoft-com:vml" Requires="v">
                  <p:oleObj spid="_x0000_s1033" name="Equation" r:id="rId5" imgW="723600" imgH="393480" progId="Equation.3">
                    <p:embed/>
                  </p:oleObj>
                </mc:Choice>
                <mc:Fallback>
                  <p:oleObj name="Equation" r:id="rId5" imgW="723600" imgH="393480" progId="Equation.3">
                    <p:embed/>
                    <p:pic>
                      <p:nvPicPr>
                        <p:cNvPr id="11" name="Object 10">
                          <a:extLst>
                            <a:ext uri="{FF2B5EF4-FFF2-40B4-BE49-F238E27FC236}">
                              <a16:creationId xmlns:a16="http://schemas.microsoft.com/office/drawing/2014/main" id="{83D20C09-DAEE-044D-B8D7-05E157C2F3EB}"/>
                            </a:ext>
                          </a:extLst>
                        </p:cNvPr>
                        <p:cNvPicPr>
                          <a:picLocks noChangeAspect="1" noChangeArrowheads="1"/>
                        </p:cNvPicPr>
                        <p:nvPr/>
                      </p:nvPicPr>
                      <p:blipFill>
                        <a:blip r:embed="rId6"/>
                        <a:srcRect/>
                        <a:stretch>
                          <a:fillRect/>
                        </a:stretch>
                      </p:blipFill>
                      <p:spPr bwMode="auto">
                        <a:xfrm>
                          <a:off x="7198368" y="3352787"/>
                          <a:ext cx="1401762" cy="763588"/>
                        </a:xfrm>
                        <a:prstGeom prst="rect">
                          <a:avLst/>
                        </a:prstGeom>
                        <a:solidFill>
                          <a:schemeClr val="bg1">
                            <a:lumMod val="95000"/>
                          </a:schemeClr>
                        </a:solidFill>
                        <a:ln>
                          <a:noFill/>
                        </a:ln>
                      </p:spPr>
                    </p:pic>
                  </p:oleObj>
                </mc:Fallback>
              </mc:AlternateContent>
            </a:graphicData>
          </a:graphic>
        </p:graphicFrame>
        <p:sp>
          <p:nvSpPr>
            <p:cNvPr id="12" name="TextBox 11">
              <a:extLst>
                <a:ext uri="{FF2B5EF4-FFF2-40B4-BE49-F238E27FC236}">
                  <a16:creationId xmlns:a16="http://schemas.microsoft.com/office/drawing/2014/main" id="{D84EFF5F-D061-3842-93FB-56469EB4370E}"/>
                </a:ext>
              </a:extLst>
            </p:cNvPr>
            <p:cNvSpPr txBox="1"/>
            <p:nvPr/>
          </p:nvSpPr>
          <p:spPr>
            <a:xfrm>
              <a:off x="6299194" y="3541652"/>
              <a:ext cx="939681" cy="400110"/>
            </a:xfrm>
            <a:prstGeom prst="rect">
              <a:avLst/>
            </a:prstGeom>
            <a:noFill/>
          </p:spPr>
          <p:txBody>
            <a:bodyPr wrap="none" rtlCol="0">
              <a:spAutoFit/>
            </a:bodyPr>
            <a:lstStyle/>
            <a:p>
              <a:r>
                <a:rPr lang="en-US" sz="2000" b="1" dirty="0"/>
                <a:t>Recall</a:t>
              </a:r>
            </a:p>
          </p:txBody>
        </p:sp>
        <p:sp>
          <p:nvSpPr>
            <p:cNvPr id="13" name="TextBox 12">
              <a:extLst>
                <a:ext uri="{FF2B5EF4-FFF2-40B4-BE49-F238E27FC236}">
                  <a16:creationId xmlns:a16="http://schemas.microsoft.com/office/drawing/2014/main" id="{007ACD02-A361-AC4E-B854-98E71AF535F1}"/>
                </a:ext>
              </a:extLst>
            </p:cNvPr>
            <p:cNvSpPr txBox="1"/>
            <p:nvPr/>
          </p:nvSpPr>
          <p:spPr>
            <a:xfrm>
              <a:off x="5181600" y="4149864"/>
              <a:ext cx="4613764" cy="707886"/>
            </a:xfrm>
            <a:prstGeom prst="rect">
              <a:avLst/>
            </a:prstGeom>
            <a:noFill/>
          </p:spPr>
          <p:txBody>
            <a:bodyPr wrap="none" rtlCol="0">
              <a:spAutoFit/>
            </a:bodyPr>
            <a:lstStyle/>
            <a:p>
              <a:r>
                <a:rPr lang="en-US" sz="2000" b="1" dirty="0"/>
                <a:t>Does the doc have all the categories</a:t>
              </a:r>
            </a:p>
            <a:p>
              <a:r>
                <a:rPr lang="en-US" sz="2000" b="1" dirty="0"/>
                <a:t>it should have? </a:t>
              </a:r>
            </a:p>
          </p:txBody>
        </p:sp>
        <p:cxnSp>
          <p:nvCxnSpPr>
            <p:cNvPr id="14" name="Straight Arrow Connector 13">
              <a:extLst>
                <a:ext uri="{FF2B5EF4-FFF2-40B4-BE49-F238E27FC236}">
                  <a16:creationId xmlns:a16="http://schemas.microsoft.com/office/drawing/2014/main" id="{96C77CC1-8D76-A64F-A380-913E9E5080EF}"/>
                </a:ext>
              </a:extLst>
            </p:cNvPr>
            <p:cNvCxnSpPr/>
            <p:nvPr/>
          </p:nvCxnSpPr>
          <p:spPr>
            <a:xfrm flipV="1">
              <a:off x="6299194" y="3867150"/>
              <a:ext cx="254006" cy="282714"/>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4B078E8A-BE3C-8744-8DFB-9859A52118BA}"/>
              </a:ext>
            </a:extLst>
          </p:cNvPr>
          <p:cNvGrpSpPr/>
          <p:nvPr/>
        </p:nvGrpSpPr>
        <p:grpSpPr>
          <a:xfrm>
            <a:off x="1981288" y="4698209"/>
            <a:ext cx="3829895" cy="1599359"/>
            <a:chOff x="5486405" y="1524000"/>
            <a:chExt cx="3829895" cy="1599359"/>
          </a:xfrm>
        </p:grpSpPr>
        <p:graphicFrame>
          <p:nvGraphicFramePr>
            <p:cNvPr id="16" name="Object 15">
              <a:extLst>
                <a:ext uri="{FF2B5EF4-FFF2-40B4-BE49-F238E27FC236}">
                  <a16:creationId xmlns:a16="http://schemas.microsoft.com/office/drawing/2014/main" id="{FBE0E14B-6550-F34C-9581-A4781ED8E833}"/>
                </a:ext>
              </a:extLst>
            </p:cNvPr>
            <p:cNvGraphicFramePr>
              <a:graphicFrameLocks noChangeAspect="1"/>
            </p:cNvGraphicFramePr>
            <p:nvPr/>
          </p:nvGraphicFramePr>
          <p:xfrm>
            <a:off x="7143378" y="2359771"/>
            <a:ext cx="1328737" cy="763588"/>
          </p:xfrm>
          <a:graphic>
            <a:graphicData uri="http://schemas.openxmlformats.org/presentationml/2006/ole">
              <mc:AlternateContent xmlns:mc="http://schemas.openxmlformats.org/markup-compatibility/2006">
                <mc:Choice xmlns:v="urn:schemas-microsoft-com:vml" Requires="v">
                  <p:oleObj spid="_x0000_s1034" name="Equation" r:id="rId7" imgW="685800" imgH="393480" progId="Equation.3">
                    <p:embed/>
                  </p:oleObj>
                </mc:Choice>
                <mc:Fallback>
                  <p:oleObj name="Equation" r:id="rId7" imgW="685800" imgH="393480" progId="Equation.3">
                    <p:embed/>
                    <p:pic>
                      <p:nvPicPr>
                        <p:cNvPr id="16" name="Object 15">
                          <a:extLst>
                            <a:ext uri="{FF2B5EF4-FFF2-40B4-BE49-F238E27FC236}">
                              <a16:creationId xmlns:a16="http://schemas.microsoft.com/office/drawing/2014/main" id="{FBE0E14B-6550-F34C-9581-A4781ED8E833}"/>
                            </a:ext>
                          </a:extLst>
                        </p:cNvPr>
                        <p:cNvPicPr/>
                        <p:nvPr/>
                      </p:nvPicPr>
                      <p:blipFill>
                        <a:blip r:embed="rId8"/>
                        <a:stretch>
                          <a:fillRect/>
                        </a:stretch>
                      </p:blipFill>
                      <p:spPr>
                        <a:xfrm>
                          <a:off x="7143378" y="2359771"/>
                          <a:ext cx="1328737" cy="763588"/>
                        </a:xfrm>
                        <a:prstGeom prst="rect">
                          <a:avLst/>
                        </a:prstGeom>
                        <a:solidFill>
                          <a:schemeClr val="bg1">
                            <a:lumMod val="95000"/>
                          </a:schemeClr>
                        </a:solidFill>
                      </p:spPr>
                    </p:pic>
                  </p:oleObj>
                </mc:Fallback>
              </mc:AlternateContent>
            </a:graphicData>
          </a:graphic>
        </p:graphicFrame>
        <p:sp>
          <p:nvSpPr>
            <p:cNvPr id="17" name="TextBox 16">
              <a:extLst>
                <a:ext uri="{FF2B5EF4-FFF2-40B4-BE49-F238E27FC236}">
                  <a16:creationId xmlns:a16="http://schemas.microsoft.com/office/drawing/2014/main" id="{70F5CB37-1AB5-1A44-845E-E508F0737AEE}"/>
                </a:ext>
              </a:extLst>
            </p:cNvPr>
            <p:cNvSpPr txBox="1"/>
            <p:nvPr/>
          </p:nvSpPr>
          <p:spPr>
            <a:xfrm>
              <a:off x="5867400" y="2551052"/>
              <a:ext cx="1338828" cy="400110"/>
            </a:xfrm>
            <a:prstGeom prst="rect">
              <a:avLst/>
            </a:prstGeom>
            <a:noFill/>
          </p:spPr>
          <p:txBody>
            <a:bodyPr wrap="none" rtlCol="0">
              <a:spAutoFit/>
            </a:bodyPr>
            <a:lstStyle/>
            <a:p>
              <a:r>
                <a:rPr lang="en-US" sz="2000" b="1" dirty="0"/>
                <a:t>Precision</a:t>
              </a:r>
            </a:p>
          </p:txBody>
        </p:sp>
        <p:sp>
          <p:nvSpPr>
            <p:cNvPr id="18" name="TextBox 17">
              <a:extLst>
                <a:ext uri="{FF2B5EF4-FFF2-40B4-BE49-F238E27FC236}">
                  <a16:creationId xmlns:a16="http://schemas.microsoft.com/office/drawing/2014/main" id="{04340F3C-815C-2047-A70F-E33BE2EA1DED}"/>
                </a:ext>
              </a:extLst>
            </p:cNvPr>
            <p:cNvSpPr txBox="1"/>
            <p:nvPr/>
          </p:nvSpPr>
          <p:spPr>
            <a:xfrm>
              <a:off x="5486405" y="1524000"/>
              <a:ext cx="3829895" cy="707886"/>
            </a:xfrm>
            <a:prstGeom prst="rect">
              <a:avLst/>
            </a:prstGeom>
            <a:noFill/>
          </p:spPr>
          <p:txBody>
            <a:bodyPr wrap="none" rtlCol="0">
              <a:spAutoFit/>
            </a:bodyPr>
            <a:lstStyle/>
            <a:p>
              <a:r>
                <a:rPr lang="en-US" sz="2000" b="1" dirty="0"/>
                <a:t>When the system says “yes,” </a:t>
              </a:r>
            </a:p>
            <a:p>
              <a:r>
                <a:rPr lang="en-US" sz="2000" b="1" dirty="0"/>
                <a:t>how many are correct? </a:t>
              </a:r>
            </a:p>
          </p:txBody>
        </p:sp>
        <p:cxnSp>
          <p:nvCxnSpPr>
            <p:cNvPr id="19" name="Straight Arrow Connector 18">
              <a:extLst>
                <a:ext uri="{FF2B5EF4-FFF2-40B4-BE49-F238E27FC236}">
                  <a16:creationId xmlns:a16="http://schemas.microsoft.com/office/drawing/2014/main" id="{EFE35179-3C7C-0D41-93E4-2E34D8808747}"/>
                </a:ext>
              </a:extLst>
            </p:cNvPr>
            <p:cNvCxnSpPr/>
            <p:nvPr/>
          </p:nvCxnSpPr>
          <p:spPr>
            <a:xfrm>
              <a:off x="6172200" y="2231886"/>
              <a:ext cx="126994" cy="388501"/>
            </a:xfrm>
            <a:prstGeom prst="straightConnector1">
              <a:avLst/>
            </a:prstGeom>
            <a:ln w="38100">
              <a:solidFill>
                <a:schemeClr val="tx1"/>
              </a:solidFill>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6978788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974DA-FE15-4D4F-92C4-E4B3AF57252A}"/>
              </a:ext>
            </a:extLst>
          </p:cNvPr>
          <p:cNvSpPr>
            <a:spLocks noGrp="1"/>
          </p:cNvSpPr>
          <p:nvPr>
            <p:ph type="title"/>
          </p:nvPr>
        </p:nvSpPr>
        <p:spPr/>
        <p:txBody>
          <a:bodyPr/>
          <a:lstStyle/>
          <a:p>
            <a:r>
              <a:rPr lang="en-US" b="1" dirty="0"/>
              <a:t>Confusion matrix c</a:t>
            </a:r>
            <a:endParaRPr lang="en-CN" dirty="0"/>
          </a:p>
        </p:txBody>
      </p:sp>
      <p:sp>
        <p:nvSpPr>
          <p:cNvPr id="3" name="Content Placeholder 2">
            <a:extLst>
              <a:ext uri="{FF2B5EF4-FFF2-40B4-BE49-F238E27FC236}">
                <a16:creationId xmlns:a16="http://schemas.microsoft.com/office/drawing/2014/main" id="{EF8B08A1-F2A5-1849-8E97-9D3C46247C82}"/>
              </a:ext>
            </a:extLst>
          </p:cNvPr>
          <p:cNvSpPr>
            <a:spLocks noGrp="1"/>
          </p:cNvSpPr>
          <p:nvPr>
            <p:ph idx="1"/>
          </p:nvPr>
        </p:nvSpPr>
        <p:spPr>
          <a:xfrm>
            <a:off x="479425" y="1044141"/>
            <a:ext cx="11064875" cy="5508233"/>
          </a:xfrm>
        </p:spPr>
        <p:txBody>
          <a:bodyPr/>
          <a:lstStyle/>
          <a:p>
            <a:pPr>
              <a:spcBef>
                <a:spcPts val="600"/>
              </a:spcBef>
              <a:spcAft>
                <a:spcPts val="600"/>
              </a:spcAft>
            </a:pPr>
            <a:r>
              <a:rPr lang="en-US" dirty="0"/>
              <a:t>Recall: sum </a:t>
            </a:r>
            <a:r>
              <a:rPr lang="en-US" dirty="0" err="1"/>
              <a:t>i-th</a:t>
            </a:r>
            <a:r>
              <a:rPr lang="en-US" dirty="0"/>
              <a:t> row</a:t>
            </a:r>
          </a:p>
          <a:p>
            <a:pPr>
              <a:spcBef>
                <a:spcPts val="600"/>
              </a:spcBef>
              <a:spcAft>
                <a:spcPts val="600"/>
              </a:spcAft>
            </a:pPr>
            <a:r>
              <a:rPr lang="en-US" dirty="0"/>
              <a:t>Precision: sum </a:t>
            </a:r>
            <a:r>
              <a:rPr lang="en-US" dirty="0" err="1"/>
              <a:t>i-th</a:t>
            </a:r>
            <a:r>
              <a:rPr lang="en-US" dirty="0"/>
              <a:t> column</a:t>
            </a:r>
          </a:p>
          <a:p>
            <a:pPr>
              <a:spcBef>
                <a:spcPts val="600"/>
              </a:spcBef>
              <a:spcAft>
                <a:spcPts val="600"/>
              </a:spcAft>
            </a:pPr>
            <a:r>
              <a:rPr lang="en-US" dirty="0"/>
              <a:t>Accuracy: diagonal summation</a:t>
            </a:r>
            <a:endParaRPr lang="en-CN" dirty="0"/>
          </a:p>
        </p:txBody>
      </p:sp>
      <p:sp>
        <p:nvSpPr>
          <p:cNvPr id="4" name="Slide Number Placeholder 3">
            <a:extLst>
              <a:ext uri="{FF2B5EF4-FFF2-40B4-BE49-F238E27FC236}">
                <a16:creationId xmlns:a16="http://schemas.microsoft.com/office/drawing/2014/main" id="{6785B17C-1E0D-CC46-ABAB-9FD4566ED7EE}"/>
              </a:ext>
            </a:extLst>
          </p:cNvPr>
          <p:cNvSpPr>
            <a:spLocks noGrp="1"/>
          </p:cNvSpPr>
          <p:nvPr>
            <p:ph type="sldNum" sz="quarter" idx="12"/>
          </p:nvPr>
        </p:nvSpPr>
        <p:spPr/>
        <p:txBody>
          <a:bodyPr/>
          <a:lstStyle/>
          <a:p>
            <a:fld id="{DC8BB421-126E-41CB-B73A-69D52E98CAE3}" type="slidenum">
              <a:rPr lang="zh-CN" altLang="en-US" smtClean="0"/>
              <a:t>65</a:t>
            </a:fld>
            <a:endParaRPr lang="zh-CN" altLang="en-US" dirty="0"/>
          </a:p>
        </p:txBody>
      </p:sp>
      <p:graphicFrame>
        <p:nvGraphicFramePr>
          <p:cNvPr id="7" name="Content Placeholder 5">
            <a:extLst>
              <a:ext uri="{FF2B5EF4-FFF2-40B4-BE49-F238E27FC236}">
                <a16:creationId xmlns:a16="http://schemas.microsoft.com/office/drawing/2014/main" id="{88050F93-4E4B-8F43-84F2-95938D906773}"/>
              </a:ext>
            </a:extLst>
          </p:cNvPr>
          <p:cNvGraphicFramePr>
            <a:graphicFrameLocks/>
          </p:cNvGraphicFramePr>
          <p:nvPr>
            <p:extLst>
              <p:ext uri="{D42A27DB-BD31-4B8C-83A1-F6EECF244321}">
                <p14:modId xmlns:p14="http://schemas.microsoft.com/office/powerpoint/2010/main" val="1608120817"/>
              </p:ext>
            </p:extLst>
          </p:nvPr>
        </p:nvGraphicFramePr>
        <p:xfrm>
          <a:off x="1457325" y="3204134"/>
          <a:ext cx="9722642" cy="3288806"/>
        </p:xfrm>
        <a:graphic>
          <a:graphicData uri="http://schemas.openxmlformats.org/drawingml/2006/table">
            <a:tbl>
              <a:tblPr firstRow="1" firstCol="1" bandRow="1">
                <a:tableStyleId>{5C22544A-7EE6-4342-B048-85BDC9FD1C3A}</a:tableStyleId>
              </a:tblPr>
              <a:tblGrid>
                <a:gridCol w="2001721">
                  <a:extLst>
                    <a:ext uri="{9D8B030D-6E8A-4147-A177-3AD203B41FA5}">
                      <a16:colId xmlns:a16="http://schemas.microsoft.com/office/drawing/2014/main" val="20000"/>
                    </a:ext>
                  </a:extLst>
                </a:gridCol>
                <a:gridCol w="1239160">
                  <a:extLst>
                    <a:ext uri="{9D8B030D-6E8A-4147-A177-3AD203B41FA5}">
                      <a16:colId xmlns:a16="http://schemas.microsoft.com/office/drawing/2014/main" val="20001"/>
                    </a:ext>
                  </a:extLst>
                </a:gridCol>
                <a:gridCol w="1239160">
                  <a:extLst>
                    <a:ext uri="{9D8B030D-6E8A-4147-A177-3AD203B41FA5}">
                      <a16:colId xmlns:a16="http://schemas.microsoft.com/office/drawing/2014/main" val="20002"/>
                    </a:ext>
                  </a:extLst>
                </a:gridCol>
                <a:gridCol w="1239160">
                  <a:extLst>
                    <a:ext uri="{9D8B030D-6E8A-4147-A177-3AD203B41FA5}">
                      <a16:colId xmlns:a16="http://schemas.microsoft.com/office/drawing/2014/main" val="20003"/>
                    </a:ext>
                  </a:extLst>
                </a:gridCol>
                <a:gridCol w="1334479">
                  <a:extLst>
                    <a:ext uri="{9D8B030D-6E8A-4147-A177-3AD203B41FA5}">
                      <a16:colId xmlns:a16="http://schemas.microsoft.com/office/drawing/2014/main" val="20004"/>
                    </a:ext>
                  </a:extLst>
                </a:gridCol>
                <a:gridCol w="1239160">
                  <a:extLst>
                    <a:ext uri="{9D8B030D-6E8A-4147-A177-3AD203B41FA5}">
                      <a16:colId xmlns:a16="http://schemas.microsoft.com/office/drawing/2014/main" val="20005"/>
                    </a:ext>
                  </a:extLst>
                </a:gridCol>
                <a:gridCol w="1429802">
                  <a:extLst>
                    <a:ext uri="{9D8B030D-6E8A-4147-A177-3AD203B41FA5}">
                      <a16:colId xmlns:a16="http://schemas.microsoft.com/office/drawing/2014/main" val="20006"/>
                    </a:ext>
                  </a:extLst>
                </a:gridCol>
              </a:tblGrid>
              <a:tr h="693695">
                <a:tc>
                  <a:txBody>
                    <a:bodyPr/>
                    <a:lstStyle/>
                    <a:p>
                      <a:pPr algn="ctr">
                        <a:lnSpc>
                          <a:spcPct val="150000"/>
                        </a:lnSpc>
                      </a:pPr>
                      <a:r>
                        <a:rPr lang="en-US" sz="1600" b="1" dirty="0"/>
                        <a:t>Docs in test set</a:t>
                      </a:r>
                    </a:p>
                  </a:txBody>
                  <a:tcPr/>
                </a:tc>
                <a:tc>
                  <a:txBody>
                    <a:bodyPr/>
                    <a:lstStyle/>
                    <a:p>
                      <a:pPr algn="ctr">
                        <a:lnSpc>
                          <a:spcPct val="150000"/>
                        </a:lnSpc>
                      </a:pPr>
                      <a:r>
                        <a:rPr lang="en-US" sz="1600" b="1" dirty="0"/>
                        <a:t>Assigned</a:t>
                      </a:r>
                    </a:p>
                    <a:p>
                      <a:pPr algn="ctr">
                        <a:lnSpc>
                          <a:spcPct val="150000"/>
                        </a:lnSpc>
                      </a:pPr>
                      <a:r>
                        <a:rPr lang="en-US" sz="1600" b="1" dirty="0"/>
                        <a:t>UK</a:t>
                      </a:r>
                    </a:p>
                  </a:txBody>
                  <a:tcPr/>
                </a:tc>
                <a:tc>
                  <a:txBody>
                    <a:bodyPr/>
                    <a:lstStyle/>
                    <a:p>
                      <a:pPr algn="ctr">
                        <a:lnSpc>
                          <a:spcPct val="150000"/>
                        </a:lnSpc>
                      </a:pPr>
                      <a:r>
                        <a:rPr lang="en-US" sz="1600" b="1" dirty="0"/>
                        <a:t>Assigned poultry</a:t>
                      </a:r>
                    </a:p>
                  </a:txBody>
                  <a:tcPr/>
                </a:tc>
                <a:tc>
                  <a:txBody>
                    <a:bodyPr/>
                    <a:lstStyle/>
                    <a:p>
                      <a:pPr algn="ctr">
                        <a:lnSpc>
                          <a:spcPct val="150000"/>
                        </a:lnSpc>
                      </a:pPr>
                      <a:r>
                        <a:rPr lang="en-US" sz="1600" b="1" dirty="0"/>
                        <a:t>Assigned </a:t>
                      </a:r>
                      <a:r>
                        <a:rPr lang="en-US" sz="1600" b="1" baseline="0" dirty="0"/>
                        <a:t>wheat</a:t>
                      </a:r>
                      <a:endParaRPr lang="en-US" sz="1600" b="1" dirty="0"/>
                    </a:p>
                  </a:txBody>
                  <a:tcPr/>
                </a:tc>
                <a:tc>
                  <a:txBody>
                    <a:bodyPr/>
                    <a:lstStyle/>
                    <a:p>
                      <a:pPr algn="ctr">
                        <a:lnSpc>
                          <a:spcPct val="150000"/>
                        </a:lnSpc>
                      </a:pPr>
                      <a:r>
                        <a:rPr lang="en-US" sz="1600" b="1" dirty="0"/>
                        <a:t>Assigned coffee</a:t>
                      </a:r>
                    </a:p>
                  </a:txBody>
                  <a:tcPr/>
                </a:tc>
                <a:tc>
                  <a:txBody>
                    <a:bodyPr/>
                    <a:lstStyle/>
                    <a:p>
                      <a:pPr algn="ctr">
                        <a:lnSpc>
                          <a:spcPct val="150000"/>
                        </a:lnSpc>
                      </a:pPr>
                      <a:r>
                        <a:rPr lang="en-US" sz="1600" b="1" dirty="0"/>
                        <a:t>Assigned </a:t>
                      </a:r>
                      <a:r>
                        <a:rPr lang="en-US" sz="1600" b="1" baseline="0" dirty="0"/>
                        <a:t>interest</a:t>
                      </a:r>
                      <a:endParaRPr lang="en-US" sz="1600" b="1" dirty="0"/>
                    </a:p>
                  </a:txBody>
                  <a:tcPr/>
                </a:tc>
                <a:tc>
                  <a:txBody>
                    <a:bodyPr/>
                    <a:lstStyle/>
                    <a:p>
                      <a:pPr algn="ctr">
                        <a:lnSpc>
                          <a:spcPct val="150000"/>
                        </a:lnSpc>
                      </a:pPr>
                      <a:r>
                        <a:rPr lang="en-US" sz="1600" b="1" dirty="0"/>
                        <a:t>Assigned trade</a:t>
                      </a:r>
                    </a:p>
                  </a:txBody>
                  <a:tcPr/>
                </a:tc>
                <a:extLst>
                  <a:ext uri="{0D108BD9-81ED-4DB2-BD59-A6C34878D82A}">
                    <a16:rowId xmlns:a16="http://schemas.microsoft.com/office/drawing/2014/main" val="10000"/>
                  </a:ext>
                </a:extLst>
              </a:tr>
              <a:tr h="419261">
                <a:tc>
                  <a:txBody>
                    <a:bodyPr/>
                    <a:lstStyle/>
                    <a:p>
                      <a:pPr algn="l">
                        <a:lnSpc>
                          <a:spcPct val="150000"/>
                        </a:lnSpc>
                      </a:pPr>
                      <a:r>
                        <a:rPr lang="en-US" sz="1600" b="1" dirty="0"/>
                        <a:t>True UK</a:t>
                      </a:r>
                    </a:p>
                  </a:txBody>
                  <a:tcPr/>
                </a:tc>
                <a:tc>
                  <a:txBody>
                    <a:bodyPr/>
                    <a:lstStyle/>
                    <a:p>
                      <a:pPr algn="ctr">
                        <a:lnSpc>
                          <a:spcPct val="150000"/>
                        </a:lnSpc>
                      </a:pPr>
                      <a:r>
                        <a:rPr lang="en-US" sz="1600" b="1" dirty="0"/>
                        <a:t>95</a:t>
                      </a:r>
                    </a:p>
                  </a:txBody>
                  <a:tcPr/>
                </a:tc>
                <a:tc>
                  <a:txBody>
                    <a:bodyPr/>
                    <a:lstStyle/>
                    <a:p>
                      <a:pPr algn="ctr">
                        <a:lnSpc>
                          <a:spcPct val="150000"/>
                        </a:lnSpc>
                      </a:pPr>
                      <a:r>
                        <a:rPr lang="en-US" sz="1600" b="1" dirty="0"/>
                        <a:t>1</a:t>
                      </a:r>
                    </a:p>
                  </a:txBody>
                  <a:tcPr/>
                </a:tc>
                <a:tc>
                  <a:txBody>
                    <a:bodyPr/>
                    <a:lstStyle/>
                    <a:p>
                      <a:pPr algn="ctr">
                        <a:lnSpc>
                          <a:spcPct val="150000"/>
                        </a:lnSpc>
                      </a:pPr>
                      <a:r>
                        <a:rPr lang="en-US" sz="1600" b="1" dirty="0"/>
                        <a:t>13</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1</a:t>
                      </a:r>
                    </a:p>
                  </a:txBody>
                  <a:tcPr/>
                </a:tc>
                <a:tc>
                  <a:txBody>
                    <a:bodyPr/>
                    <a:lstStyle/>
                    <a:p>
                      <a:pPr algn="ctr">
                        <a:lnSpc>
                          <a:spcPct val="150000"/>
                        </a:lnSpc>
                      </a:pPr>
                      <a:r>
                        <a:rPr lang="en-US" sz="1600" b="1" dirty="0"/>
                        <a:t>0</a:t>
                      </a:r>
                    </a:p>
                  </a:txBody>
                  <a:tcPr/>
                </a:tc>
                <a:extLst>
                  <a:ext uri="{0D108BD9-81ED-4DB2-BD59-A6C34878D82A}">
                    <a16:rowId xmlns:a16="http://schemas.microsoft.com/office/drawing/2014/main" val="10001"/>
                  </a:ext>
                </a:extLst>
              </a:tr>
              <a:tr h="419261">
                <a:tc>
                  <a:txBody>
                    <a:bodyPr/>
                    <a:lstStyle/>
                    <a:p>
                      <a:pPr algn="l">
                        <a:lnSpc>
                          <a:spcPct val="150000"/>
                        </a:lnSpc>
                      </a:pPr>
                      <a:r>
                        <a:rPr lang="en-US" sz="1600" b="1" dirty="0"/>
                        <a:t>True poultry</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1</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0</a:t>
                      </a:r>
                    </a:p>
                  </a:txBody>
                  <a:tcPr/>
                </a:tc>
                <a:extLst>
                  <a:ext uri="{0D108BD9-81ED-4DB2-BD59-A6C34878D82A}">
                    <a16:rowId xmlns:a16="http://schemas.microsoft.com/office/drawing/2014/main" val="10002"/>
                  </a:ext>
                </a:extLst>
              </a:tr>
              <a:tr h="419261">
                <a:tc>
                  <a:txBody>
                    <a:bodyPr/>
                    <a:lstStyle/>
                    <a:p>
                      <a:pPr algn="l">
                        <a:lnSpc>
                          <a:spcPct val="150000"/>
                        </a:lnSpc>
                      </a:pPr>
                      <a:r>
                        <a:rPr lang="en-US" sz="1600" b="1" dirty="0"/>
                        <a:t>True wheat</a:t>
                      </a:r>
                    </a:p>
                  </a:txBody>
                  <a:tcPr/>
                </a:tc>
                <a:tc>
                  <a:txBody>
                    <a:bodyPr/>
                    <a:lstStyle/>
                    <a:p>
                      <a:pPr algn="ctr">
                        <a:lnSpc>
                          <a:spcPct val="150000"/>
                        </a:lnSpc>
                      </a:pPr>
                      <a:r>
                        <a:rPr lang="en-US" sz="1600" b="1" dirty="0"/>
                        <a:t>10</a:t>
                      </a:r>
                    </a:p>
                  </a:txBody>
                  <a:tcPr/>
                </a:tc>
                <a:tc>
                  <a:txBody>
                    <a:bodyPr/>
                    <a:lstStyle/>
                    <a:p>
                      <a:pPr algn="ctr">
                        <a:lnSpc>
                          <a:spcPct val="150000"/>
                        </a:lnSpc>
                      </a:pPr>
                      <a:r>
                        <a:rPr lang="en-US" sz="1600" b="1" dirty="0"/>
                        <a:t>90</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1</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0</a:t>
                      </a:r>
                    </a:p>
                  </a:txBody>
                  <a:tcPr/>
                </a:tc>
                <a:extLst>
                  <a:ext uri="{0D108BD9-81ED-4DB2-BD59-A6C34878D82A}">
                    <a16:rowId xmlns:a16="http://schemas.microsoft.com/office/drawing/2014/main" val="10003"/>
                  </a:ext>
                </a:extLst>
              </a:tr>
              <a:tr h="419261">
                <a:tc>
                  <a:txBody>
                    <a:bodyPr/>
                    <a:lstStyle/>
                    <a:p>
                      <a:pPr algn="l">
                        <a:lnSpc>
                          <a:spcPct val="150000"/>
                        </a:lnSpc>
                      </a:pPr>
                      <a:r>
                        <a:rPr lang="en-US" sz="1600" b="1" dirty="0"/>
                        <a:t>True coffee</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34</a:t>
                      </a:r>
                    </a:p>
                  </a:txBody>
                  <a:tcPr/>
                </a:tc>
                <a:tc>
                  <a:txBody>
                    <a:bodyPr/>
                    <a:lstStyle/>
                    <a:p>
                      <a:pPr algn="ctr">
                        <a:lnSpc>
                          <a:spcPct val="150000"/>
                        </a:lnSpc>
                      </a:pPr>
                      <a:r>
                        <a:rPr lang="en-US" sz="1600" b="1" dirty="0"/>
                        <a:t>3</a:t>
                      </a:r>
                    </a:p>
                  </a:txBody>
                  <a:tcPr/>
                </a:tc>
                <a:tc>
                  <a:txBody>
                    <a:bodyPr/>
                    <a:lstStyle/>
                    <a:p>
                      <a:pPr algn="ctr">
                        <a:lnSpc>
                          <a:spcPct val="150000"/>
                        </a:lnSpc>
                      </a:pPr>
                      <a:r>
                        <a:rPr lang="en-US" sz="1600" b="1" dirty="0"/>
                        <a:t>7</a:t>
                      </a:r>
                    </a:p>
                  </a:txBody>
                  <a:tcPr/>
                </a:tc>
                <a:extLst>
                  <a:ext uri="{0D108BD9-81ED-4DB2-BD59-A6C34878D82A}">
                    <a16:rowId xmlns:a16="http://schemas.microsoft.com/office/drawing/2014/main" val="10004"/>
                  </a:ext>
                </a:extLst>
              </a:tr>
              <a:tr h="419261">
                <a:tc>
                  <a:txBody>
                    <a:bodyPr/>
                    <a:lstStyle/>
                    <a:p>
                      <a:pPr algn="l">
                        <a:lnSpc>
                          <a:spcPct val="150000"/>
                        </a:lnSpc>
                      </a:pPr>
                      <a:r>
                        <a:rPr lang="en-US" sz="1600" b="1" dirty="0"/>
                        <a:t>True interest</a:t>
                      </a:r>
                    </a:p>
                  </a:txBody>
                  <a:tcPr/>
                </a:tc>
                <a:tc>
                  <a:txBody>
                    <a:bodyPr/>
                    <a:lstStyle/>
                    <a:p>
                      <a:pPr algn="ctr">
                        <a:lnSpc>
                          <a:spcPct val="150000"/>
                        </a:lnSpc>
                      </a:pPr>
                      <a:r>
                        <a:rPr lang="en-US" sz="1600" b="1" dirty="0"/>
                        <a:t>-</a:t>
                      </a:r>
                    </a:p>
                  </a:txBody>
                  <a:tcPr/>
                </a:tc>
                <a:tc>
                  <a:txBody>
                    <a:bodyPr/>
                    <a:lstStyle/>
                    <a:p>
                      <a:pPr algn="ctr">
                        <a:lnSpc>
                          <a:spcPct val="150000"/>
                        </a:lnSpc>
                      </a:pPr>
                      <a:r>
                        <a:rPr lang="en-US" sz="1600" b="1" dirty="0"/>
                        <a:t>1</a:t>
                      </a:r>
                    </a:p>
                  </a:txBody>
                  <a:tcPr/>
                </a:tc>
                <a:tc>
                  <a:txBody>
                    <a:bodyPr/>
                    <a:lstStyle/>
                    <a:p>
                      <a:pPr algn="ctr">
                        <a:lnSpc>
                          <a:spcPct val="150000"/>
                        </a:lnSpc>
                      </a:pPr>
                      <a:r>
                        <a:rPr lang="en-US" sz="1600" b="1" dirty="0"/>
                        <a:t>2</a:t>
                      </a:r>
                    </a:p>
                  </a:txBody>
                  <a:tcPr/>
                </a:tc>
                <a:tc>
                  <a:txBody>
                    <a:bodyPr/>
                    <a:lstStyle/>
                    <a:p>
                      <a:pPr algn="ctr">
                        <a:lnSpc>
                          <a:spcPct val="150000"/>
                        </a:lnSpc>
                      </a:pPr>
                      <a:r>
                        <a:rPr lang="en-US" sz="1600" b="1" dirty="0"/>
                        <a:t>13</a:t>
                      </a:r>
                    </a:p>
                  </a:txBody>
                  <a:tcPr/>
                </a:tc>
                <a:tc>
                  <a:txBody>
                    <a:bodyPr/>
                    <a:lstStyle/>
                    <a:p>
                      <a:pPr algn="ctr">
                        <a:lnSpc>
                          <a:spcPct val="150000"/>
                        </a:lnSpc>
                      </a:pPr>
                      <a:r>
                        <a:rPr lang="en-US" sz="1600" b="1" dirty="0"/>
                        <a:t>26</a:t>
                      </a:r>
                    </a:p>
                  </a:txBody>
                  <a:tcPr/>
                </a:tc>
                <a:tc>
                  <a:txBody>
                    <a:bodyPr/>
                    <a:lstStyle/>
                    <a:p>
                      <a:pPr algn="ctr">
                        <a:lnSpc>
                          <a:spcPct val="150000"/>
                        </a:lnSpc>
                      </a:pPr>
                      <a:r>
                        <a:rPr lang="en-US" sz="1600" b="1" dirty="0"/>
                        <a:t>5</a:t>
                      </a:r>
                    </a:p>
                  </a:txBody>
                  <a:tcPr/>
                </a:tc>
                <a:extLst>
                  <a:ext uri="{0D108BD9-81ED-4DB2-BD59-A6C34878D82A}">
                    <a16:rowId xmlns:a16="http://schemas.microsoft.com/office/drawing/2014/main" val="10005"/>
                  </a:ext>
                </a:extLst>
              </a:tr>
              <a:tr h="419261">
                <a:tc>
                  <a:txBody>
                    <a:bodyPr/>
                    <a:lstStyle/>
                    <a:p>
                      <a:pPr algn="l">
                        <a:lnSpc>
                          <a:spcPct val="150000"/>
                        </a:lnSpc>
                      </a:pPr>
                      <a:r>
                        <a:rPr lang="en-US" sz="1600" b="1" dirty="0"/>
                        <a:t>True trade</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0</a:t>
                      </a:r>
                    </a:p>
                  </a:txBody>
                  <a:tcPr/>
                </a:tc>
                <a:tc>
                  <a:txBody>
                    <a:bodyPr/>
                    <a:lstStyle/>
                    <a:p>
                      <a:pPr algn="ctr">
                        <a:lnSpc>
                          <a:spcPct val="150000"/>
                        </a:lnSpc>
                      </a:pPr>
                      <a:r>
                        <a:rPr lang="en-US" sz="1600" b="1" dirty="0"/>
                        <a:t>2</a:t>
                      </a:r>
                    </a:p>
                  </a:txBody>
                  <a:tcPr/>
                </a:tc>
                <a:tc>
                  <a:txBody>
                    <a:bodyPr/>
                    <a:lstStyle/>
                    <a:p>
                      <a:pPr algn="ctr">
                        <a:lnSpc>
                          <a:spcPct val="150000"/>
                        </a:lnSpc>
                      </a:pPr>
                      <a:r>
                        <a:rPr lang="en-US" sz="1600" b="1" dirty="0"/>
                        <a:t>14</a:t>
                      </a:r>
                    </a:p>
                  </a:txBody>
                  <a:tcPr/>
                </a:tc>
                <a:tc>
                  <a:txBody>
                    <a:bodyPr/>
                    <a:lstStyle/>
                    <a:p>
                      <a:pPr algn="ctr">
                        <a:lnSpc>
                          <a:spcPct val="150000"/>
                        </a:lnSpc>
                      </a:pPr>
                      <a:r>
                        <a:rPr lang="en-US" sz="1600" b="1" dirty="0"/>
                        <a:t>5</a:t>
                      </a:r>
                    </a:p>
                  </a:txBody>
                  <a:tcPr/>
                </a:tc>
                <a:tc>
                  <a:txBody>
                    <a:bodyPr/>
                    <a:lstStyle/>
                    <a:p>
                      <a:pPr algn="ctr">
                        <a:lnSpc>
                          <a:spcPct val="150000"/>
                        </a:lnSpc>
                      </a:pPr>
                      <a:r>
                        <a:rPr lang="en-US" sz="1600" b="1" dirty="0"/>
                        <a:t>10</a:t>
                      </a:r>
                    </a:p>
                  </a:txBody>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217144969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7A7345-E71B-814D-A956-1A4EE1EF925C}"/>
              </a:ext>
            </a:extLst>
          </p:cNvPr>
          <p:cNvSpPr>
            <a:spLocks noGrp="1"/>
          </p:cNvSpPr>
          <p:nvPr>
            <p:ph type="title"/>
          </p:nvPr>
        </p:nvSpPr>
        <p:spPr/>
        <p:txBody>
          <a:bodyPr/>
          <a:lstStyle/>
          <a:p>
            <a:r>
              <a:rPr lang="en-US" dirty="0"/>
              <a:t>Micro- vs. Macro-Averaging</a:t>
            </a:r>
            <a:endParaRPr lang="en-CN" dirty="0"/>
          </a:p>
        </p:txBody>
      </p:sp>
      <p:sp>
        <p:nvSpPr>
          <p:cNvPr id="3" name="Content Placeholder 2">
            <a:extLst>
              <a:ext uri="{FF2B5EF4-FFF2-40B4-BE49-F238E27FC236}">
                <a16:creationId xmlns:a16="http://schemas.microsoft.com/office/drawing/2014/main" id="{08915943-A164-0448-B635-D8405AFF5004}"/>
              </a:ext>
            </a:extLst>
          </p:cNvPr>
          <p:cNvSpPr>
            <a:spLocks noGrp="1"/>
          </p:cNvSpPr>
          <p:nvPr>
            <p:ph idx="1"/>
          </p:nvPr>
        </p:nvSpPr>
        <p:spPr>
          <a:xfrm>
            <a:off x="479425" y="1718822"/>
            <a:ext cx="10672251" cy="4021506"/>
          </a:xfrm>
        </p:spPr>
        <p:txBody>
          <a:bodyPr/>
          <a:lstStyle/>
          <a:p>
            <a:r>
              <a:rPr lang="en-US" dirty="0"/>
              <a:t>If we have more than one class, how do we combine multiple performance measures into one quantity?</a:t>
            </a:r>
          </a:p>
          <a:p>
            <a:r>
              <a:rPr lang="en-US" dirty="0"/>
              <a:t>Macro-averaging: </a:t>
            </a:r>
            <a:r>
              <a:rPr lang="en-US" b="1" dirty="0">
                <a:solidFill>
                  <a:srgbClr val="FF0000"/>
                </a:solidFill>
              </a:rPr>
              <a:t>Compute performance for each class, then average</a:t>
            </a:r>
          </a:p>
          <a:p>
            <a:r>
              <a:rPr lang="en-US" dirty="0"/>
              <a:t>Micro-averaging: </a:t>
            </a:r>
            <a:r>
              <a:rPr lang="en-US" b="1" dirty="0">
                <a:solidFill>
                  <a:srgbClr val="FF0000"/>
                </a:solidFill>
              </a:rPr>
              <a:t>Collect decisions for all classes, compute contingency table, evaluate</a:t>
            </a:r>
          </a:p>
        </p:txBody>
      </p:sp>
      <p:sp>
        <p:nvSpPr>
          <p:cNvPr id="4" name="Slide Number Placeholder 3">
            <a:extLst>
              <a:ext uri="{FF2B5EF4-FFF2-40B4-BE49-F238E27FC236}">
                <a16:creationId xmlns:a16="http://schemas.microsoft.com/office/drawing/2014/main" id="{CE4ADE13-321E-974F-AD94-B0BCAEE2CD0A}"/>
              </a:ext>
            </a:extLst>
          </p:cNvPr>
          <p:cNvSpPr>
            <a:spLocks noGrp="1"/>
          </p:cNvSpPr>
          <p:nvPr>
            <p:ph type="sldNum" sz="quarter" idx="12"/>
          </p:nvPr>
        </p:nvSpPr>
        <p:spPr/>
        <p:txBody>
          <a:bodyPr/>
          <a:lstStyle/>
          <a:p>
            <a:fld id="{DC8BB421-126E-41CB-B73A-69D52E98CAE3}" type="slidenum">
              <a:rPr lang="zh-CN" altLang="en-US" smtClean="0"/>
              <a:t>66</a:t>
            </a:fld>
            <a:endParaRPr lang="zh-CN" altLang="en-US" dirty="0"/>
          </a:p>
        </p:txBody>
      </p:sp>
    </p:spTree>
    <p:extLst>
      <p:ext uri="{BB962C8B-B14F-4D97-AF65-F5344CB8AC3E}">
        <p14:creationId xmlns:p14="http://schemas.microsoft.com/office/powerpoint/2010/main" val="229846218"/>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5EFD88-6AE1-A741-996C-A9D641A1ECD4}"/>
              </a:ext>
            </a:extLst>
          </p:cNvPr>
          <p:cNvSpPr>
            <a:spLocks noGrp="1"/>
          </p:cNvSpPr>
          <p:nvPr>
            <p:ph type="title"/>
          </p:nvPr>
        </p:nvSpPr>
        <p:spPr/>
        <p:txBody>
          <a:bodyPr/>
          <a:lstStyle/>
          <a:p>
            <a:r>
              <a:rPr lang="en-US" dirty="0"/>
              <a:t>Micro- vs. Macro-Averaging: Example</a:t>
            </a:r>
            <a:endParaRPr lang="en-CN" dirty="0"/>
          </a:p>
        </p:txBody>
      </p:sp>
      <p:sp>
        <p:nvSpPr>
          <p:cNvPr id="3" name="Content Placeholder 2">
            <a:extLst>
              <a:ext uri="{FF2B5EF4-FFF2-40B4-BE49-F238E27FC236}">
                <a16:creationId xmlns:a16="http://schemas.microsoft.com/office/drawing/2014/main" id="{A0CAA0AA-F51B-6249-8642-65792EF54B94}"/>
              </a:ext>
            </a:extLst>
          </p:cNvPr>
          <p:cNvSpPr>
            <a:spLocks noGrp="1"/>
          </p:cNvSpPr>
          <p:nvPr>
            <p:ph idx="1"/>
          </p:nvPr>
        </p:nvSpPr>
        <p:spPr>
          <a:xfrm>
            <a:off x="517525" y="3929124"/>
            <a:ext cx="11064875" cy="2212617"/>
          </a:xfrm>
        </p:spPr>
        <p:txBody>
          <a:bodyPr/>
          <a:lstStyle/>
          <a:p>
            <a:pPr marL="457200" lvl="1" indent="-457200"/>
            <a:r>
              <a:rPr lang="en-US" sz="2800" dirty="0">
                <a:latin typeface="Calibri" charset="0"/>
                <a:ea typeface="ＭＳ Ｐゴシック" charset="0"/>
              </a:rPr>
              <a:t>Macro-averaged precision: (0.5 + 0.9)/2 = 0.7</a:t>
            </a:r>
          </a:p>
          <a:p>
            <a:pPr marL="457200" lvl="1" indent="-457200"/>
            <a:r>
              <a:rPr lang="en-US" sz="2800" dirty="0">
                <a:latin typeface="Calibri" charset="0"/>
                <a:ea typeface="ＭＳ Ｐゴシック" charset="0"/>
              </a:rPr>
              <a:t>Micro-averaged precision: 100/120 = .83</a:t>
            </a:r>
          </a:p>
          <a:p>
            <a:pPr marL="457200" lvl="1" indent="-457200"/>
            <a:r>
              <a:rPr lang="en-US" sz="2800" b="1" dirty="0">
                <a:latin typeface="Calibri" charset="0"/>
                <a:ea typeface="ＭＳ Ｐゴシック" charset="0"/>
              </a:rPr>
              <a:t>Micro-averaged score is dominated by score on common classes</a:t>
            </a:r>
          </a:p>
          <a:p>
            <a:endParaRPr lang="en-CN" dirty="0"/>
          </a:p>
        </p:txBody>
      </p:sp>
      <p:sp>
        <p:nvSpPr>
          <p:cNvPr id="4" name="Slide Number Placeholder 3">
            <a:extLst>
              <a:ext uri="{FF2B5EF4-FFF2-40B4-BE49-F238E27FC236}">
                <a16:creationId xmlns:a16="http://schemas.microsoft.com/office/drawing/2014/main" id="{B3A53705-F13F-5848-B333-B1A4F8AA57B7}"/>
              </a:ext>
            </a:extLst>
          </p:cNvPr>
          <p:cNvSpPr>
            <a:spLocks noGrp="1"/>
          </p:cNvSpPr>
          <p:nvPr>
            <p:ph type="sldNum" sz="quarter" idx="12"/>
          </p:nvPr>
        </p:nvSpPr>
        <p:spPr/>
        <p:txBody>
          <a:bodyPr/>
          <a:lstStyle/>
          <a:p>
            <a:fld id="{DC8BB421-126E-41CB-B73A-69D52E98CAE3}" type="slidenum">
              <a:rPr lang="zh-CN" altLang="en-US" smtClean="0"/>
              <a:t>67</a:t>
            </a:fld>
            <a:endParaRPr lang="zh-CN" altLang="en-US" dirty="0"/>
          </a:p>
        </p:txBody>
      </p:sp>
      <p:graphicFrame>
        <p:nvGraphicFramePr>
          <p:cNvPr id="5" name="Group 3">
            <a:extLst>
              <a:ext uri="{FF2B5EF4-FFF2-40B4-BE49-F238E27FC236}">
                <a16:creationId xmlns:a16="http://schemas.microsoft.com/office/drawing/2014/main" id="{1FD6C99F-93E8-CB4C-AB37-943BD584646B}"/>
              </a:ext>
            </a:extLst>
          </p:cNvPr>
          <p:cNvGraphicFramePr>
            <a:graphicFrameLocks/>
          </p:cNvGraphicFramePr>
          <p:nvPr/>
        </p:nvGraphicFramePr>
        <p:xfrm>
          <a:off x="1797270" y="1694867"/>
          <a:ext cx="2743200" cy="1363904"/>
        </p:xfrm>
        <a:graphic>
          <a:graphicData uri="http://schemas.openxmlformats.org/drawingml/2006/table">
            <a:tbl>
              <a:tblPr/>
              <a:tblGrid>
                <a:gridCol w="1216386">
                  <a:extLst>
                    <a:ext uri="{9D8B030D-6E8A-4147-A177-3AD203B41FA5}">
                      <a16:colId xmlns:a16="http://schemas.microsoft.com/office/drawing/2014/main" val="20000"/>
                    </a:ext>
                  </a:extLst>
                </a:gridCol>
                <a:gridCol w="764814">
                  <a:extLst>
                    <a:ext uri="{9D8B030D-6E8A-4147-A177-3AD203B41FA5}">
                      <a16:colId xmlns:a16="http://schemas.microsoft.com/office/drawing/2014/main" val="20001"/>
                    </a:ext>
                  </a:extLst>
                </a:gridCol>
                <a:gridCol w="762000">
                  <a:extLst>
                    <a:ext uri="{9D8B030D-6E8A-4147-A177-3AD203B41FA5}">
                      <a16:colId xmlns:a16="http://schemas.microsoft.com/office/drawing/2014/main" val="20002"/>
                    </a:ext>
                  </a:extLst>
                </a:gridCol>
              </a:tblGrid>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400" b="0" i="0" u="none" strike="noStrike" cap="none" normalizeH="0" baseline="0" dirty="0">
                        <a:ln>
                          <a:noFill/>
                        </a:ln>
                        <a:solidFill>
                          <a:schemeClr val="tx1"/>
                        </a:solidFill>
                        <a:effectLst/>
                        <a:latin typeface="Calibri"/>
                        <a:cs typeface="Calibri"/>
                      </a:endParaRP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yes</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no</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Classifier: yes</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no</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970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6" name="Group 21">
            <a:extLst>
              <a:ext uri="{FF2B5EF4-FFF2-40B4-BE49-F238E27FC236}">
                <a16:creationId xmlns:a16="http://schemas.microsoft.com/office/drawing/2014/main" id="{5A821046-F837-214C-A81D-748B36856405}"/>
              </a:ext>
            </a:extLst>
          </p:cNvPr>
          <p:cNvGraphicFramePr>
            <a:graphicFrameLocks/>
          </p:cNvGraphicFramePr>
          <p:nvPr/>
        </p:nvGraphicFramePr>
        <p:xfrm>
          <a:off x="4692870" y="1694867"/>
          <a:ext cx="2667000" cy="1363904"/>
        </p:xfrm>
        <a:graphic>
          <a:graphicData uri="http://schemas.openxmlformats.org/drawingml/2006/table">
            <a:tbl>
              <a:tblPr/>
              <a:tblGrid>
                <a:gridCol w="1293091">
                  <a:extLst>
                    <a:ext uri="{9D8B030D-6E8A-4147-A177-3AD203B41FA5}">
                      <a16:colId xmlns:a16="http://schemas.microsoft.com/office/drawing/2014/main" val="20000"/>
                    </a:ext>
                  </a:extLst>
                </a:gridCol>
                <a:gridCol w="727364">
                  <a:extLst>
                    <a:ext uri="{9D8B030D-6E8A-4147-A177-3AD203B41FA5}">
                      <a16:colId xmlns:a16="http://schemas.microsoft.com/office/drawing/2014/main" val="20001"/>
                    </a:ext>
                  </a:extLst>
                </a:gridCol>
                <a:gridCol w="646545">
                  <a:extLst>
                    <a:ext uri="{9D8B030D-6E8A-4147-A177-3AD203B41FA5}">
                      <a16:colId xmlns:a16="http://schemas.microsoft.com/office/drawing/2014/main" val="20002"/>
                    </a:ext>
                  </a:extLst>
                </a:gridCol>
              </a:tblGrid>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400" b="0" i="0" u="none" strike="noStrike" cap="none" normalizeH="0" baseline="0" dirty="0">
                        <a:ln>
                          <a:noFill/>
                        </a:ln>
                        <a:solidFill>
                          <a:schemeClr val="tx1"/>
                        </a:solidFill>
                        <a:effectLst/>
                        <a:latin typeface="Calibri"/>
                        <a:cs typeface="Calibri"/>
                      </a:endParaRP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yes</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no</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Classifier: yes</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90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Classifier: no</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890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graphicFrame>
        <p:nvGraphicFramePr>
          <p:cNvPr id="7" name="Group 39">
            <a:extLst>
              <a:ext uri="{FF2B5EF4-FFF2-40B4-BE49-F238E27FC236}">
                <a16:creationId xmlns:a16="http://schemas.microsoft.com/office/drawing/2014/main" id="{83A0E25A-DAF9-F343-8BAA-9F9B0CCB55D2}"/>
              </a:ext>
            </a:extLst>
          </p:cNvPr>
          <p:cNvGraphicFramePr>
            <a:graphicFrameLocks/>
          </p:cNvGraphicFramePr>
          <p:nvPr/>
        </p:nvGraphicFramePr>
        <p:xfrm>
          <a:off x="7664671" y="1694867"/>
          <a:ext cx="2666998" cy="1363904"/>
        </p:xfrm>
        <a:graphic>
          <a:graphicData uri="http://schemas.openxmlformats.org/drawingml/2006/table">
            <a:tbl>
              <a:tblPr/>
              <a:tblGrid>
                <a:gridCol w="1219199">
                  <a:extLst>
                    <a:ext uri="{9D8B030D-6E8A-4147-A177-3AD203B41FA5}">
                      <a16:colId xmlns:a16="http://schemas.microsoft.com/office/drawing/2014/main" val="20000"/>
                    </a:ext>
                  </a:extLst>
                </a:gridCol>
                <a:gridCol w="720435">
                  <a:extLst>
                    <a:ext uri="{9D8B030D-6E8A-4147-A177-3AD203B41FA5}">
                      <a16:colId xmlns:a16="http://schemas.microsoft.com/office/drawing/2014/main" val="20001"/>
                    </a:ext>
                  </a:extLst>
                </a:gridCol>
                <a:gridCol w="727364">
                  <a:extLst>
                    <a:ext uri="{9D8B030D-6E8A-4147-A177-3AD203B41FA5}">
                      <a16:colId xmlns:a16="http://schemas.microsoft.com/office/drawing/2014/main" val="20002"/>
                    </a:ext>
                  </a:extLst>
                </a:gridCol>
              </a:tblGrid>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endParaRPr kumimoji="0" lang="en-US" sz="1400" b="0" i="0" u="none" strike="noStrike" cap="none" normalizeH="0" baseline="0" dirty="0">
                        <a:ln>
                          <a:noFill/>
                        </a:ln>
                        <a:solidFill>
                          <a:schemeClr val="tx1"/>
                        </a:solidFill>
                        <a:effectLst/>
                        <a:latin typeface="Calibri"/>
                        <a:cs typeface="Calibri"/>
                      </a:endParaRP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yes</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Truth: no</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yes</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100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20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34315">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Classifier: no</a:t>
                      </a:r>
                    </a:p>
                  </a:txBody>
                  <a:tcPr marT="34277" marB="34277"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a:ln>
                            <a:noFill/>
                          </a:ln>
                          <a:solidFill>
                            <a:schemeClr val="tx1"/>
                          </a:solidFill>
                          <a:effectLst/>
                          <a:latin typeface="Calibri"/>
                          <a:cs typeface="Calibri"/>
                        </a:rPr>
                        <a:t>20</a:t>
                      </a:r>
                    </a:p>
                  </a:txBody>
                  <a:tcPr marT="34277" marB="34277"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rgbClr val="A50021"/>
                        </a:buClr>
                        <a:buSzPct val="60000"/>
                        <a:buFont typeface="Wingdings" charset="2"/>
                        <a:buNone/>
                        <a:tabLst/>
                      </a:pPr>
                      <a:r>
                        <a:rPr kumimoji="0" lang="en-US" sz="1400" b="0" i="0" u="none" strike="noStrike" cap="none" normalizeH="0" baseline="0" dirty="0">
                          <a:ln>
                            <a:noFill/>
                          </a:ln>
                          <a:solidFill>
                            <a:schemeClr val="tx1"/>
                          </a:solidFill>
                          <a:effectLst/>
                          <a:latin typeface="Calibri"/>
                          <a:cs typeface="Calibri"/>
                        </a:rPr>
                        <a:t>1860</a:t>
                      </a:r>
                    </a:p>
                  </a:txBody>
                  <a:tcPr marT="34277" marB="34277"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8" name="Text Box 57">
            <a:extLst>
              <a:ext uri="{FF2B5EF4-FFF2-40B4-BE49-F238E27FC236}">
                <a16:creationId xmlns:a16="http://schemas.microsoft.com/office/drawing/2014/main" id="{9E2FA134-C612-8F4F-ADD0-8A7345013766}"/>
              </a:ext>
            </a:extLst>
          </p:cNvPr>
          <p:cNvSpPr txBox="1">
            <a:spLocks noChangeArrowheads="1"/>
          </p:cNvSpPr>
          <p:nvPr/>
        </p:nvSpPr>
        <p:spPr bwMode="auto">
          <a:xfrm>
            <a:off x="2406870" y="1209093"/>
            <a:ext cx="1828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Bef>
                <a:spcPct val="50000"/>
              </a:spcBef>
            </a:pPr>
            <a:r>
              <a:rPr lang="en-US" dirty="0">
                <a:latin typeface="Calibri"/>
                <a:cs typeface="Calibri"/>
              </a:rPr>
              <a:t>Class 1</a:t>
            </a:r>
          </a:p>
        </p:txBody>
      </p:sp>
      <p:sp>
        <p:nvSpPr>
          <p:cNvPr id="9" name="Text Box 58">
            <a:extLst>
              <a:ext uri="{FF2B5EF4-FFF2-40B4-BE49-F238E27FC236}">
                <a16:creationId xmlns:a16="http://schemas.microsoft.com/office/drawing/2014/main" id="{41E7FE6D-7762-834D-A628-57484EF9B123}"/>
              </a:ext>
            </a:extLst>
          </p:cNvPr>
          <p:cNvSpPr txBox="1">
            <a:spLocks noChangeArrowheads="1"/>
          </p:cNvSpPr>
          <p:nvPr/>
        </p:nvSpPr>
        <p:spPr bwMode="auto">
          <a:xfrm>
            <a:off x="5226270" y="1209093"/>
            <a:ext cx="18288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Bef>
                <a:spcPct val="50000"/>
              </a:spcBef>
            </a:pPr>
            <a:r>
              <a:rPr lang="en-US">
                <a:latin typeface="Calibri"/>
                <a:cs typeface="Calibri"/>
              </a:rPr>
              <a:t>Class 2</a:t>
            </a:r>
          </a:p>
        </p:txBody>
      </p:sp>
      <p:sp>
        <p:nvSpPr>
          <p:cNvPr id="10" name="Text Box 59">
            <a:extLst>
              <a:ext uri="{FF2B5EF4-FFF2-40B4-BE49-F238E27FC236}">
                <a16:creationId xmlns:a16="http://schemas.microsoft.com/office/drawing/2014/main" id="{F50529A4-22FD-7D46-86E3-4B213CBF4C87}"/>
              </a:ext>
            </a:extLst>
          </p:cNvPr>
          <p:cNvSpPr txBox="1">
            <a:spLocks noChangeArrowheads="1"/>
          </p:cNvSpPr>
          <p:nvPr/>
        </p:nvSpPr>
        <p:spPr bwMode="auto">
          <a:xfrm>
            <a:off x="7817070" y="1209094"/>
            <a:ext cx="2667000" cy="46166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Lucida Sans" charset="0"/>
                <a:ea typeface="ＭＳ Ｐゴシック" charset="0"/>
                <a:cs typeface="Arial Unicode MS" charset="0"/>
              </a:defRPr>
            </a:lvl1pPr>
            <a:lvl2pPr marL="37931725" indent="-37474525" eaLnBrk="0" hangingPunct="0">
              <a:defRPr sz="2400">
                <a:solidFill>
                  <a:schemeClr val="tx1"/>
                </a:solidFill>
                <a:latin typeface="Lucida Sans" charset="0"/>
                <a:ea typeface="Arial Unicode MS" charset="0"/>
                <a:cs typeface="Arial Unicode MS" charset="0"/>
              </a:defRPr>
            </a:lvl2pPr>
            <a:lvl3pPr eaLnBrk="0" hangingPunct="0">
              <a:defRPr sz="2400">
                <a:solidFill>
                  <a:schemeClr val="tx1"/>
                </a:solidFill>
                <a:latin typeface="Lucida Sans" charset="0"/>
                <a:ea typeface="Arial Unicode MS" charset="0"/>
                <a:cs typeface="Arial Unicode MS" charset="0"/>
              </a:defRPr>
            </a:lvl3pPr>
            <a:lvl4pPr eaLnBrk="0" hangingPunct="0">
              <a:defRPr sz="2400">
                <a:solidFill>
                  <a:schemeClr val="tx1"/>
                </a:solidFill>
                <a:latin typeface="Lucida Sans" charset="0"/>
                <a:ea typeface="Arial Unicode MS" charset="0"/>
                <a:cs typeface="Arial Unicode MS" charset="0"/>
              </a:defRPr>
            </a:lvl4pPr>
            <a:lvl5pPr eaLnBrk="0" hangingPunct="0">
              <a:defRPr sz="2400">
                <a:solidFill>
                  <a:schemeClr val="tx1"/>
                </a:solidFill>
                <a:latin typeface="Lucida Sans" charset="0"/>
                <a:ea typeface="Arial Unicode MS" charset="0"/>
                <a:cs typeface="Arial Unicode MS" charset="0"/>
              </a:defRPr>
            </a:lvl5pPr>
            <a:lvl6pPr marL="457200" eaLnBrk="0" fontAlgn="base" hangingPunct="0">
              <a:spcBef>
                <a:spcPct val="0"/>
              </a:spcBef>
              <a:spcAft>
                <a:spcPct val="0"/>
              </a:spcAft>
              <a:defRPr sz="2400">
                <a:solidFill>
                  <a:schemeClr val="tx1"/>
                </a:solidFill>
                <a:latin typeface="Lucida Sans" charset="0"/>
                <a:ea typeface="Arial Unicode MS" charset="0"/>
                <a:cs typeface="Arial Unicode MS" charset="0"/>
              </a:defRPr>
            </a:lvl6pPr>
            <a:lvl7pPr marL="914400" eaLnBrk="0" fontAlgn="base" hangingPunct="0">
              <a:spcBef>
                <a:spcPct val="0"/>
              </a:spcBef>
              <a:spcAft>
                <a:spcPct val="0"/>
              </a:spcAft>
              <a:defRPr sz="2400">
                <a:solidFill>
                  <a:schemeClr val="tx1"/>
                </a:solidFill>
                <a:latin typeface="Lucida Sans" charset="0"/>
                <a:ea typeface="Arial Unicode MS" charset="0"/>
                <a:cs typeface="Arial Unicode MS" charset="0"/>
              </a:defRPr>
            </a:lvl7pPr>
            <a:lvl8pPr marL="1371600" eaLnBrk="0" fontAlgn="base" hangingPunct="0">
              <a:spcBef>
                <a:spcPct val="0"/>
              </a:spcBef>
              <a:spcAft>
                <a:spcPct val="0"/>
              </a:spcAft>
              <a:defRPr sz="2400">
                <a:solidFill>
                  <a:schemeClr val="tx1"/>
                </a:solidFill>
                <a:latin typeface="Lucida Sans" charset="0"/>
                <a:ea typeface="Arial Unicode MS" charset="0"/>
                <a:cs typeface="Arial Unicode MS" charset="0"/>
              </a:defRPr>
            </a:lvl8pPr>
            <a:lvl9pPr marL="1828800" eaLnBrk="0" fontAlgn="base" hangingPunct="0">
              <a:spcBef>
                <a:spcPct val="0"/>
              </a:spcBef>
              <a:spcAft>
                <a:spcPct val="0"/>
              </a:spcAft>
              <a:defRPr sz="2400">
                <a:solidFill>
                  <a:schemeClr val="tx1"/>
                </a:solidFill>
                <a:latin typeface="Lucida Sans" charset="0"/>
                <a:ea typeface="Arial Unicode MS" charset="0"/>
                <a:cs typeface="Arial Unicode MS" charset="0"/>
              </a:defRPr>
            </a:lvl9pPr>
          </a:lstStyle>
          <a:p>
            <a:pPr eaLnBrk="1" hangingPunct="1">
              <a:spcBef>
                <a:spcPct val="50000"/>
              </a:spcBef>
            </a:pPr>
            <a:r>
              <a:rPr lang="en-US">
                <a:latin typeface="Calibri"/>
                <a:cs typeface="Calibri"/>
              </a:rPr>
              <a:t>Micro Ave. Table</a:t>
            </a:r>
          </a:p>
        </p:txBody>
      </p:sp>
    </p:spTree>
    <p:extLst>
      <p:ext uri="{BB962C8B-B14F-4D97-AF65-F5344CB8AC3E}">
        <p14:creationId xmlns:p14="http://schemas.microsoft.com/office/powerpoint/2010/main" val="109971888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34736-6513-F34F-86EF-71B480B3067D}"/>
              </a:ext>
            </a:extLst>
          </p:cNvPr>
          <p:cNvSpPr>
            <a:spLocks noGrp="1"/>
          </p:cNvSpPr>
          <p:nvPr>
            <p:ph type="title"/>
          </p:nvPr>
        </p:nvSpPr>
        <p:spPr/>
        <p:txBody>
          <a:bodyPr/>
          <a:lstStyle/>
          <a:p>
            <a:r>
              <a:rPr lang="en-US" sz="4000" b="1" dirty="0"/>
              <a:t>Cross-validation</a:t>
            </a:r>
            <a:r>
              <a:rPr lang="zh-CN" altLang="en-US" sz="4000" b="1" dirty="0"/>
              <a:t> </a:t>
            </a:r>
            <a:r>
              <a:rPr lang="en-US" altLang="zh-CN" sz="4000" b="1" dirty="0"/>
              <a:t>and</a:t>
            </a:r>
            <a:r>
              <a:rPr lang="zh-CN" altLang="en-US" sz="4000" b="1" dirty="0"/>
              <a:t> </a:t>
            </a:r>
            <a:r>
              <a:rPr lang="en-US" dirty="0"/>
              <a:t>parameter</a:t>
            </a:r>
            <a:r>
              <a:rPr lang="zh-CN" altLang="en-US" dirty="0"/>
              <a:t> </a:t>
            </a:r>
            <a:r>
              <a:rPr lang="en-US" altLang="zh-CN" dirty="0"/>
              <a:t>tuning</a:t>
            </a:r>
            <a:endParaRPr lang="en-CN" dirty="0"/>
          </a:p>
        </p:txBody>
      </p:sp>
      <p:sp>
        <p:nvSpPr>
          <p:cNvPr id="4" name="Slide Number Placeholder 3">
            <a:extLst>
              <a:ext uri="{FF2B5EF4-FFF2-40B4-BE49-F238E27FC236}">
                <a16:creationId xmlns:a16="http://schemas.microsoft.com/office/drawing/2014/main" id="{65E737D9-2AD2-904D-815A-59364EED198D}"/>
              </a:ext>
            </a:extLst>
          </p:cNvPr>
          <p:cNvSpPr>
            <a:spLocks noGrp="1"/>
          </p:cNvSpPr>
          <p:nvPr>
            <p:ph type="sldNum" sz="quarter" idx="12"/>
          </p:nvPr>
        </p:nvSpPr>
        <p:spPr/>
        <p:txBody>
          <a:bodyPr/>
          <a:lstStyle/>
          <a:p>
            <a:fld id="{DC8BB421-126E-41CB-B73A-69D52E98CAE3}" type="slidenum">
              <a:rPr lang="zh-CN" altLang="en-US" smtClean="0"/>
              <a:t>68</a:t>
            </a:fld>
            <a:endParaRPr lang="zh-CN" altLang="en-US" dirty="0"/>
          </a:p>
        </p:txBody>
      </p:sp>
      <p:sp>
        <p:nvSpPr>
          <p:cNvPr id="5" name="Rectangle 3">
            <a:extLst>
              <a:ext uri="{FF2B5EF4-FFF2-40B4-BE49-F238E27FC236}">
                <a16:creationId xmlns:a16="http://schemas.microsoft.com/office/drawing/2014/main" id="{B4DB38F4-A4DF-6441-8431-C8F9BBE07185}"/>
              </a:ext>
            </a:extLst>
          </p:cNvPr>
          <p:cNvSpPr txBox="1">
            <a:spLocks noChangeArrowheads="1"/>
          </p:cNvSpPr>
          <p:nvPr/>
        </p:nvSpPr>
        <p:spPr>
          <a:xfrm>
            <a:off x="557598" y="2397661"/>
            <a:ext cx="6736510" cy="3225212"/>
          </a:xfrm>
          <a:prstGeom prst="rect">
            <a:avLst/>
          </a:prstGeom>
          <a:noFill/>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dirty="0"/>
              <a:t>Metric: P</a:t>
            </a:r>
            <a:r>
              <a:rPr lang="en-US" altLang="zh-CN" sz="2400" dirty="0"/>
              <a:t>re</a:t>
            </a:r>
            <a:r>
              <a:rPr lang="en-US" sz="2400" dirty="0"/>
              <a:t>/R</a:t>
            </a:r>
            <a:r>
              <a:rPr lang="en-US" altLang="zh-CN" sz="2400" dirty="0"/>
              <a:t>ec</a:t>
            </a:r>
            <a:r>
              <a:rPr lang="en-US" sz="2400" dirty="0"/>
              <a:t>/F1  or Accuracy</a:t>
            </a:r>
          </a:p>
          <a:p>
            <a:r>
              <a:rPr lang="en-US" sz="2400" dirty="0"/>
              <a:t>Unseen test set</a:t>
            </a:r>
          </a:p>
          <a:p>
            <a:pPr lvl="1"/>
            <a:r>
              <a:rPr lang="en-US" sz="2000" dirty="0"/>
              <a:t>avoid overfitting (‘tuning to the test set’)</a:t>
            </a:r>
          </a:p>
          <a:p>
            <a:pPr lvl="1"/>
            <a:r>
              <a:rPr lang="en-US" sz="2000" dirty="0"/>
              <a:t>more conservative estimate of performance</a:t>
            </a:r>
          </a:p>
          <a:p>
            <a:r>
              <a:rPr lang="en-US" sz="2400" dirty="0"/>
              <a:t>Cross-validation over multiple splits</a:t>
            </a:r>
          </a:p>
          <a:p>
            <a:pPr lvl="1"/>
            <a:r>
              <a:rPr lang="en-US" sz="2000" dirty="0"/>
              <a:t>Handle sampling errors from different datasets</a:t>
            </a:r>
          </a:p>
          <a:p>
            <a:pPr lvl="1"/>
            <a:r>
              <a:rPr lang="en-US" sz="2000" dirty="0"/>
              <a:t>Pool results over each split</a:t>
            </a:r>
          </a:p>
          <a:p>
            <a:pPr lvl="1"/>
            <a:r>
              <a:rPr lang="en-US" sz="2000" dirty="0"/>
              <a:t>Compute pooled dev set performance</a:t>
            </a:r>
          </a:p>
        </p:txBody>
      </p:sp>
      <p:sp>
        <p:nvSpPr>
          <p:cNvPr id="6" name="Rectangle 5">
            <a:extLst>
              <a:ext uri="{FF2B5EF4-FFF2-40B4-BE49-F238E27FC236}">
                <a16:creationId xmlns:a16="http://schemas.microsoft.com/office/drawing/2014/main" id="{85DC721A-B744-9E46-919B-F7316AB39F04}"/>
              </a:ext>
            </a:extLst>
          </p:cNvPr>
          <p:cNvSpPr/>
          <p:nvPr/>
        </p:nvSpPr>
        <p:spPr bwMode="auto">
          <a:xfrm>
            <a:off x="557597" y="1721725"/>
            <a:ext cx="3128577" cy="609600"/>
          </a:xfrm>
          <a:prstGeom prst="rect">
            <a:avLst/>
          </a:prstGeom>
          <a:solidFill>
            <a:schemeClr val="accent1"/>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a:cs typeface="Calibri"/>
              </a:rPr>
              <a:t>Training set</a:t>
            </a:r>
          </a:p>
        </p:txBody>
      </p:sp>
      <p:sp>
        <p:nvSpPr>
          <p:cNvPr id="7" name="Rectangle 6">
            <a:extLst>
              <a:ext uri="{FF2B5EF4-FFF2-40B4-BE49-F238E27FC236}">
                <a16:creationId xmlns:a16="http://schemas.microsoft.com/office/drawing/2014/main" id="{44AADFC2-39A6-0E46-863B-EE2823EC7C56}"/>
              </a:ext>
            </a:extLst>
          </p:cNvPr>
          <p:cNvSpPr/>
          <p:nvPr/>
        </p:nvSpPr>
        <p:spPr bwMode="auto">
          <a:xfrm>
            <a:off x="3750469" y="1721725"/>
            <a:ext cx="2004184" cy="609600"/>
          </a:xfrm>
          <a:prstGeom prst="rect">
            <a:avLst/>
          </a:prstGeom>
          <a:solidFill>
            <a:schemeClr val="accent6"/>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altLang="zh-CN" sz="2400" dirty="0">
                <a:cs typeface="Calibri"/>
              </a:rPr>
              <a:t>Validation</a:t>
            </a:r>
            <a:r>
              <a:rPr lang="zh-CN" altLang="en-US" sz="2400" dirty="0">
                <a:cs typeface="Calibri"/>
              </a:rPr>
              <a:t> </a:t>
            </a:r>
            <a:r>
              <a:rPr lang="en-US" altLang="zh-CN" sz="2400" dirty="0">
                <a:cs typeface="Calibri"/>
              </a:rPr>
              <a:t>s</a:t>
            </a:r>
            <a:r>
              <a:rPr lang="en-US" sz="2400" dirty="0">
                <a:cs typeface="Calibri"/>
              </a:rPr>
              <a:t>et</a:t>
            </a:r>
          </a:p>
        </p:txBody>
      </p:sp>
      <p:sp>
        <p:nvSpPr>
          <p:cNvPr id="8" name="Rectangle 7">
            <a:extLst>
              <a:ext uri="{FF2B5EF4-FFF2-40B4-BE49-F238E27FC236}">
                <a16:creationId xmlns:a16="http://schemas.microsoft.com/office/drawing/2014/main" id="{B98D2400-B0C8-B342-9F29-2F962AEAD65D}"/>
              </a:ext>
            </a:extLst>
          </p:cNvPr>
          <p:cNvSpPr/>
          <p:nvPr/>
        </p:nvSpPr>
        <p:spPr bwMode="auto">
          <a:xfrm>
            <a:off x="5818948" y="1721725"/>
            <a:ext cx="1475160" cy="609600"/>
          </a:xfrm>
          <a:prstGeom prst="rect">
            <a:avLst/>
          </a:prstGeom>
          <a:solidFill>
            <a:srgbClr val="FFC000"/>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prstTxWarp prst="textNoShape">
              <a:avLst/>
            </a:prstTxWarp>
          </a:bodyPr>
          <a:lstStyle/>
          <a:p>
            <a:pPr algn="ctr" fontAlgn="base">
              <a:spcBef>
                <a:spcPct val="0"/>
              </a:spcBef>
              <a:spcAft>
                <a:spcPct val="0"/>
              </a:spcAft>
            </a:pPr>
            <a:r>
              <a:rPr lang="en-US" sz="2400" dirty="0">
                <a:cs typeface="Calibri"/>
              </a:rPr>
              <a:t>Test </a:t>
            </a:r>
            <a:r>
              <a:rPr lang="en-US" altLang="zh-CN" sz="2400" dirty="0">
                <a:cs typeface="Calibri"/>
              </a:rPr>
              <a:t>s</a:t>
            </a:r>
            <a:r>
              <a:rPr lang="en-US" sz="2400" dirty="0">
                <a:cs typeface="Calibri"/>
              </a:rPr>
              <a:t>et</a:t>
            </a:r>
          </a:p>
        </p:txBody>
      </p:sp>
      <p:sp>
        <p:nvSpPr>
          <p:cNvPr id="19" name="Content Placeholder 2">
            <a:extLst>
              <a:ext uri="{FF2B5EF4-FFF2-40B4-BE49-F238E27FC236}">
                <a16:creationId xmlns:a16="http://schemas.microsoft.com/office/drawing/2014/main" id="{CC36B56F-6217-B5F2-4E8E-C61656D8FE40}"/>
              </a:ext>
            </a:extLst>
          </p:cNvPr>
          <p:cNvSpPr>
            <a:spLocks noGrp="1"/>
          </p:cNvSpPr>
          <p:nvPr>
            <p:ph idx="1"/>
          </p:nvPr>
        </p:nvSpPr>
        <p:spPr>
          <a:xfrm>
            <a:off x="7858126" y="2006655"/>
            <a:ext cx="3621881" cy="3331288"/>
          </a:xfrm>
        </p:spPr>
        <p:txBody>
          <a:bodyPr>
            <a:normAutofit/>
          </a:bodyPr>
          <a:lstStyle/>
          <a:p>
            <a:pPr>
              <a:spcBef>
                <a:spcPts val="0"/>
              </a:spcBef>
              <a:spcAft>
                <a:spcPts val="0"/>
              </a:spcAft>
            </a:pPr>
            <a:r>
              <a:rPr lang="en-US" sz="2400" dirty="0"/>
              <a:t>The learning rate </a:t>
            </a:r>
            <a:r>
              <a:rPr lang="el-GR" sz="2400" dirty="0"/>
              <a:t>η</a:t>
            </a:r>
            <a:r>
              <a:rPr lang="en-US" sz="2400" dirty="0"/>
              <a:t> is a </a:t>
            </a:r>
            <a:r>
              <a:rPr lang="en-US" sz="2400" b="1" dirty="0"/>
              <a:t>hyperparameter</a:t>
            </a:r>
          </a:p>
          <a:p>
            <a:pPr lvl="1">
              <a:spcBef>
                <a:spcPts val="0"/>
              </a:spcBef>
              <a:spcAft>
                <a:spcPts val="0"/>
              </a:spcAft>
            </a:pPr>
            <a:r>
              <a:rPr lang="en-US" sz="2000" dirty="0"/>
              <a:t>too high: the learner will take big steps and overshoot</a:t>
            </a:r>
          </a:p>
          <a:p>
            <a:pPr lvl="1">
              <a:spcBef>
                <a:spcPts val="0"/>
              </a:spcBef>
              <a:spcAft>
                <a:spcPts val="0"/>
              </a:spcAft>
            </a:pPr>
            <a:r>
              <a:rPr lang="en-US" sz="2000" dirty="0"/>
              <a:t>too low: the learner will take too long</a:t>
            </a:r>
          </a:p>
          <a:p>
            <a:pPr>
              <a:spcBef>
                <a:spcPts val="0"/>
              </a:spcBef>
              <a:spcAft>
                <a:spcPts val="0"/>
              </a:spcAft>
            </a:pPr>
            <a:r>
              <a:rPr lang="en-US" altLang="zh-CN" sz="2400" dirty="0"/>
              <a:t>Regularization</a:t>
            </a:r>
            <a:r>
              <a:rPr lang="zh-CN" altLang="en-US" sz="2400" dirty="0"/>
              <a:t> </a:t>
            </a:r>
            <a:r>
              <a:rPr lang="en-US" altLang="zh-CN" sz="2400" dirty="0"/>
              <a:t>is</a:t>
            </a:r>
            <a:r>
              <a:rPr lang="zh-CN" altLang="en-US" sz="2400" dirty="0"/>
              <a:t> </a:t>
            </a:r>
            <a:r>
              <a:rPr lang="en-US" altLang="zh-CN" sz="2400" dirty="0"/>
              <a:t>also</a:t>
            </a:r>
            <a:r>
              <a:rPr lang="zh-CN" altLang="en-US" sz="2400" dirty="0"/>
              <a:t> </a:t>
            </a:r>
            <a:r>
              <a:rPr lang="en-US" altLang="zh-CN" sz="2400" dirty="0"/>
              <a:t>a</a:t>
            </a:r>
            <a:r>
              <a:rPr lang="zh-CN" altLang="en-US" sz="2400" dirty="0"/>
              <a:t> </a:t>
            </a:r>
            <a:r>
              <a:rPr lang="en-US" altLang="zh-CN" sz="2400" dirty="0"/>
              <a:t>hyperparameter</a:t>
            </a:r>
            <a:endParaRPr lang="en-US" sz="2400" dirty="0"/>
          </a:p>
        </p:txBody>
      </p:sp>
    </p:spTree>
    <p:extLst>
      <p:ext uri="{BB962C8B-B14F-4D97-AF65-F5344CB8AC3E}">
        <p14:creationId xmlns:p14="http://schemas.microsoft.com/office/powerpoint/2010/main" val="338929099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56181-AF40-45A2-AC81-8414CD45E47D}"/>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A6D0613B-F2C2-45D6-8EAC-A0779B858EEC}"/>
              </a:ext>
            </a:extLst>
          </p:cNvPr>
          <p:cNvSpPr>
            <a:spLocks noGrp="1"/>
          </p:cNvSpPr>
          <p:nvPr>
            <p:ph idx="1"/>
          </p:nvPr>
        </p:nvSpPr>
        <p:spPr/>
        <p:txBody>
          <a:bodyPr>
            <a:normAutofit/>
          </a:bodyPr>
          <a:lstStyle/>
          <a:p>
            <a:r>
              <a:rPr lang="en-US" altLang="zh-CN" sz="3200" b="1" dirty="0">
                <a:solidFill>
                  <a:schemeClr val="bg2">
                    <a:lumMod val="90000"/>
                  </a:schemeClr>
                </a:solidFill>
              </a:rPr>
              <a:t>Tasks of Text Classification</a:t>
            </a:r>
          </a:p>
          <a:p>
            <a:r>
              <a:rPr lang="en-US" sz="3200" dirty="0">
                <a:solidFill>
                  <a:schemeClr val="bg2">
                    <a:lumMod val="90000"/>
                  </a:schemeClr>
                </a:solidFill>
              </a:rPr>
              <a:t> </a:t>
            </a:r>
            <a:r>
              <a:rPr lang="en-US" sz="3200" b="1" dirty="0">
                <a:solidFill>
                  <a:schemeClr val="bg2">
                    <a:lumMod val="90000"/>
                  </a:schemeClr>
                </a:solidFill>
              </a:rPr>
              <a:t>Naïve Bayes (NB) Classifier</a:t>
            </a:r>
          </a:p>
          <a:p>
            <a:r>
              <a:rPr lang="en-US" sz="3200" b="1" dirty="0">
                <a:solidFill>
                  <a:schemeClr val="bg2">
                    <a:lumMod val="90000"/>
                  </a:schemeClr>
                </a:solidFill>
              </a:rPr>
              <a:t>Logistic Regression (LR) Classifier</a:t>
            </a:r>
          </a:p>
          <a:p>
            <a:r>
              <a:rPr lang="en-US" sz="3200" b="1" dirty="0">
                <a:solidFill>
                  <a:schemeClr val="bg2">
                    <a:lumMod val="90000"/>
                  </a:schemeClr>
                </a:solidFill>
              </a:rPr>
              <a:t>Evaluation on text classification</a:t>
            </a:r>
          </a:p>
          <a:p>
            <a:r>
              <a:rPr lang="en-US" sz="3200" b="1" dirty="0"/>
              <a:t>Practice and others</a:t>
            </a:r>
            <a:endParaRPr lang="en-CN" sz="3200" b="1" dirty="0"/>
          </a:p>
        </p:txBody>
      </p:sp>
      <p:sp>
        <p:nvSpPr>
          <p:cNvPr id="4" name="灯片编号占位符 3">
            <a:extLst>
              <a:ext uri="{FF2B5EF4-FFF2-40B4-BE49-F238E27FC236}">
                <a16:creationId xmlns:a16="http://schemas.microsoft.com/office/drawing/2014/main" id="{26D94FB3-B3E3-416A-B823-5D46BCCF404A}"/>
              </a:ext>
            </a:extLst>
          </p:cNvPr>
          <p:cNvSpPr>
            <a:spLocks noGrp="1"/>
          </p:cNvSpPr>
          <p:nvPr>
            <p:ph type="sldNum" sz="quarter" idx="12"/>
          </p:nvPr>
        </p:nvSpPr>
        <p:spPr/>
        <p:txBody>
          <a:bodyPr/>
          <a:lstStyle/>
          <a:p>
            <a:fld id="{DC8BB421-126E-41CB-B73A-69D52E98CAE3}" type="slidenum">
              <a:rPr lang="zh-CN" altLang="en-US" smtClean="0"/>
              <a:t>69</a:t>
            </a:fld>
            <a:endParaRPr lang="zh-CN" altLang="en-US" dirty="0"/>
          </a:p>
        </p:txBody>
      </p:sp>
    </p:spTree>
    <p:extLst>
      <p:ext uri="{BB962C8B-B14F-4D97-AF65-F5344CB8AC3E}">
        <p14:creationId xmlns:p14="http://schemas.microsoft.com/office/powerpoint/2010/main" val="21779158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DF5BFC-80D9-494A-AC8E-3329830FFE69}"/>
              </a:ext>
            </a:extLst>
          </p:cNvPr>
          <p:cNvSpPr>
            <a:spLocks noGrp="1"/>
          </p:cNvSpPr>
          <p:nvPr>
            <p:ph type="title"/>
          </p:nvPr>
        </p:nvSpPr>
        <p:spPr/>
        <p:txBody>
          <a:bodyPr/>
          <a:lstStyle/>
          <a:p>
            <a:r>
              <a:rPr lang="en-US" altLang="zh-CN" b="1" dirty="0">
                <a:ea typeface="ＭＳ Ｐゴシック" charset="-128"/>
              </a:rPr>
              <a:t>T</a:t>
            </a:r>
            <a:r>
              <a:rPr lang="en-US" altLang="ja-JP" b="1" dirty="0">
                <a:ea typeface="ＭＳ Ｐゴシック" charset="-128"/>
              </a:rPr>
              <a:t>ext </a:t>
            </a:r>
            <a:r>
              <a:rPr lang="en-US" altLang="ja-JP" dirty="0">
                <a:ea typeface="ＭＳ Ｐゴシック" charset="-128"/>
              </a:rPr>
              <a:t>c</a:t>
            </a:r>
            <a:r>
              <a:rPr lang="en-US" altLang="zh-CN" b="1" dirty="0">
                <a:ea typeface="ＭＳ Ｐゴシック" charset="-128"/>
              </a:rPr>
              <a:t>lassification</a:t>
            </a:r>
            <a:r>
              <a:rPr lang="zh-CN" altLang="en-US" b="1" dirty="0">
                <a:ea typeface="ＭＳ Ｐゴシック" charset="-128"/>
              </a:rPr>
              <a:t> </a:t>
            </a:r>
            <a:r>
              <a:rPr lang="en-US" altLang="zh-CN" b="1" dirty="0">
                <a:ea typeface="ＭＳ Ｐゴシック" charset="-128"/>
              </a:rPr>
              <a:t>paradigm</a:t>
            </a:r>
            <a:endParaRPr lang="en-CN" dirty="0"/>
          </a:p>
        </p:txBody>
      </p:sp>
      <p:sp>
        <p:nvSpPr>
          <p:cNvPr id="3" name="Content Placeholder 2">
            <a:extLst>
              <a:ext uri="{FF2B5EF4-FFF2-40B4-BE49-F238E27FC236}">
                <a16:creationId xmlns:a16="http://schemas.microsoft.com/office/drawing/2014/main" id="{E8AB7E57-4119-6646-AA17-6CE8314E0426}"/>
              </a:ext>
            </a:extLst>
          </p:cNvPr>
          <p:cNvSpPr>
            <a:spLocks noGrp="1"/>
          </p:cNvSpPr>
          <p:nvPr>
            <p:ph idx="1"/>
          </p:nvPr>
        </p:nvSpPr>
        <p:spPr>
          <a:xfrm>
            <a:off x="517527" y="1108434"/>
            <a:ext cx="4359272" cy="2748672"/>
          </a:xfrm>
        </p:spPr>
        <p:txBody>
          <a:bodyPr>
            <a:normAutofit fontScale="85000" lnSpcReduction="20000"/>
          </a:bodyPr>
          <a:lstStyle/>
          <a:p>
            <a:pPr>
              <a:spcBef>
                <a:spcPts val="600"/>
              </a:spcBef>
              <a:spcAft>
                <a:spcPts val="600"/>
              </a:spcAft>
            </a:pPr>
            <a:r>
              <a:rPr lang="en-US" altLang="ja-JP" dirty="0">
                <a:ea typeface="ＭＳ Ｐゴシック" charset="-128"/>
              </a:rPr>
              <a:t>Given</a:t>
            </a:r>
          </a:p>
          <a:p>
            <a:pPr lvl="1">
              <a:spcBef>
                <a:spcPts val="600"/>
              </a:spcBef>
              <a:spcAft>
                <a:spcPts val="600"/>
              </a:spcAft>
            </a:pPr>
            <a:r>
              <a:rPr lang="en-US" altLang="ja-JP" dirty="0">
                <a:ea typeface="ＭＳ Ｐゴシック" charset="-128"/>
              </a:rPr>
              <a:t>A set of </a:t>
            </a:r>
            <a:r>
              <a:rPr lang="en-US" altLang="ja-JP" dirty="0">
                <a:solidFill>
                  <a:srgbClr val="00B050"/>
                </a:solidFill>
                <a:ea typeface="ＭＳ Ｐゴシック" charset="-128"/>
              </a:rPr>
              <a:t>predefined categories</a:t>
            </a:r>
          </a:p>
          <a:p>
            <a:pPr lvl="1">
              <a:spcBef>
                <a:spcPts val="600"/>
              </a:spcBef>
              <a:spcAft>
                <a:spcPts val="600"/>
              </a:spcAft>
            </a:pPr>
            <a:r>
              <a:rPr lang="en-US" altLang="ja-JP" dirty="0">
                <a:ea typeface="ＭＳ Ｐゴシック" charset="-128"/>
              </a:rPr>
              <a:t>A </a:t>
            </a:r>
            <a:r>
              <a:rPr lang="en-US" altLang="ja-JP" dirty="0">
                <a:solidFill>
                  <a:srgbClr val="00B050"/>
                </a:solidFill>
                <a:ea typeface="ＭＳ Ｐゴシック" charset="-128"/>
              </a:rPr>
              <a:t>training set</a:t>
            </a:r>
            <a:r>
              <a:rPr lang="en-US" altLang="ja-JP" b="1" dirty="0">
                <a:ea typeface="ＭＳ Ｐゴシック" charset="-128"/>
              </a:rPr>
              <a:t> </a:t>
            </a:r>
            <a:r>
              <a:rPr lang="en-US" altLang="ja-JP" dirty="0">
                <a:ea typeface="ＭＳ Ｐゴシック" charset="-128"/>
              </a:rPr>
              <a:t>of labeled text (e.g., </a:t>
            </a:r>
            <a:r>
              <a:rPr lang="en-US" dirty="0"/>
              <a:t>documents, passages</a:t>
            </a:r>
            <a:r>
              <a:rPr lang="en-US" altLang="ja-JP" dirty="0">
                <a:ea typeface="ＭＳ Ｐゴシック" charset="-128"/>
              </a:rPr>
              <a:t>)</a:t>
            </a:r>
          </a:p>
          <a:p>
            <a:pPr>
              <a:spcBef>
                <a:spcPts val="600"/>
              </a:spcBef>
              <a:spcAft>
                <a:spcPts val="600"/>
              </a:spcAft>
            </a:pPr>
            <a:r>
              <a:rPr lang="en-US" altLang="ja-JP" dirty="0">
                <a:ea typeface="ＭＳ Ｐゴシック" charset="-128"/>
              </a:rPr>
              <a:t>Task</a:t>
            </a:r>
            <a:r>
              <a:rPr lang="en-US" altLang="ja-JP" sz="2200" dirty="0">
                <a:ea typeface="ＭＳ Ｐゴシック" charset="-128"/>
              </a:rPr>
              <a:t> </a:t>
            </a:r>
          </a:p>
          <a:p>
            <a:pPr lvl="1">
              <a:spcBef>
                <a:spcPts val="600"/>
              </a:spcBef>
              <a:spcAft>
                <a:spcPts val="600"/>
              </a:spcAft>
            </a:pPr>
            <a:r>
              <a:rPr lang="en-US" altLang="ja-JP" dirty="0">
                <a:solidFill>
                  <a:srgbClr val="00B050"/>
                </a:solidFill>
                <a:ea typeface="ＭＳ Ｐゴシック" charset="-128"/>
              </a:rPr>
              <a:t>Classify</a:t>
            </a:r>
            <a:r>
              <a:rPr lang="en-US" altLang="ja-JP" dirty="0">
                <a:ea typeface="ＭＳ Ｐゴシック" charset="-128"/>
              </a:rPr>
              <a:t> a text object into one or more</a:t>
            </a:r>
            <a:r>
              <a:rPr lang="en-US" altLang="ja-JP" dirty="0">
                <a:solidFill>
                  <a:srgbClr val="00B050"/>
                </a:solidFill>
                <a:ea typeface="ＭＳ Ｐゴシック" charset="-128"/>
              </a:rPr>
              <a:t> </a:t>
            </a:r>
            <a:r>
              <a:rPr lang="en-US" altLang="ja-JP" dirty="0">
                <a:ea typeface="ＭＳ Ｐゴシック" charset="-128"/>
              </a:rPr>
              <a:t>of the categories</a:t>
            </a:r>
            <a:r>
              <a:rPr lang="en-US" altLang="ja-JP" b="1" dirty="0">
                <a:ea typeface="ＭＳ Ｐゴシック" charset="-128"/>
              </a:rPr>
              <a:t> </a:t>
            </a:r>
            <a:r>
              <a:rPr lang="en-US" altLang="ja-JP" dirty="0">
                <a:ea typeface="ＭＳ Ｐゴシック" charset="-128"/>
              </a:rPr>
              <a:t> </a:t>
            </a:r>
          </a:p>
          <a:p>
            <a:pPr>
              <a:spcBef>
                <a:spcPts val="600"/>
              </a:spcBef>
            </a:pPr>
            <a:endParaRPr lang="en-CN" dirty="0"/>
          </a:p>
        </p:txBody>
      </p:sp>
      <p:sp>
        <p:nvSpPr>
          <p:cNvPr id="4" name="Slide Number Placeholder 3">
            <a:extLst>
              <a:ext uri="{FF2B5EF4-FFF2-40B4-BE49-F238E27FC236}">
                <a16:creationId xmlns:a16="http://schemas.microsoft.com/office/drawing/2014/main" id="{C5E1F6AD-0A45-2847-8442-E8072920EE72}"/>
              </a:ext>
            </a:extLst>
          </p:cNvPr>
          <p:cNvSpPr>
            <a:spLocks noGrp="1"/>
          </p:cNvSpPr>
          <p:nvPr>
            <p:ph type="sldNum" sz="quarter" idx="12"/>
          </p:nvPr>
        </p:nvSpPr>
        <p:spPr/>
        <p:txBody>
          <a:bodyPr/>
          <a:lstStyle/>
          <a:p>
            <a:fld id="{DC8BB421-126E-41CB-B73A-69D52E98CAE3}" type="slidenum">
              <a:rPr lang="zh-CN" altLang="en-US" smtClean="0"/>
              <a:t>7</a:t>
            </a:fld>
            <a:endParaRPr lang="zh-CN" altLang="en-US" dirty="0"/>
          </a:p>
        </p:txBody>
      </p:sp>
      <p:sp>
        <p:nvSpPr>
          <p:cNvPr id="6" name="Rectangle 5">
            <a:extLst>
              <a:ext uri="{FF2B5EF4-FFF2-40B4-BE49-F238E27FC236}">
                <a16:creationId xmlns:a16="http://schemas.microsoft.com/office/drawing/2014/main" id="{AC01268B-3E20-3D49-B847-770ABEB21A56}"/>
              </a:ext>
            </a:extLst>
          </p:cNvPr>
          <p:cNvSpPr>
            <a:spLocks noChangeArrowheads="1"/>
          </p:cNvSpPr>
          <p:nvPr/>
        </p:nvSpPr>
        <p:spPr bwMode="auto">
          <a:xfrm>
            <a:off x="3958002" y="4107927"/>
            <a:ext cx="2403254" cy="120748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r>
              <a:rPr lang="en-US" altLang="ja-JP" sz="2000" dirty="0">
                <a:latin typeface="Times New Roman" pitchFamily="18" charset="0"/>
                <a:ea typeface="ＭＳ Ｐゴシック" charset="-128"/>
              </a:rPr>
              <a:t>Classification Model</a:t>
            </a:r>
          </a:p>
        </p:txBody>
      </p:sp>
      <p:sp>
        <p:nvSpPr>
          <p:cNvPr id="19" name="AutoShape 18">
            <a:extLst>
              <a:ext uri="{FF2B5EF4-FFF2-40B4-BE49-F238E27FC236}">
                <a16:creationId xmlns:a16="http://schemas.microsoft.com/office/drawing/2014/main" id="{BD14DD43-0189-5748-8320-6338138FF38C}"/>
              </a:ext>
            </a:extLst>
          </p:cNvPr>
          <p:cNvSpPr>
            <a:spLocks noChangeArrowheads="1"/>
          </p:cNvSpPr>
          <p:nvPr/>
        </p:nvSpPr>
        <p:spPr bwMode="auto">
          <a:xfrm>
            <a:off x="793123" y="4908733"/>
            <a:ext cx="304800" cy="114300"/>
          </a:xfrm>
          <a:prstGeom prst="foldedCorner">
            <a:avLst>
              <a:gd name="adj" fmla="val 12500"/>
            </a:avLst>
          </a:prstGeom>
          <a:solidFill>
            <a:schemeClr val="accent1"/>
          </a:solidFill>
          <a:ln w="9525">
            <a:solidFill>
              <a:schemeClr val="tx1"/>
            </a:solidFill>
            <a:round/>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0" name="AutoShape 19">
            <a:extLst>
              <a:ext uri="{FF2B5EF4-FFF2-40B4-BE49-F238E27FC236}">
                <a16:creationId xmlns:a16="http://schemas.microsoft.com/office/drawing/2014/main" id="{138C2579-B34C-5645-A227-3A61D44C68AE}"/>
              </a:ext>
            </a:extLst>
          </p:cNvPr>
          <p:cNvSpPr>
            <a:spLocks noChangeArrowheads="1"/>
          </p:cNvSpPr>
          <p:nvPr/>
        </p:nvSpPr>
        <p:spPr bwMode="auto">
          <a:xfrm>
            <a:off x="793123" y="5137333"/>
            <a:ext cx="304800" cy="114300"/>
          </a:xfrm>
          <a:prstGeom prst="foldedCorner">
            <a:avLst>
              <a:gd name="adj" fmla="val 12500"/>
            </a:avLst>
          </a:prstGeom>
          <a:solidFill>
            <a:schemeClr val="accent1"/>
          </a:solidFill>
          <a:ln w="9525">
            <a:solidFill>
              <a:schemeClr val="tx1"/>
            </a:solidFill>
            <a:round/>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1" name="AutoShape 20">
            <a:extLst>
              <a:ext uri="{FF2B5EF4-FFF2-40B4-BE49-F238E27FC236}">
                <a16:creationId xmlns:a16="http://schemas.microsoft.com/office/drawing/2014/main" id="{76CED4B9-FFB2-BE49-869E-498C6385DFB6}"/>
              </a:ext>
            </a:extLst>
          </p:cNvPr>
          <p:cNvSpPr>
            <a:spLocks noChangeArrowheads="1"/>
          </p:cNvSpPr>
          <p:nvPr/>
        </p:nvSpPr>
        <p:spPr bwMode="auto">
          <a:xfrm>
            <a:off x="793123" y="5537383"/>
            <a:ext cx="304800" cy="114300"/>
          </a:xfrm>
          <a:prstGeom prst="foldedCorner">
            <a:avLst>
              <a:gd name="adj" fmla="val 12500"/>
            </a:avLst>
          </a:prstGeom>
          <a:solidFill>
            <a:schemeClr val="accent1"/>
          </a:solidFill>
          <a:ln w="9525">
            <a:solidFill>
              <a:schemeClr val="tx1"/>
            </a:solidFill>
            <a:round/>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2" name="Rectangle 21">
            <a:extLst>
              <a:ext uri="{FF2B5EF4-FFF2-40B4-BE49-F238E27FC236}">
                <a16:creationId xmlns:a16="http://schemas.microsoft.com/office/drawing/2014/main" id="{F66F35D8-64A2-0546-ACD7-7FC75F095126}"/>
              </a:ext>
            </a:extLst>
          </p:cNvPr>
          <p:cNvSpPr>
            <a:spLocks noChangeArrowheads="1"/>
          </p:cNvSpPr>
          <p:nvPr/>
        </p:nvSpPr>
        <p:spPr bwMode="auto">
          <a:xfrm>
            <a:off x="564523" y="4108633"/>
            <a:ext cx="2133600" cy="1640933"/>
          </a:xfrm>
          <a:prstGeom prst="rect">
            <a:avLst/>
          </a:prstGeom>
          <a:noFill/>
          <a:ln w="9525">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3" name="Text Box 22">
            <a:extLst>
              <a:ext uri="{FF2B5EF4-FFF2-40B4-BE49-F238E27FC236}">
                <a16:creationId xmlns:a16="http://schemas.microsoft.com/office/drawing/2014/main" id="{842EB0F5-BF43-1848-8750-56F6050AFE67}"/>
              </a:ext>
            </a:extLst>
          </p:cNvPr>
          <p:cNvSpPr txBox="1">
            <a:spLocks noChangeArrowheads="1"/>
          </p:cNvSpPr>
          <p:nvPr/>
        </p:nvSpPr>
        <p:spPr bwMode="auto">
          <a:xfrm>
            <a:off x="716924" y="5080184"/>
            <a:ext cx="49244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spcBef>
                <a:spcPct val="0"/>
              </a:spcBef>
              <a:buClrTx/>
              <a:buFontTx/>
              <a:buNone/>
            </a:pPr>
            <a:r>
              <a:rPr lang="en-US" altLang="ja-JP" sz="2400" b="0" dirty="0">
                <a:latin typeface="Times New Roman" pitchFamily="18" charset="0"/>
                <a:ea typeface="ＭＳ Ｐゴシック" charset="-128"/>
              </a:rPr>
              <a:t>…</a:t>
            </a:r>
          </a:p>
        </p:txBody>
      </p:sp>
      <p:sp>
        <p:nvSpPr>
          <p:cNvPr id="24" name="AutoShape 23">
            <a:extLst>
              <a:ext uri="{FF2B5EF4-FFF2-40B4-BE49-F238E27FC236}">
                <a16:creationId xmlns:a16="http://schemas.microsoft.com/office/drawing/2014/main" id="{E0F8F703-102F-DD4E-A086-F63566649FDB}"/>
              </a:ext>
            </a:extLst>
          </p:cNvPr>
          <p:cNvSpPr>
            <a:spLocks noChangeArrowheads="1"/>
          </p:cNvSpPr>
          <p:nvPr/>
        </p:nvSpPr>
        <p:spPr bwMode="auto">
          <a:xfrm>
            <a:off x="2841410" y="4486105"/>
            <a:ext cx="990600" cy="487485"/>
          </a:xfrm>
          <a:prstGeom prst="rightArrow">
            <a:avLst>
              <a:gd name="adj1" fmla="val 50000"/>
              <a:gd name="adj2" fmla="val 39216"/>
            </a:avLst>
          </a:prstGeom>
          <a:solidFill>
            <a:schemeClr val="accent1">
              <a:alpha val="34000"/>
            </a:schemeClr>
          </a:solidFill>
          <a:ln w="9525">
            <a:noFill/>
            <a:miter lim="800000"/>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5" name="AutoShape 24">
            <a:extLst>
              <a:ext uri="{FF2B5EF4-FFF2-40B4-BE49-F238E27FC236}">
                <a16:creationId xmlns:a16="http://schemas.microsoft.com/office/drawing/2014/main" id="{56EC6C2B-8826-7544-A008-E8C3DCCAC67A}"/>
              </a:ext>
            </a:extLst>
          </p:cNvPr>
          <p:cNvSpPr>
            <a:spLocks noChangeArrowheads="1"/>
          </p:cNvSpPr>
          <p:nvPr/>
        </p:nvSpPr>
        <p:spPr bwMode="auto">
          <a:xfrm>
            <a:off x="6470530" y="4486105"/>
            <a:ext cx="697548" cy="487485"/>
          </a:xfrm>
          <a:prstGeom prst="rightArrow">
            <a:avLst>
              <a:gd name="adj1" fmla="val 50000"/>
              <a:gd name="adj2" fmla="val 39216"/>
            </a:avLst>
          </a:prstGeom>
          <a:solidFill>
            <a:schemeClr val="accent1">
              <a:alpha val="34000"/>
            </a:schemeClr>
          </a:solidFill>
          <a:ln w="9525">
            <a:noFill/>
            <a:miter lim="800000"/>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6" name="AutoShape 25">
            <a:extLst>
              <a:ext uri="{FF2B5EF4-FFF2-40B4-BE49-F238E27FC236}">
                <a16:creationId xmlns:a16="http://schemas.microsoft.com/office/drawing/2014/main" id="{40026FBC-04A2-D546-8964-1B4905C35C71}"/>
              </a:ext>
            </a:extLst>
          </p:cNvPr>
          <p:cNvSpPr>
            <a:spLocks noChangeArrowheads="1"/>
          </p:cNvSpPr>
          <p:nvPr/>
        </p:nvSpPr>
        <p:spPr bwMode="auto">
          <a:xfrm>
            <a:off x="793123" y="4451533"/>
            <a:ext cx="304800" cy="114300"/>
          </a:xfrm>
          <a:prstGeom prst="foldedCorner">
            <a:avLst>
              <a:gd name="adj" fmla="val 12500"/>
            </a:avLst>
          </a:prstGeom>
          <a:solidFill>
            <a:schemeClr val="accent1"/>
          </a:solidFill>
          <a:ln w="9525">
            <a:solidFill>
              <a:schemeClr val="tx1"/>
            </a:solidFill>
            <a:round/>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7" name="AutoShape 26">
            <a:extLst>
              <a:ext uri="{FF2B5EF4-FFF2-40B4-BE49-F238E27FC236}">
                <a16:creationId xmlns:a16="http://schemas.microsoft.com/office/drawing/2014/main" id="{4170A254-209A-B34B-93F9-F703DAFD2893}"/>
              </a:ext>
            </a:extLst>
          </p:cNvPr>
          <p:cNvSpPr>
            <a:spLocks noChangeArrowheads="1"/>
          </p:cNvSpPr>
          <p:nvPr/>
        </p:nvSpPr>
        <p:spPr bwMode="auto">
          <a:xfrm>
            <a:off x="793123" y="4680133"/>
            <a:ext cx="304800" cy="114300"/>
          </a:xfrm>
          <a:prstGeom prst="foldedCorner">
            <a:avLst>
              <a:gd name="adj" fmla="val 12500"/>
            </a:avLst>
          </a:prstGeom>
          <a:solidFill>
            <a:schemeClr val="accent1"/>
          </a:solidFill>
          <a:ln w="9525">
            <a:solidFill>
              <a:schemeClr val="tx1"/>
            </a:solidFill>
            <a:round/>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29" name="Line 29">
            <a:extLst>
              <a:ext uri="{FF2B5EF4-FFF2-40B4-BE49-F238E27FC236}">
                <a16:creationId xmlns:a16="http://schemas.microsoft.com/office/drawing/2014/main" id="{9357035C-1205-2649-8B35-1B8271E54374}"/>
              </a:ext>
            </a:extLst>
          </p:cNvPr>
          <p:cNvSpPr>
            <a:spLocks noChangeShapeType="1"/>
          </p:cNvSpPr>
          <p:nvPr/>
        </p:nvSpPr>
        <p:spPr bwMode="auto">
          <a:xfrm flipV="1">
            <a:off x="1097923" y="4466160"/>
            <a:ext cx="545784" cy="4252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0" name="Line 30">
            <a:extLst>
              <a:ext uri="{FF2B5EF4-FFF2-40B4-BE49-F238E27FC236}">
                <a16:creationId xmlns:a16="http://schemas.microsoft.com/office/drawing/2014/main" id="{9752D2C6-8A7C-DC45-B7B0-8CDE078BB580}"/>
              </a:ext>
            </a:extLst>
          </p:cNvPr>
          <p:cNvSpPr>
            <a:spLocks noChangeShapeType="1"/>
          </p:cNvSpPr>
          <p:nvPr/>
        </p:nvSpPr>
        <p:spPr bwMode="auto">
          <a:xfrm flipV="1">
            <a:off x="1097923" y="4394383"/>
            <a:ext cx="533400" cy="34290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1" name="Line 31">
            <a:extLst>
              <a:ext uri="{FF2B5EF4-FFF2-40B4-BE49-F238E27FC236}">
                <a16:creationId xmlns:a16="http://schemas.microsoft.com/office/drawing/2014/main" id="{9F8B4EE5-E58E-584D-A8AC-12A78C08BE9D}"/>
              </a:ext>
            </a:extLst>
          </p:cNvPr>
          <p:cNvSpPr>
            <a:spLocks noChangeShapeType="1"/>
          </p:cNvSpPr>
          <p:nvPr/>
        </p:nvSpPr>
        <p:spPr bwMode="auto">
          <a:xfrm flipV="1">
            <a:off x="1097923" y="4451533"/>
            <a:ext cx="533400" cy="7429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2" name="Line 32">
            <a:extLst>
              <a:ext uri="{FF2B5EF4-FFF2-40B4-BE49-F238E27FC236}">
                <a16:creationId xmlns:a16="http://schemas.microsoft.com/office/drawing/2014/main" id="{17416C69-3CD7-694C-9166-CE8C9201D30A}"/>
              </a:ext>
            </a:extLst>
          </p:cNvPr>
          <p:cNvSpPr>
            <a:spLocks noChangeShapeType="1"/>
          </p:cNvSpPr>
          <p:nvPr/>
        </p:nvSpPr>
        <p:spPr bwMode="auto">
          <a:xfrm>
            <a:off x="1174123" y="4965883"/>
            <a:ext cx="451532" cy="42376"/>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3" name="Line 33">
            <a:extLst>
              <a:ext uri="{FF2B5EF4-FFF2-40B4-BE49-F238E27FC236}">
                <a16:creationId xmlns:a16="http://schemas.microsoft.com/office/drawing/2014/main" id="{24600EDD-2CA0-4C4C-B739-051130D92EFF}"/>
              </a:ext>
            </a:extLst>
          </p:cNvPr>
          <p:cNvSpPr>
            <a:spLocks noChangeShapeType="1"/>
          </p:cNvSpPr>
          <p:nvPr/>
        </p:nvSpPr>
        <p:spPr bwMode="auto">
          <a:xfrm flipV="1">
            <a:off x="1097923" y="5084650"/>
            <a:ext cx="527732" cy="5098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4" name="AutoShape 60">
            <a:extLst>
              <a:ext uri="{FF2B5EF4-FFF2-40B4-BE49-F238E27FC236}">
                <a16:creationId xmlns:a16="http://schemas.microsoft.com/office/drawing/2014/main" id="{667D5723-05C2-724C-B4B4-CAC53202DBFA}"/>
              </a:ext>
            </a:extLst>
          </p:cNvPr>
          <p:cNvSpPr>
            <a:spLocks noChangeArrowheads="1"/>
          </p:cNvSpPr>
          <p:nvPr/>
        </p:nvSpPr>
        <p:spPr bwMode="auto">
          <a:xfrm>
            <a:off x="7410483" y="4744495"/>
            <a:ext cx="304800" cy="114300"/>
          </a:xfrm>
          <a:prstGeom prst="foldedCorner">
            <a:avLst>
              <a:gd name="adj" fmla="val 12500"/>
            </a:avLst>
          </a:prstGeom>
          <a:solidFill>
            <a:schemeClr val="accent1"/>
          </a:solidFill>
          <a:ln w="9525">
            <a:solidFill>
              <a:schemeClr val="tx1"/>
            </a:solidFill>
            <a:round/>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5" name="AutoShape 61">
            <a:extLst>
              <a:ext uri="{FF2B5EF4-FFF2-40B4-BE49-F238E27FC236}">
                <a16:creationId xmlns:a16="http://schemas.microsoft.com/office/drawing/2014/main" id="{A57C58D9-6283-6A48-BC1A-A48A591B1454}"/>
              </a:ext>
            </a:extLst>
          </p:cNvPr>
          <p:cNvSpPr>
            <a:spLocks noChangeArrowheads="1"/>
          </p:cNvSpPr>
          <p:nvPr/>
        </p:nvSpPr>
        <p:spPr bwMode="auto">
          <a:xfrm>
            <a:off x="7410483" y="4973095"/>
            <a:ext cx="304800" cy="114300"/>
          </a:xfrm>
          <a:prstGeom prst="foldedCorner">
            <a:avLst>
              <a:gd name="adj" fmla="val 12500"/>
            </a:avLst>
          </a:prstGeom>
          <a:solidFill>
            <a:schemeClr val="accent1"/>
          </a:solidFill>
          <a:ln w="9525">
            <a:solidFill>
              <a:schemeClr val="tx1"/>
            </a:solidFill>
            <a:round/>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6" name="AutoShape 62">
            <a:extLst>
              <a:ext uri="{FF2B5EF4-FFF2-40B4-BE49-F238E27FC236}">
                <a16:creationId xmlns:a16="http://schemas.microsoft.com/office/drawing/2014/main" id="{F8CED3BD-A7B5-DE46-A7D3-EDB5CEC2E78F}"/>
              </a:ext>
            </a:extLst>
          </p:cNvPr>
          <p:cNvSpPr>
            <a:spLocks noChangeArrowheads="1"/>
          </p:cNvSpPr>
          <p:nvPr/>
        </p:nvSpPr>
        <p:spPr bwMode="auto">
          <a:xfrm>
            <a:off x="7410483" y="4287295"/>
            <a:ext cx="304800" cy="114300"/>
          </a:xfrm>
          <a:prstGeom prst="foldedCorner">
            <a:avLst>
              <a:gd name="adj" fmla="val 12500"/>
            </a:avLst>
          </a:prstGeom>
          <a:solidFill>
            <a:schemeClr val="accent1"/>
          </a:solidFill>
          <a:ln w="9525">
            <a:solidFill>
              <a:schemeClr val="tx1"/>
            </a:solidFill>
            <a:round/>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7" name="AutoShape 63">
            <a:extLst>
              <a:ext uri="{FF2B5EF4-FFF2-40B4-BE49-F238E27FC236}">
                <a16:creationId xmlns:a16="http://schemas.microsoft.com/office/drawing/2014/main" id="{99D5BB8E-CD9A-2346-A628-82757A92FBB0}"/>
              </a:ext>
            </a:extLst>
          </p:cNvPr>
          <p:cNvSpPr>
            <a:spLocks noChangeArrowheads="1"/>
          </p:cNvSpPr>
          <p:nvPr/>
        </p:nvSpPr>
        <p:spPr bwMode="auto">
          <a:xfrm>
            <a:off x="7410483" y="4515895"/>
            <a:ext cx="304800" cy="114300"/>
          </a:xfrm>
          <a:prstGeom prst="foldedCorner">
            <a:avLst>
              <a:gd name="adj" fmla="val 12500"/>
            </a:avLst>
          </a:prstGeom>
          <a:solidFill>
            <a:schemeClr val="accent1"/>
          </a:solidFill>
          <a:ln w="9525">
            <a:solidFill>
              <a:schemeClr val="tx1"/>
            </a:solidFill>
            <a:round/>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38" name="Line 64">
            <a:extLst>
              <a:ext uri="{FF2B5EF4-FFF2-40B4-BE49-F238E27FC236}">
                <a16:creationId xmlns:a16="http://schemas.microsoft.com/office/drawing/2014/main" id="{00C53DA4-7CDB-4840-996C-8A5960D0CEF9}"/>
              </a:ext>
            </a:extLst>
          </p:cNvPr>
          <p:cNvSpPr>
            <a:spLocks noChangeShapeType="1"/>
          </p:cNvSpPr>
          <p:nvPr/>
        </p:nvSpPr>
        <p:spPr bwMode="auto">
          <a:xfrm>
            <a:off x="7715283" y="4344445"/>
            <a:ext cx="457200" cy="1714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39" name="Line 65">
            <a:extLst>
              <a:ext uri="{FF2B5EF4-FFF2-40B4-BE49-F238E27FC236}">
                <a16:creationId xmlns:a16="http://schemas.microsoft.com/office/drawing/2014/main" id="{2ECED4DE-3765-AD41-A783-2D5023DA82F5}"/>
              </a:ext>
            </a:extLst>
          </p:cNvPr>
          <p:cNvSpPr>
            <a:spLocks noChangeShapeType="1"/>
          </p:cNvSpPr>
          <p:nvPr/>
        </p:nvSpPr>
        <p:spPr bwMode="auto">
          <a:xfrm>
            <a:off x="7715283" y="4573045"/>
            <a:ext cx="45720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0" name="Line 66">
            <a:extLst>
              <a:ext uri="{FF2B5EF4-FFF2-40B4-BE49-F238E27FC236}">
                <a16:creationId xmlns:a16="http://schemas.microsoft.com/office/drawing/2014/main" id="{91E6F68F-C026-DD42-867A-1DD8B98F982D}"/>
              </a:ext>
            </a:extLst>
          </p:cNvPr>
          <p:cNvSpPr>
            <a:spLocks noChangeShapeType="1"/>
          </p:cNvSpPr>
          <p:nvPr/>
        </p:nvSpPr>
        <p:spPr bwMode="auto">
          <a:xfrm flipV="1">
            <a:off x="7715283" y="4699705"/>
            <a:ext cx="457200" cy="33054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1" name="Line 67">
            <a:extLst>
              <a:ext uri="{FF2B5EF4-FFF2-40B4-BE49-F238E27FC236}">
                <a16:creationId xmlns:a16="http://schemas.microsoft.com/office/drawing/2014/main" id="{8894A131-BC2E-6548-89F2-4E5B0135234C}"/>
              </a:ext>
            </a:extLst>
          </p:cNvPr>
          <p:cNvSpPr>
            <a:spLocks noChangeShapeType="1"/>
          </p:cNvSpPr>
          <p:nvPr/>
        </p:nvSpPr>
        <p:spPr bwMode="auto">
          <a:xfrm>
            <a:off x="7791483" y="4801645"/>
            <a:ext cx="381000" cy="5715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2" name="Text Box 68">
            <a:extLst>
              <a:ext uri="{FF2B5EF4-FFF2-40B4-BE49-F238E27FC236}">
                <a16:creationId xmlns:a16="http://schemas.microsoft.com/office/drawing/2014/main" id="{B9F742F5-D48E-2F41-9733-B56F53732187}"/>
              </a:ext>
            </a:extLst>
          </p:cNvPr>
          <p:cNvSpPr txBox="1">
            <a:spLocks noChangeArrowheads="1"/>
          </p:cNvSpPr>
          <p:nvPr/>
        </p:nvSpPr>
        <p:spPr bwMode="auto">
          <a:xfrm>
            <a:off x="8181391" y="4249879"/>
            <a:ext cx="1127232" cy="784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nSpc>
                <a:spcPct val="150000"/>
              </a:lnSpc>
              <a:spcBef>
                <a:spcPct val="0"/>
              </a:spcBef>
              <a:buClrTx/>
              <a:buFontTx/>
              <a:buNone/>
            </a:pPr>
            <a:r>
              <a:rPr lang="en-US" altLang="zh-CN" sz="1800" dirty="0">
                <a:latin typeface="Times New Roman" pitchFamily="18" charset="0"/>
                <a:ea typeface="宋体" pitchFamily="2" charset="-122"/>
              </a:rPr>
              <a:t>Spam</a:t>
            </a:r>
            <a:endParaRPr lang="zh-CN" altLang="ja-JP" sz="1800" dirty="0">
              <a:latin typeface="Times New Roman" pitchFamily="18" charset="0"/>
              <a:ea typeface="宋体" pitchFamily="2" charset="-122"/>
            </a:endParaRPr>
          </a:p>
          <a:p>
            <a:pPr>
              <a:spcBef>
                <a:spcPct val="0"/>
              </a:spcBef>
              <a:buClrTx/>
              <a:buFontTx/>
              <a:buNone/>
            </a:pPr>
            <a:r>
              <a:rPr lang="en-US" altLang="zh-CN" sz="1800" dirty="0">
                <a:latin typeface="Times New Roman" pitchFamily="18" charset="0"/>
                <a:ea typeface="宋体" pitchFamily="2" charset="-122"/>
              </a:rPr>
              <a:t>Not spam</a:t>
            </a:r>
            <a:endParaRPr lang="en-US" altLang="ja-JP" sz="1800" dirty="0">
              <a:latin typeface="Times New Roman" pitchFamily="18" charset="0"/>
              <a:ea typeface="ＭＳ Ｐゴシック" charset="-128"/>
            </a:endParaRPr>
          </a:p>
        </p:txBody>
      </p:sp>
      <p:sp>
        <p:nvSpPr>
          <p:cNvPr id="43" name="Rectangle 69">
            <a:extLst>
              <a:ext uri="{FF2B5EF4-FFF2-40B4-BE49-F238E27FC236}">
                <a16:creationId xmlns:a16="http://schemas.microsoft.com/office/drawing/2014/main" id="{A450CA07-066C-B543-91B8-BE53E068B27A}"/>
              </a:ext>
            </a:extLst>
          </p:cNvPr>
          <p:cNvSpPr>
            <a:spLocks noChangeArrowheads="1"/>
          </p:cNvSpPr>
          <p:nvPr/>
        </p:nvSpPr>
        <p:spPr bwMode="auto">
          <a:xfrm>
            <a:off x="7296183" y="4088897"/>
            <a:ext cx="2191224" cy="1226517"/>
          </a:xfrm>
          <a:prstGeom prst="rect">
            <a:avLst/>
          </a:prstGeom>
          <a:noFill/>
          <a:ln w="9525">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p:sp>
        <p:nvSpPr>
          <p:cNvPr id="46" name="TextBox 45">
            <a:extLst>
              <a:ext uri="{FF2B5EF4-FFF2-40B4-BE49-F238E27FC236}">
                <a16:creationId xmlns:a16="http://schemas.microsoft.com/office/drawing/2014/main" id="{C03B4F15-DAD9-DE4F-AAD7-89D5FC6480F6}"/>
              </a:ext>
            </a:extLst>
          </p:cNvPr>
          <p:cNvSpPr txBox="1"/>
          <p:nvPr/>
        </p:nvSpPr>
        <p:spPr>
          <a:xfrm>
            <a:off x="631826" y="5971694"/>
            <a:ext cx="2133601" cy="707886"/>
          </a:xfrm>
          <a:prstGeom prst="rect">
            <a:avLst/>
          </a:prstGeom>
          <a:noFill/>
        </p:spPr>
        <p:txBody>
          <a:bodyPr wrap="square" rtlCol="0">
            <a:spAutoFit/>
          </a:bodyPr>
          <a:lstStyle/>
          <a:p>
            <a:pPr algn="ctr"/>
            <a:r>
              <a:rPr lang="en-US" sz="2000" b="1" dirty="0"/>
              <a:t>Training data</a:t>
            </a:r>
            <a:r>
              <a:rPr lang="zh-CN" altLang="en-US" sz="2000" b="1" dirty="0"/>
              <a:t> </a:t>
            </a:r>
            <a:r>
              <a:rPr lang="en-US" altLang="zh-CN" sz="2000" b="1" dirty="0"/>
              <a:t>collecting</a:t>
            </a:r>
            <a:endParaRPr lang="en-US" sz="2000" b="1" dirty="0"/>
          </a:p>
        </p:txBody>
      </p:sp>
      <p:sp>
        <p:nvSpPr>
          <p:cNvPr id="51" name="TextBox 50">
            <a:extLst>
              <a:ext uri="{FF2B5EF4-FFF2-40B4-BE49-F238E27FC236}">
                <a16:creationId xmlns:a16="http://schemas.microsoft.com/office/drawing/2014/main" id="{9E3C474B-6660-AE47-9337-20D5D9EF1B67}"/>
              </a:ext>
            </a:extLst>
          </p:cNvPr>
          <p:cNvSpPr txBox="1"/>
          <p:nvPr/>
        </p:nvSpPr>
        <p:spPr>
          <a:xfrm>
            <a:off x="7429973" y="6275327"/>
            <a:ext cx="2133601" cy="400110"/>
          </a:xfrm>
          <a:prstGeom prst="rect">
            <a:avLst/>
          </a:prstGeom>
          <a:noFill/>
        </p:spPr>
        <p:txBody>
          <a:bodyPr wrap="square" rtlCol="0">
            <a:spAutoFit/>
          </a:bodyPr>
          <a:lstStyle/>
          <a:p>
            <a:pPr algn="ctr"/>
            <a:r>
              <a:rPr lang="en-US" sz="2000" b="1" dirty="0"/>
              <a:t>Testing</a:t>
            </a:r>
          </a:p>
        </p:txBody>
      </p:sp>
      <mc:AlternateContent xmlns:mc="http://schemas.openxmlformats.org/markup-compatibility/2006" xmlns:a14="http://schemas.microsoft.com/office/drawing/2010/main">
        <mc:Choice Requires="a14">
          <p:sp>
            <p:nvSpPr>
              <p:cNvPr id="52" name="Content Placeholder 2">
                <a:extLst>
                  <a:ext uri="{FF2B5EF4-FFF2-40B4-BE49-F238E27FC236}">
                    <a16:creationId xmlns:a16="http://schemas.microsoft.com/office/drawing/2014/main" id="{ACF3CB27-DB41-9149-B732-8FF273694059}"/>
                  </a:ext>
                </a:extLst>
              </p:cNvPr>
              <p:cNvSpPr txBox="1">
                <a:spLocks/>
              </p:cNvSpPr>
              <p:nvPr/>
            </p:nvSpPr>
            <p:spPr>
              <a:xfrm>
                <a:off x="6971280" y="1171616"/>
                <a:ext cx="4664651" cy="2438095"/>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600"/>
                  </a:spcBef>
                  <a:spcAft>
                    <a:spcPts val="600"/>
                  </a:spcAft>
                </a:pPr>
                <a:r>
                  <a:rPr lang="en-US" sz="2400" dirty="0"/>
                  <a:t>Per-example input</a:t>
                </a:r>
              </a:p>
              <a:p>
                <a:pPr lvl="1">
                  <a:spcBef>
                    <a:spcPts val="600"/>
                  </a:spcBef>
                  <a:spcAft>
                    <a:spcPts val="600"/>
                  </a:spcAft>
                </a:pPr>
                <a:r>
                  <a:rPr lang="en-US" altLang="zh-CN" sz="1800" dirty="0"/>
                  <a:t>D</a:t>
                </a:r>
                <a:r>
                  <a:rPr lang="en-US" sz="1800" dirty="0"/>
                  <a:t>ocument </a:t>
                </a:r>
                <a14:m>
                  <m:oMath xmlns:m="http://schemas.openxmlformats.org/officeDocument/2006/math">
                    <m:r>
                      <a:rPr lang="en-US" sz="1800" i="1" dirty="0" smtClean="0">
                        <a:latin typeface="Cambria Math" panose="02040503050406030204" pitchFamily="18" charset="0"/>
                      </a:rPr>
                      <m:t>𝑑</m:t>
                    </m:r>
                  </m:oMath>
                </a14:m>
                <a:endParaRPr lang="en-US" sz="1800" i="1" dirty="0">
                  <a:solidFill>
                    <a:srgbClr val="FF0000"/>
                  </a:solidFill>
                </a:endParaRPr>
              </a:p>
              <a:p>
                <a:pPr lvl="1">
                  <a:spcBef>
                    <a:spcPts val="600"/>
                  </a:spcBef>
                  <a:spcAft>
                    <a:spcPts val="600"/>
                  </a:spcAft>
                </a:pPr>
                <a:r>
                  <a:rPr lang="en-US" altLang="zh-CN" sz="1800" dirty="0">
                    <a:ea typeface="ＭＳ Ｐゴシック" charset="0"/>
                  </a:rPr>
                  <a:t>S</a:t>
                </a:r>
                <a:r>
                  <a:rPr lang="en-US" sz="1800" dirty="0">
                    <a:ea typeface="ＭＳ Ｐゴシック" charset="0"/>
                  </a:rPr>
                  <a:t>et of classes  </a:t>
                </a:r>
                <a14:m>
                  <m:oMath xmlns:m="http://schemas.openxmlformats.org/officeDocument/2006/math">
                    <m:r>
                      <a:rPr lang="en-US" sz="1800" i="1" dirty="0" smtClean="0">
                        <a:latin typeface="Cambria Math" panose="02040503050406030204" pitchFamily="18" charset="0"/>
                        <a:ea typeface="ＭＳ Ｐゴシック" charset="0"/>
                      </a:rPr>
                      <m:t>𝐶</m:t>
                    </m:r>
                    <m:r>
                      <a:rPr lang="en-US" sz="1800" i="1" dirty="0" smtClean="0">
                        <a:latin typeface="Cambria Math" panose="02040503050406030204" pitchFamily="18" charset="0"/>
                        <a:ea typeface="ＭＳ Ｐゴシック" charset="0"/>
                      </a:rPr>
                      <m:t>=</m:t>
                    </m:r>
                    <m:d>
                      <m:dPr>
                        <m:begChr m:val="{"/>
                        <m:endChr m:val="}"/>
                        <m:ctrlPr>
                          <a:rPr lang="en-US" sz="1800" i="1" dirty="0" smtClean="0">
                            <a:latin typeface="Cambria Math" panose="02040503050406030204" pitchFamily="18" charset="0"/>
                            <a:ea typeface="ＭＳ Ｐゴシック" charset="0"/>
                          </a:rPr>
                        </m:ctrlPr>
                      </m:dPr>
                      <m:e>
                        <m:sSub>
                          <m:sSubPr>
                            <m:ctrlPr>
                              <a:rPr lang="en-US" sz="1800" i="1" dirty="0" smtClean="0">
                                <a:latin typeface="Cambria Math" panose="02040503050406030204" pitchFamily="18" charset="0"/>
                                <a:ea typeface="ＭＳ Ｐゴシック" charset="0"/>
                              </a:rPr>
                            </m:ctrlPr>
                          </m:sSubPr>
                          <m:e>
                            <m:r>
                              <a:rPr lang="en-US" sz="1800" i="1" dirty="0" smtClean="0">
                                <a:latin typeface="Cambria Math" panose="02040503050406030204" pitchFamily="18" charset="0"/>
                                <a:ea typeface="ＭＳ Ｐゴシック" charset="0"/>
                              </a:rPr>
                              <m:t>𝑐</m:t>
                            </m:r>
                          </m:e>
                          <m:sub>
                            <m:r>
                              <a:rPr lang="en-US" sz="1800" i="1" dirty="0" smtClean="0">
                                <a:latin typeface="Cambria Math" panose="02040503050406030204" pitchFamily="18" charset="0"/>
                                <a:ea typeface="ＭＳ Ｐゴシック" charset="0"/>
                              </a:rPr>
                              <m:t>1</m:t>
                            </m:r>
                          </m:sub>
                        </m:sSub>
                        <m:r>
                          <a:rPr lang="en-US" sz="1800" i="1" dirty="0" smtClean="0">
                            <a:latin typeface="Cambria Math" panose="02040503050406030204" pitchFamily="18" charset="0"/>
                            <a:ea typeface="ＭＳ Ｐゴシック" charset="0"/>
                          </a:rPr>
                          <m:t>,</m:t>
                        </m:r>
                        <m:sSub>
                          <m:sSubPr>
                            <m:ctrlPr>
                              <a:rPr lang="en-US" sz="1800" i="1" dirty="0" smtClean="0">
                                <a:latin typeface="Cambria Math" panose="02040503050406030204" pitchFamily="18" charset="0"/>
                                <a:ea typeface="ＭＳ Ｐゴシック" charset="0"/>
                              </a:rPr>
                            </m:ctrlPr>
                          </m:sSubPr>
                          <m:e>
                            <m:r>
                              <a:rPr lang="en-US" sz="1800" i="1" dirty="0" smtClean="0">
                                <a:latin typeface="Cambria Math" panose="02040503050406030204" pitchFamily="18" charset="0"/>
                                <a:ea typeface="ＭＳ Ｐゴシック" charset="0"/>
                              </a:rPr>
                              <m:t>𝑐</m:t>
                            </m:r>
                          </m:e>
                          <m:sub>
                            <m:r>
                              <a:rPr lang="en-US" sz="1800" i="1" dirty="0" smtClean="0">
                                <a:latin typeface="Cambria Math" panose="02040503050406030204" pitchFamily="18" charset="0"/>
                                <a:ea typeface="ＭＳ Ｐゴシック" charset="0"/>
                              </a:rPr>
                              <m:t>2</m:t>
                            </m:r>
                          </m:sub>
                        </m:sSub>
                        <m:r>
                          <a:rPr lang="en-US" sz="1800" i="1" dirty="0" smtClean="0">
                            <a:latin typeface="Cambria Math" panose="02040503050406030204" pitchFamily="18" charset="0"/>
                            <a:ea typeface="ＭＳ Ｐゴシック" charset="0"/>
                          </a:rPr>
                          <m:t>,…, </m:t>
                        </m:r>
                        <m:sSub>
                          <m:sSubPr>
                            <m:ctrlPr>
                              <a:rPr lang="en-US" sz="1800" i="1" dirty="0" smtClean="0">
                                <a:latin typeface="Cambria Math" panose="02040503050406030204" pitchFamily="18" charset="0"/>
                                <a:ea typeface="ＭＳ Ｐゴシック" charset="0"/>
                              </a:rPr>
                            </m:ctrlPr>
                          </m:sSubPr>
                          <m:e>
                            <m:r>
                              <a:rPr lang="en-US" sz="1800" i="1" dirty="0" smtClean="0">
                                <a:latin typeface="Cambria Math" panose="02040503050406030204" pitchFamily="18" charset="0"/>
                                <a:ea typeface="ＭＳ Ｐゴシック" charset="0"/>
                              </a:rPr>
                              <m:t>𝑐</m:t>
                            </m:r>
                          </m:e>
                          <m:sub>
                            <m:r>
                              <a:rPr lang="en-US" sz="1800" b="0" i="1" dirty="0" smtClean="0">
                                <a:latin typeface="Cambria Math" panose="02040503050406030204" pitchFamily="18" charset="0"/>
                                <a:ea typeface="ＭＳ Ｐゴシック" charset="0"/>
                              </a:rPr>
                              <m:t>𝑘</m:t>
                            </m:r>
                          </m:sub>
                        </m:sSub>
                      </m:e>
                    </m:d>
                  </m:oMath>
                </a14:m>
                <a:endParaRPr lang="en-US" sz="2000" i="1" dirty="0"/>
              </a:p>
              <a:p>
                <a:pPr>
                  <a:spcBef>
                    <a:spcPts val="600"/>
                  </a:spcBef>
                  <a:spcAft>
                    <a:spcPts val="600"/>
                  </a:spcAft>
                </a:pPr>
                <a:r>
                  <a:rPr lang="en-US" sz="2400" dirty="0"/>
                  <a:t>Per-example output</a:t>
                </a:r>
              </a:p>
              <a:p>
                <a:pPr lvl="1">
                  <a:spcBef>
                    <a:spcPts val="600"/>
                  </a:spcBef>
                  <a:spcAft>
                    <a:spcPts val="600"/>
                  </a:spcAft>
                </a:pPr>
                <a:r>
                  <a:rPr lang="en-US" altLang="zh-CN" sz="1800" dirty="0"/>
                  <a:t>P</a:t>
                </a:r>
                <a:r>
                  <a:rPr lang="en-US" sz="1800" dirty="0"/>
                  <a:t>redicted class </a:t>
                </a:r>
                <a14:m>
                  <m:oMath xmlns:m="http://schemas.openxmlformats.org/officeDocument/2006/math">
                    <m:r>
                      <a:rPr lang="en-US" sz="1800" i="1" dirty="0" smtClean="0">
                        <a:latin typeface="Cambria Math" panose="02040503050406030204" pitchFamily="18" charset="0"/>
                      </a:rPr>
                      <m:t>𝑐</m:t>
                    </m:r>
                    <m:r>
                      <a:rPr lang="en-US" sz="1800" i="1" dirty="0" smtClean="0">
                        <a:latin typeface="Cambria Math" panose="02040503050406030204" pitchFamily="18" charset="0"/>
                      </a:rPr>
                      <m:t>∈</m:t>
                    </m:r>
                    <m:r>
                      <a:rPr lang="en-US" sz="1800" i="1" dirty="0" smtClean="0">
                        <a:latin typeface="Cambria Math" panose="02040503050406030204" pitchFamily="18" charset="0"/>
                      </a:rPr>
                      <m:t>𝐶</m:t>
                    </m:r>
                  </m:oMath>
                </a14:m>
                <a:endParaRPr lang="en-US" sz="1800" i="1" baseline="-25000" dirty="0"/>
              </a:p>
              <a:p>
                <a:pPr>
                  <a:spcBef>
                    <a:spcPts val="600"/>
                  </a:spcBef>
                  <a:spcAft>
                    <a:spcPts val="600"/>
                  </a:spcAft>
                </a:pPr>
                <a:endParaRPr lang="en-CN" sz="2000" dirty="0"/>
              </a:p>
            </p:txBody>
          </p:sp>
        </mc:Choice>
        <mc:Fallback xmlns="">
          <p:sp>
            <p:nvSpPr>
              <p:cNvPr id="52" name="Content Placeholder 2">
                <a:extLst>
                  <a:ext uri="{FF2B5EF4-FFF2-40B4-BE49-F238E27FC236}">
                    <a16:creationId xmlns:a16="http://schemas.microsoft.com/office/drawing/2014/main" id="{ACF3CB27-DB41-9149-B732-8FF273694059}"/>
                  </a:ext>
                </a:extLst>
              </p:cNvPr>
              <p:cNvSpPr txBox="1">
                <a:spLocks noRot="1" noChangeAspect="1" noMove="1" noResize="1" noEditPoints="1" noAdjustHandles="1" noChangeArrowheads="1" noChangeShapeType="1" noTextEdit="1"/>
              </p:cNvSpPr>
              <p:nvPr/>
            </p:nvSpPr>
            <p:spPr>
              <a:xfrm>
                <a:off x="6971280" y="1171616"/>
                <a:ext cx="4664651" cy="2438095"/>
              </a:xfrm>
              <a:prstGeom prst="rect">
                <a:avLst/>
              </a:prstGeom>
              <a:blipFill>
                <a:blip r:embed="rId3"/>
                <a:stretch>
                  <a:fillRect l="-1902" t="-2073"/>
                </a:stretch>
              </a:blipFill>
            </p:spPr>
            <p:txBody>
              <a:bodyPr/>
              <a:lstStyle/>
              <a:p>
                <a:r>
                  <a:rPr lang="en-CN">
                    <a:noFill/>
                  </a:rPr>
                  <a:t> </a:t>
                </a:r>
              </a:p>
            </p:txBody>
          </p:sp>
        </mc:Fallback>
      </mc:AlternateContent>
      <p:sp>
        <p:nvSpPr>
          <p:cNvPr id="53" name="Text Box 68">
            <a:extLst>
              <a:ext uri="{FF2B5EF4-FFF2-40B4-BE49-F238E27FC236}">
                <a16:creationId xmlns:a16="http://schemas.microsoft.com/office/drawing/2014/main" id="{4CE56C38-37C0-0645-9FFA-D5C371F10E74}"/>
              </a:ext>
            </a:extLst>
          </p:cNvPr>
          <p:cNvSpPr txBox="1">
            <a:spLocks noChangeArrowheads="1"/>
          </p:cNvSpPr>
          <p:nvPr/>
        </p:nvSpPr>
        <p:spPr bwMode="auto">
          <a:xfrm>
            <a:off x="1638195" y="4239407"/>
            <a:ext cx="112723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spcBef>
                <a:spcPct val="0"/>
              </a:spcBef>
              <a:buClrTx/>
              <a:buFontTx/>
              <a:buNone/>
            </a:pPr>
            <a:r>
              <a:rPr lang="en-US" altLang="zh-CN" sz="1800" dirty="0">
                <a:latin typeface="Times New Roman" pitchFamily="18" charset="0"/>
                <a:ea typeface="宋体" pitchFamily="2" charset="-122"/>
              </a:rPr>
              <a:t>Spam</a:t>
            </a:r>
          </a:p>
          <a:p>
            <a:pPr>
              <a:spcBef>
                <a:spcPct val="0"/>
              </a:spcBef>
              <a:buClrTx/>
              <a:buFontTx/>
              <a:buNone/>
            </a:pPr>
            <a:endParaRPr lang="zh-CN" altLang="ja-JP" sz="1800" dirty="0">
              <a:latin typeface="Times New Roman" pitchFamily="18" charset="0"/>
              <a:ea typeface="宋体" pitchFamily="2" charset="-122"/>
            </a:endParaRPr>
          </a:p>
          <a:p>
            <a:pPr>
              <a:spcBef>
                <a:spcPct val="0"/>
              </a:spcBef>
              <a:buClrTx/>
              <a:buFontTx/>
              <a:buNone/>
            </a:pPr>
            <a:r>
              <a:rPr lang="en-US" altLang="zh-CN" sz="1800" dirty="0">
                <a:latin typeface="Times New Roman" pitchFamily="18" charset="0"/>
                <a:ea typeface="宋体" pitchFamily="2" charset="-122"/>
              </a:rPr>
              <a:t>Not spam</a:t>
            </a:r>
            <a:endParaRPr lang="en-US" altLang="ja-JP" sz="1800" dirty="0">
              <a:latin typeface="Times New Roman" pitchFamily="18" charset="0"/>
              <a:ea typeface="ＭＳ Ｐゴシック" charset="-128"/>
            </a:endParaRPr>
          </a:p>
        </p:txBody>
      </p:sp>
      <p:sp>
        <p:nvSpPr>
          <p:cNvPr id="54" name="AutoShape 23">
            <a:extLst>
              <a:ext uri="{FF2B5EF4-FFF2-40B4-BE49-F238E27FC236}">
                <a16:creationId xmlns:a16="http://schemas.microsoft.com/office/drawing/2014/main" id="{365C5668-1550-FB4B-8046-B67AD6615A74}"/>
              </a:ext>
            </a:extLst>
          </p:cNvPr>
          <p:cNvSpPr>
            <a:spLocks noChangeArrowheads="1"/>
          </p:cNvSpPr>
          <p:nvPr/>
        </p:nvSpPr>
        <p:spPr bwMode="auto">
          <a:xfrm>
            <a:off x="5603617" y="2146920"/>
            <a:ext cx="990600" cy="487485"/>
          </a:xfrm>
          <a:prstGeom prst="rightArrow">
            <a:avLst>
              <a:gd name="adj1" fmla="val 50000"/>
              <a:gd name="adj2" fmla="val 39216"/>
            </a:avLst>
          </a:prstGeom>
          <a:solidFill>
            <a:schemeClr val="accent1"/>
          </a:solidFill>
          <a:ln w="9525">
            <a:noFill/>
            <a:miter lim="800000"/>
            <a:headEnd/>
            <a:tailEnd/>
          </a:ln>
        </p:spPr>
        <p:txBody>
          <a:bodyPr wrap="none" anchor="ctr"/>
          <a:lstStyle>
            <a:lvl1pPr algn="l">
              <a:spcBef>
                <a:spcPct val="45000"/>
              </a:spcBef>
              <a:buClr>
                <a:schemeClr val="tx1"/>
              </a:buClr>
              <a:buFont typeface="Symbol" pitchFamily="18" charset="2"/>
              <a:buChar char="·"/>
              <a:defRPr sz="2800" b="1">
                <a:solidFill>
                  <a:schemeClr val="tx1"/>
                </a:solidFill>
                <a:latin typeface="Arial" charset="0"/>
              </a:defRPr>
            </a:lvl1pPr>
            <a:lvl2pPr marL="742950" indent="-285750" algn="l">
              <a:spcBef>
                <a:spcPct val="45000"/>
              </a:spcBef>
              <a:buClr>
                <a:schemeClr val="tx1"/>
              </a:buClr>
              <a:buFont typeface="Symbol" pitchFamily="18" charset="2"/>
              <a:buChar char="-"/>
              <a:defRPr sz="2400" b="1">
                <a:solidFill>
                  <a:schemeClr val="tx1"/>
                </a:solidFill>
                <a:latin typeface="Arial" charset="0"/>
              </a:defRPr>
            </a:lvl2pPr>
            <a:lvl3pPr marL="1143000" indent="-228600" algn="l">
              <a:spcBef>
                <a:spcPct val="45000"/>
              </a:spcBef>
              <a:buClr>
                <a:schemeClr val="tx1"/>
              </a:buClr>
              <a:buFont typeface="Symbol" pitchFamily="18" charset="2"/>
              <a:buChar char="·"/>
              <a:defRPr sz="2000" b="1">
                <a:solidFill>
                  <a:schemeClr val="tx1"/>
                </a:solidFill>
                <a:latin typeface="Arial" charset="0"/>
              </a:defRPr>
            </a:lvl3pPr>
            <a:lvl4pPr marL="1600200" indent="-228600" algn="l">
              <a:spcBef>
                <a:spcPct val="45000"/>
              </a:spcBef>
              <a:buClr>
                <a:schemeClr val="tx1"/>
              </a:buClr>
              <a:buFont typeface="Symbol" pitchFamily="18" charset="2"/>
              <a:buChar char="·"/>
              <a:defRPr sz="2000">
                <a:solidFill>
                  <a:schemeClr val="tx1"/>
                </a:solidFill>
                <a:latin typeface="Arial" charset="0"/>
              </a:defRPr>
            </a:lvl4pPr>
            <a:lvl5pPr marL="2057400" indent="-228600" algn="l">
              <a:spcBef>
                <a:spcPct val="45000"/>
              </a:spcBef>
              <a:buClr>
                <a:schemeClr val="tx1"/>
              </a:buClr>
              <a:buFont typeface="Symbol" pitchFamily="18" charset="2"/>
              <a:buChar char="·"/>
              <a:defRPr sz="2000">
                <a:solidFill>
                  <a:schemeClr val="tx1"/>
                </a:solidFill>
                <a:latin typeface="Arial" charset="0"/>
              </a:defRPr>
            </a:lvl5pPr>
            <a:lvl6pPr marL="25146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6pPr>
            <a:lvl7pPr marL="29718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7pPr>
            <a:lvl8pPr marL="34290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8pPr>
            <a:lvl9pPr marL="3886200" indent="-228600" eaLnBrk="0" fontAlgn="base" hangingPunct="0">
              <a:spcBef>
                <a:spcPct val="45000"/>
              </a:spcBef>
              <a:spcAft>
                <a:spcPct val="0"/>
              </a:spcAft>
              <a:buClr>
                <a:schemeClr val="tx1"/>
              </a:buClr>
              <a:buFont typeface="Symbol" pitchFamily="18" charset="2"/>
              <a:buChar char="·"/>
              <a:defRPr sz="2000">
                <a:solidFill>
                  <a:schemeClr val="tx1"/>
                </a:solidFill>
                <a:latin typeface="Arial" charset="0"/>
              </a:defRPr>
            </a:lvl9pPr>
          </a:lstStyle>
          <a:p>
            <a:pPr algn="ctr">
              <a:spcBef>
                <a:spcPct val="0"/>
              </a:spcBef>
              <a:buClrTx/>
              <a:buFontTx/>
              <a:buNone/>
            </a:pPr>
            <a:endParaRPr lang="en-US" altLang="en-US" sz="2400" b="0">
              <a:latin typeface="Times New Roman" pitchFamily="18" charset="0"/>
            </a:endParaRPr>
          </a:p>
        </p:txBody>
      </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030803B6-BA98-AC48-A149-60764E04F106}"/>
                  </a:ext>
                </a:extLst>
              </p:cNvPr>
              <p:cNvSpPr txBox="1"/>
              <p:nvPr/>
            </p:nvSpPr>
            <p:spPr>
              <a:xfrm>
                <a:off x="9883070" y="3968263"/>
                <a:ext cx="2133600" cy="2113399"/>
              </a:xfrm>
              <a:prstGeom prst="rect">
                <a:avLst/>
              </a:prstGeom>
              <a:noFill/>
            </p:spPr>
            <p:txBody>
              <a:bodyPr wrap="square">
                <a:spAutoFit/>
              </a:bodyPr>
              <a:lstStyle/>
              <a:p>
                <a:pPr>
                  <a:lnSpc>
                    <a:spcPct val="150000"/>
                  </a:lnSpc>
                </a:pPr>
                <a:r>
                  <a:rPr lang="en-US" altLang="en-US" b="1" dirty="0"/>
                  <a:t>Different types</a:t>
                </a:r>
              </a:p>
              <a:p>
                <a:pPr marL="285750" indent="-285750">
                  <a:lnSpc>
                    <a:spcPct val="150000"/>
                  </a:lnSpc>
                  <a:buFont typeface="Arial" panose="020B0604020202020204" pitchFamily="34" charset="0"/>
                  <a:buChar char="•"/>
                </a:pPr>
                <a:r>
                  <a:rPr lang="en-US" altLang="en-US" dirty="0"/>
                  <a:t>Binary</a:t>
                </a:r>
              </a:p>
              <a:p>
                <a:pPr marL="285750" indent="-285750">
                  <a:lnSpc>
                    <a:spcPct val="150000"/>
                  </a:lnSpc>
                  <a:buFont typeface="Arial" panose="020B0604020202020204" pitchFamily="34" charset="0"/>
                  <a:buChar char="•"/>
                </a:pPr>
                <a14:m>
                  <m:oMath xmlns:m="http://schemas.openxmlformats.org/officeDocument/2006/math">
                    <m:r>
                      <a:rPr lang="en-US" altLang="en-US" b="0" i="1" dirty="0" smtClean="0">
                        <a:latin typeface="Cambria Math" panose="02040503050406030204" pitchFamily="18" charset="0"/>
                      </a:rPr>
                      <m:t>𝑘</m:t>
                    </m:r>
                  </m:oMath>
                </a14:m>
                <a:r>
                  <a:rPr lang="en-US" altLang="en-US" dirty="0"/>
                  <a:t>-category</a:t>
                </a:r>
              </a:p>
              <a:p>
                <a:pPr marL="285750" indent="-285750">
                  <a:lnSpc>
                    <a:spcPct val="150000"/>
                  </a:lnSpc>
                  <a:buFont typeface="Arial" panose="020B0604020202020204" pitchFamily="34" charset="0"/>
                  <a:buChar char="•"/>
                </a:pPr>
                <a:r>
                  <a:rPr lang="en-US" altLang="en-US" dirty="0"/>
                  <a:t>Hierarchical</a:t>
                </a:r>
              </a:p>
              <a:p>
                <a:pPr marL="285750" indent="-285750">
                  <a:lnSpc>
                    <a:spcPct val="150000"/>
                  </a:lnSpc>
                  <a:buFont typeface="Arial" panose="020B0604020202020204" pitchFamily="34" charset="0"/>
                  <a:buChar char="•"/>
                </a:pPr>
                <a:r>
                  <a:rPr lang="en-US" dirty="0"/>
                  <a:t>Multi-label</a:t>
                </a:r>
                <a:endParaRPr lang="en-US" altLang="en-US" dirty="0"/>
              </a:p>
            </p:txBody>
          </p:sp>
        </mc:Choice>
        <mc:Fallback xmlns="">
          <p:sp>
            <p:nvSpPr>
              <p:cNvPr id="56" name="TextBox 55">
                <a:extLst>
                  <a:ext uri="{FF2B5EF4-FFF2-40B4-BE49-F238E27FC236}">
                    <a16:creationId xmlns:a16="http://schemas.microsoft.com/office/drawing/2014/main" id="{030803B6-BA98-AC48-A149-60764E04F106}"/>
                  </a:ext>
                </a:extLst>
              </p:cNvPr>
              <p:cNvSpPr txBox="1">
                <a:spLocks noRot="1" noChangeAspect="1" noMove="1" noResize="1" noEditPoints="1" noAdjustHandles="1" noChangeArrowheads="1" noChangeShapeType="1" noTextEdit="1"/>
              </p:cNvSpPr>
              <p:nvPr/>
            </p:nvSpPr>
            <p:spPr>
              <a:xfrm>
                <a:off x="9883070" y="3968263"/>
                <a:ext cx="2133600" cy="2113399"/>
              </a:xfrm>
              <a:prstGeom prst="rect">
                <a:avLst/>
              </a:prstGeom>
              <a:blipFill>
                <a:blip r:embed="rId4"/>
                <a:stretch>
                  <a:fillRect l="-2367" b="-3571"/>
                </a:stretch>
              </a:blipFill>
            </p:spPr>
            <p:txBody>
              <a:bodyPr/>
              <a:lstStyle/>
              <a:p>
                <a:r>
                  <a:rPr lang="en-CN">
                    <a:noFill/>
                  </a:rPr>
                  <a:t> </a:t>
                </a:r>
              </a:p>
            </p:txBody>
          </p:sp>
        </mc:Fallback>
      </mc:AlternateContent>
      <p:cxnSp>
        <p:nvCxnSpPr>
          <p:cNvPr id="45" name="Straight Connector 44">
            <a:extLst>
              <a:ext uri="{FF2B5EF4-FFF2-40B4-BE49-F238E27FC236}">
                <a16:creationId xmlns:a16="http://schemas.microsoft.com/office/drawing/2014/main" id="{7A44BC27-C914-B393-3776-8065CFF237EF}"/>
              </a:ext>
            </a:extLst>
          </p:cNvPr>
          <p:cNvCxnSpPr>
            <a:cxnSpLocks/>
          </p:cNvCxnSpPr>
          <p:nvPr/>
        </p:nvCxnSpPr>
        <p:spPr>
          <a:xfrm>
            <a:off x="3277547" y="4108633"/>
            <a:ext cx="0" cy="2431467"/>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FDC2D18E-E0DD-2A84-E953-89982E47717F}"/>
              </a:ext>
            </a:extLst>
          </p:cNvPr>
          <p:cNvCxnSpPr>
            <a:cxnSpLocks/>
          </p:cNvCxnSpPr>
          <p:nvPr/>
        </p:nvCxnSpPr>
        <p:spPr>
          <a:xfrm>
            <a:off x="6819304" y="4088897"/>
            <a:ext cx="0" cy="2451203"/>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57" name="TextBox 56">
            <a:extLst>
              <a:ext uri="{FF2B5EF4-FFF2-40B4-BE49-F238E27FC236}">
                <a16:creationId xmlns:a16="http://schemas.microsoft.com/office/drawing/2014/main" id="{D5719E59-B717-5FE1-9699-1FED0C2CC630}"/>
              </a:ext>
            </a:extLst>
          </p:cNvPr>
          <p:cNvSpPr txBox="1"/>
          <p:nvPr/>
        </p:nvSpPr>
        <p:spPr>
          <a:xfrm>
            <a:off x="3981625" y="6275327"/>
            <a:ext cx="2133601" cy="400110"/>
          </a:xfrm>
          <a:prstGeom prst="rect">
            <a:avLst/>
          </a:prstGeom>
          <a:noFill/>
        </p:spPr>
        <p:txBody>
          <a:bodyPr wrap="square" rtlCol="0">
            <a:spAutoFit/>
          </a:bodyPr>
          <a:lstStyle/>
          <a:p>
            <a:pPr algn="ctr"/>
            <a:r>
              <a:rPr lang="en-US" altLang="zh-CN" sz="2000" b="1" dirty="0"/>
              <a:t>Model</a:t>
            </a:r>
            <a:r>
              <a:rPr lang="en-US" sz="2000" b="1" dirty="0"/>
              <a:t> </a:t>
            </a:r>
            <a:r>
              <a:rPr lang="en-US" altLang="zh-CN" sz="2000" b="1" dirty="0"/>
              <a:t>learning</a:t>
            </a:r>
            <a:endParaRPr lang="en-US" sz="2000" b="1" dirty="0"/>
          </a:p>
        </p:txBody>
      </p:sp>
    </p:spTree>
    <p:extLst>
      <p:ext uri="{BB962C8B-B14F-4D97-AF65-F5344CB8AC3E}">
        <p14:creationId xmlns:p14="http://schemas.microsoft.com/office/powerpoint/2010/main" val="149972465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3B6CAF-B860-4F83-9E60-8920BA5A4D5C}"/>
              </a:ext>
            </a:extLst>
          </p:cNvPr>
          <p:cNvSpPr>
            <a:spLocks noGrp="1"/>
          </p:cNvSpPr>
          <p:nvPr>
            <p:ph type="title"/>
          </p:nvPr>
        </p:nvSpPr>
        <p:spPr/>
        <p:txBody>
          <a:bodyPr/>
          <a:lstStyle/>
          <a:p>
            <a:r>
              <a:rPr lang="en-US" altLang="zh-CN" sz="4267" dirty="0"/>
              <a:t>Difference of NB and LR</a:t>
            </a:r>
            <a:endParaRPr lang="zh-CN" altLang="en-US" sz="4267" dirty="0"/>
          </a:p>
        </p:txBody>
      </p:sp>
      <mc:AlternateContent xmlns:mc="http://schemas.openxmlformats.org/markup-compatibility/2006" xmlns:a14="http://schemas.microsoft.com/office/drawing/2010/main">
        <mc:Choice Requires="a14">
          <p:sp>
            <p:nvSpPr>
              <p:cNvPr id="3" name="内容占位符 2">
                <a:extLst>
                  <a:ext uri="{FF2B5EF4-FFF2-40B4-BE49-F238E27FC236}">
                    <a16:creationId xmlns:a16="http://schemas.microsoft.com/office/drawing/2014/main" id="{5DF72FA0-05C0-480D-B228-73FC410098D4}"/>
                  </a:ext>
                </a:extLst>
              </p:cNvPr>
              <p:cNvSpPr>
                <a:spLocks noGrp="1"/>
              </p:cNvSpPr>
              <p:nvPr>
                <p:ph idx="1"/>
              </p:nvPr>
            </p:nvSpPr>
            <p:spPr>
              <a:xfrm>
                <a:off x="479425" y="1016438"/>
                <a:ext cx="11350625" cy="986447"/>
              </a:xfrm>
            </p:spPr>
            <p:txBody>
              <a:bodyPr>
                <a:normAutofit/>
              </a:bodyPr>
              <a:lstStyle/>
              <a:p>
                <a:r>
                  <a:rPr lang="en-US" altLang="zh-CN" dirty="0"/>
                  <a:t>Finding the correct class </a:t>
                </a:r>
                <a14:m>
                  <m:oMath xmlns:m="http://schemas.openxmlformats.org/officeDocument/2006/math">
                    <m:r>
                      <a:rPr lang="en-US" altLang="zh-CN" i="1" dirty="0" smtClean="0">
                        <a:latin typeface="Cambria Math" panose="02040503050406030204" pitchFamily="18" charset="0"/>
                      </a:rPr>
                      <m:t>𝑐</m:t>
                    </m:r>
                  </m:oMath>
                </a14:m>
                <a:r>
                  <a:rPr lang="en-US" altLang="zh-CN" dirty="0"/>
                  <a:t> from a document </a:t>
                </a:r>
                <a14:m>
                  <m:oMath xmlns:m="http://schemas.openxmlformats.org/officeDocument/2006/math">
                    <m:r>
                      <a:rPr lang="en-US" altLang="zh-CN" i="1" dirty="0" smtClean="0">
                        <a:latin typeface="Cambria Math" panose="02040503050406030204" pitchFamily="18" charset="0"/>
                      </a:rPr>
                      <m:t>𝑑</m:t>
                    </m:r>
                  </m:oMath>
                </a14:m>
                <a:r>
                  <a:rPr lang="en-US" altLang="zh-CN" dirty="0"/>
                  <a:t> in Generative vs Discriminative Classifiers</a:t>
                </a:r>
              </a:p>
            </p:txBody>
          </p:sp>
        </mc:Choice>
        <mc:Fallback xmlns="">
          <p:sp>
            <p:nvSpPr>
              <p:cNvPr id="3" name="内容占位符 2">
                <a:extLst>
                  <a:ext uri="{FF2B5EF4-FFF2-40B4-BE49-F238E27FC236}">
                    <a16:creationId xmlns:a16="http://schemas.microsoft.com/office/drawing/2014/main" id="{5DF72FA0-05C0-480D-B228-73FC410098D4}"/>
                  </a:ext>
                </a:extLst>
              </p:cNvPr>
              <p:cNvSpPr>
                <a:spLocks noGrp="1" noRot="1" noChangeAspect="1" noMove="1" noResize="1" noEditPoints="1" noAdjustHandles="1" noChangeArrowheads="1" noChangeShapeType="1" noTextEdit="1"/>
              </p:cNvSpPr>
              <p:nvPr>
                <p:ph idx="1"/>
              </p:nvPr>
            </p:nvSpPr>
            <p:spPr>
              <a:xfrm>
                <a:off x="479425" y="1016438"/>
                <a:ext cx="11350625" cy="986447"/>
              </a:xfrm>
              <a:blipFill>
                <a:blip r:embed="rId2"/>
                <a:stretch>
                  <a:fillRect l="-894" t="-8974" b="-12821"/>
                </a:stretch>
              </a:blipFill>
            </p:spPr>
            <p:txBody>
              <a:bodyPr/>
              <a:lstStyle/>
              <a:p>
                <a:r>
                  <a:rPr lang="en-CN">
                    <a:noFill/>
                  </a:rPr>
                  <a:t> </a:t>
                </a:r>
              </a:p>
            </p:txBody>
          </p:sp>
        </mc:Fallback>
      </mc:AlternateContent>
      <p:sp>
        <p:nvSpPr>
          <p:cNvPr id="5" name="灯片编号占位符 4">
            <a:extLst>
              <a:ext uri="{FF2B5EF4-FFF2-40B4-BE49-F238E27FC236}">
                <a16:creationId xmlns:a16="http://schemas.microsoft.com/office/drawing/2014/main" id="{FAE9386B-C135-4111-9235-943912A5CE92}"/>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70</a:t>
            </a:fld>
            <a:endParaRPr lang="en-US">
              <a:solidFill>
                <a:prstClr val="black">
                  <a:tint val="75000"/>
                </a:prstClr>
              </a:solidFill>
              <a:latin typeface="Lucida Sans" charset="0"/>
              <a:ea typeface="ＭＳ Ｐゴシック" charset="0"/>
            </a:endParaRPr>
          </a:p>
        </p:txBody>
      </p:sp>
      <mc:AlternateContent xmlns:mc="http://schemas.openxmlformats.org/markup-compatibility/2006" xmlns:a14="http://schemas.microsoft.com/office/drawing/2010/main">
        <mc:Choice Requires="a14">
          <p:sp>
            <p:nvSpPr>
              <p:cNvPr id="6" name="内容占位符 2">
                <a:extLst>
                  <a:ext uri="{FF2B5EF4-FFF2-40B4-BE49-F238E27FC236}">
                    <a16:creationId xmlns:a16="http://schemas.microsoft.com/office/drawing/2014/main" id="{3219DBCD-1199-1842-AC0E-CA2892C033E7}"/>
                  </a:ext>
                </a:extLst>
              </p:cNvPr>
              <p:cNvSpPr txBox="1">
                <a:spLocks/>
              </p:cNvSpPr>
              <p:nvPr/>
            </p:nvSpPr>
            <p:spPr>
              <a:xfrm>
                <a:off x="479425" y="2167601"/>
                <a:ext cx="5503704" cy="1983294"/>
              </a:xfrm>
              <a:prstGeom prst="rect">
                <a:avLst/>
              </a:prstGeom>
            </p:spPr>
            <p:txBody>
              <a:bodyPr vert="horz" lIns="91440" tIns="45720" rIns="91440" bIns="45720" rtlCol="0">
                <a:noAutofit/>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t>Naive Bayes (NB)</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𝑐</m:t>
                          </m:r>
                        </m:e>
                      </m:acc>
                      <m:r>
                        <a:rPr lang="en-US" altLang="zh-CN" sz="2400" i="1">
                          <a:latin typeface="Cambria Math" panose="02040503050406030204" pitchFamily="18" charset="0"/>
                        </a:rPr>
                        <m:t>=</m:t>
                      </m:r>
                      <m:limLow>
                        <m:limLowPr>
                          <m:ctrlPr>
                            <a:rPr lang="zh-CN" altLang="zh-CN" sz="2400" i="1">
                              <a:latin typeface="Cambria Math" panose="02040503050406030204" pitchFamily="18" charset="0"/>
                            </a:rPr>
                          </m:ctrlPr>
                        </m:limLowPr>
                        <m:e>
                          <m:r>
                            <m:rPr>
                              <m:sty m:val="p"/>
                            </m:rPr>
                            <a:rPr lang="en-US" altLang="zh-CN" sz="2400">
                              <a:latin typeface="Cambria Math" panose="02040503050406030204" pitchFamily="18" charset="0"/>
                            </a:rPr>
                            <m:t>argmax</m:t>
                          </m:r>
                        </m:e>
                        <m:lim>
                          <m:r>
                            <a:rPr lang="en-US" altLang="zh-CN" sz="2400" i="1">
                              <a:latin typeface="Cambria Math" panose="02040503050406030204" pitchFamily="18" charset="0"/>
                            </a:rPr>
                            <m:t>𝑐</m:t>
                          </m:r>
                          <m:r>
                            <a:rPr lang="en-US" altLang="zh-CN" sz="2400" i="1">
                              <a:latin typeface="Cambria Math" panose="02040503050406030204" pitchFamily="18" charset="0"/>
                            </a:rPr>
                            <m:t>∈</m:t>
                          </m:r>
                          <m:r>
                            <a:rPr lang="en-US" altLang="zh-CN" sz="2400" i="1">
                              <a:latin typeface="Cambria Math" panose="02040503050406030204" pitchFamily="18" charset="0"/>
                            </a:rPr>
                            <m:t>𝐶</m:t>
                          </m:r>
                        </m:lim>
                      </m:limLow>
                      <m:limUpp>
                        <m:limUppPr>
                          <m:ctrlPr>
                            <a:rPr lang="zh-CN" altLang="zh-CN" sz="2400" i="1">
                              <a:latin typeface="Cambria Math" panose="02040503050406030204" pitchFamily="18" charset="0"/>
                            </a:rPr>
                          </m:ctrlPr>
                        </m:limUpp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𝑑</m:t>
                              </m:r>
                              <m:r>
                                <a:rPr lang="en-US" altLang="zh-CN" sz="2400" i="1">
                                  <a:latin typeface="Cambria Math" panose="02040503050406030204" pitchFamily="18" charset="0"/>
                                </a:rPr>
                                <m:t>∣</m:t>
                              </m:r>
                              <m:r>
                                <a:rPr lang="en-US" altLang="zh-CN" sz="2400" i="1">
                                  <a:latin typeface="Cambria Math" panose="02040503050406030204" pitchFamily="18" charset="0"/>
                                </a:rPr>
                                <m:t>𝑐</m:t>
                              </m:r>
                              <m:r>
                                <a:rPr lang="en-US" altLang="zh-CN" sz="2400" i="1">
                                  <a:latin typeface="Cambria Math" panose="02040503050406030204" pitchFamily="18" charset="0"/>
                                </a:rPr>
                                <m:t>)</m:t>
                              </m:r>
                            </m:e>
                          </m:acc>
                        </m:e>
                        <m:lim>
                          <m:r>
                            <m:rPr>
                              <m:nor/>
                            </m:rPr>
                            <a:rPr lang="en-US" altLang="zh-CN" sz="2400"/>
                            <m:t>likelihood</m:t>
                          </m:r>
                          <m:r>
                            <m:rPr>
                              <m:nor/>
                            </m:rPr>
                            <a:rPr lang="en-US" altLang="zh-CN" sz="2400"/>
                            <m:t> </m:t>
                          </m:r>
                        </m:lim>
                      </m:limUpp>
                      <m:r>
                        <a:rPr lang="en-US" altLang="zh-CN" sz="2400" i="1" smtClean="0">
                          <a:latin typeface="Cambria Math" panose="02040503050406030204" pitchFamily="18" charset="0"/>
                        </a:rPr>
                        <m:t> </m:t>
                      </m:r>
                      <m:limUpp>
                        <m:limUppPr>
                          <m:ctrlPr>
                            <a:rPr lang="zh-CN" altLang="zh-CN" sz="2400" i="1">
                              <a:latin typeface="Cambria Math" panose="02040503050406030204" pitchFamily="18" charset="0"/>
                            </a:rPr>
                          </m:ctrlPr>
                        </m:limUppPr>
                        <m:e>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a:latin typeface="Cambria Math" panose="02040503050406030204" pitchFamily="18" charset="0"/>
                                </a:rPr>
                                <m:t>𝑐</m:t>
                              </m:r>
                              <m:r>
                                <a:rPr lang="en-US" altLang="zh-CN" sz="2400" i="1">
                                  <a:latin typeface="Cambria Math" panose="02040503050406030204" pitchFamily="18" charset="0"/>
                                </a:rPr>
                                <m:t>)</m:t>
                              </m:r>
                            </m:e>
                          </m:acc>
                        </m:e>
                        <m:lim>
                          <m:r>
                            <m:rPr>
                              <m:nor/>
                            </m:rPr>
                            <a:rPr lang="en-US" altLang="zh-CN" sz="2400"/>
                            <m:t>prior</m:t>
                          </m:r>
                          <m:r>
                            <m:rPr>
                              <m:nor/>
                            </m:rPr>
                            <a:rPr lang="en-US" altLang="zh-CN" sz="2400"/>
                            <m:t> </m:t>
                          </m:r>
                        </m:lim>
                      </m:limUpp>
                    </m:oMath>
                  </m:oMathPara>
                </a14:m>
                <a:endParaRPr lang="en-US" altLang="zh-CN" sz="2400" dirty="0"/>
              </a:p>
            </p:txBody>
          </p:sp>
        </mc:Choice>
        <mc:Fallback xmlns="">
          <p:sp>
            <p:nvSpPr>
              <p:cNvPr id="6" name="内容占位符 2">
                <a:extLst>
                  <a:ext uri="{FF2B5EF4-FFF2-40B4-BE49-F238E27FC236}">
                    <a16:creationId xmlns:a16="http://schemas.microsoft.com/office/drawing/2014/main" id="{3219DBCD-1199-1842-AC0E-CA2892C033E7}"/>
                  </a:ext>
                </a:extLst>
              </p:cNvPr>
              <p:cNvSpPr txBox="1">
                <a:spLocks noRot="1" noChangeAspect="1" noMove="1" noResize="1" noEditPoints="1" noAdjustHandles="1" noChangeArrowheads="1" noChangeShapeType="1" noTextEdit="1"/>
              </p:cNvSpPr>
              <p:nvPr/>
            </p:nvSpPr>
            <p:spPr>
              <a:xfrm>
                <a:off x="479425" y="2167601"/>
                <a:ext cx="5503704" cy="1983294"/>
              </a:xfrm>
              <a:prstGeom prst="rect">
                <a:avLst/>
              </a:prstGeom>
              <a:blipFill>
                <a:blip r:embed="rId3"/>
                <a:stretch>
                  <a:fillRect l="-1382" t="-2548"/>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7" name="内容占位符 2">
                <a:extLst>
                  <a:ext uri="{FF2B5EF4-FFF2-40B4-BE49-F238E27FC236}">
                    <a16:creationId xmlns:a16="http://schemas.microsoft.com/office/drawing/2014/main" id="{17A64A8A-051F-B749-A938-F4D43C79162D}"/>
                  </a:ext>
                </a:extLst>
              </p:cNvPr>
              <p:cNvSpPr txBox="1">
                <a:spLocks/>
              </p:cNvSpPr>
              <p:nvPr/>
            </p:nvSpPr>
            <p:spPr>
              <a:xfrm>
                <a:off x="6602913" y="2167600"/>
                <a:ext cx="4778961" cy="1814853"/>
              </a:xfrm>
              <a:prstGeom prst="rect">
                <a:avLst/>
              </a:prstGeom>
            </p:spPr>
            <p:txBody>
              <a:bodyPr vert="horz" lIns="91440" tIns="45720" rIns="91440" bIns="45720" rtlCol="0">
                <a:normAutofit lnSpcReduction="10000"/>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b="1" dirty="0"/>
                  <a:t>Logistic Regression (LR)</a:t>
                </a:r>
              </a:p>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𝑐</m:t>
                          </m:r>
                        </m:e>
                      </m:acc>
                      <m:r>
                        <a:rPr lang="en-US" altLang="zh-CN" sz="2400" i="1">
                          <a:latin typeface="Cambria Math" panose="02040503050406030204" pitchFamily="18" charset="0"/>
                        </a:rPr>
                        <m:t>=</m:t>
                      </m:r>
                      <m:limLow>
                        <m:limLowPr>
                          <m:ctrlPr>
                            <a:rPr lang="zh-CN" altLang="zh-CN" sz="2400" i="1">
                              <a:latin typeface="Cambria Math" panose="02040503050406030204" pitchFamily="18" charset="0"/>
                            </a:rPr>
                          </m:ctrlPr>
                        </m:limLowPr>
                        <m:e>
                          <m:r>
                            <m:rPr>
                              <m:sty m:val="p"/>
                            </m:rPr>
                            <a:rPr lang="en-US" altLang="zh-CN" sz="2400">
                              <a:latin typeface="Cambria Math" panose="02040503050406030204" pitchFamily="18" charset="0"/>
                            </a:rPr>
                            <m:t>argmax</m:t>
                          </m:r>
                        </m:e>
                        <m:lim>
                          <m:r>
                            <a:rPr lang="en-US" altLang="zh-CN" sz="2400" i="1">
                              <a:latin typeface="Cambria Math" panose="02040503050406030204" pitchFamily="18" charset="0"/>
                            </a:rPr>
                            <m:t>𝑐</m:t>
                          </m:r>
                          <m:r>
                            <a:rPr lang="en-US" altLang="zh-CN" sz="2400" i="1">
                              <a:latin typeface="Cambria Math" panose="02040503050406030204" pitchFamily="18" charset="0"/>
                            </a:rPr>
                            <m:t>∈</m:t>
                          </m:r>
                          <m:r>
                            <a:rPr lang="en-US" altLang="zh-CN" sz="2400" i="1">
                              <a:latin typeface="Cambria Math" panose="02040503050406030204" pitchFamily="18" charset="0"/>
                            </a:rPr>
                            <m:t>𝐶</m:t>
                          </m:r>
                        </m:lim>
                      </m:limLow>
                      <m:limUpp>
                        <m:limUppPr>
                          <m:ctrlPr>
                            <a:rPr lang="zh-CN" altLang="zh-CN" sz="2400" i="1">
                              <a:latin typeface="Cambria Math" panose="02040503050406030204" pitchFamily="18" charset="0"/>
                            </a:rPr>
                          </m:ctrlPr>
                        </m:limUppPr>
                        <m:e>
                          <m:r>
                            <a:rPr lang="en-US" altLang="zh-CN" sz="2400" i="1" smtClean="0">
                              <a:latin typeface="Cambria Math" panose="02040503050406030204" pitchFamily="18" charset="0"/>
                            </a:rPr>
                            <m:t>  </m:t>
                          </m:r>
                          <m:acc>
                            <m:accPr>
                              <m:chr m:val="⏞"/>
                              <m:ctrlPr>
                                <a:rPr lang="zh-CN" altLang="zh-CN" sz="2400" i="1">
                                  <a:latin typeface="Cambria Math" panose="02040503050406030204" pitchFamily="18" charset="0"/>
                                </a:rPr>
                              </m:ctrlPr>
                            </m:accPr>
                            <m:e>
                              <m:r>
                                <a:rPr lang="en-US" altLang="zh-CN" sz="2400" i="1">
                                  <a:latin typeface="Cambria Math" panose="02040503050406030204" pitchFamily="18" charset="0"/>
                                </a:rPr>
                                <m:t>𝑃</m:t>
                              </m:r>
                              <m:r>
                                <a:rPr lang="en-US" altLang="zh-CN" sz="2400" i="1">
                                  <a:latin typeface="Cambria Math" panose="02040503050406030204" pitchFamily="18" charset="0"/>
                                </a:rPr>
                                <m:t>(</m:t>
                              </m:r>
                              <m:r>
                                <a:rPr lang="en-US" altLang="zh-CN" sz="2400" i="1" smtClean="0">
                                  <a:latin typeface="Cambria Math" panose="02040503050406030204" pitchFamily="18" charset="0"/>
                                </a:rPr>
                                <m:t>𝑐</m:t>
                              </m:r>
                              <m:r>
                                <a:rPr lang="en-US" altLang="zh-CN" sz="2400" i="1">
                                  <a:latin typeface="Cambria Math" panose="02040503050406030204" pitchFamily="18" charset="0"/>
                                </a:rPr>
                                <m:t>∣</m:t>
                              </m:r>
                              <m:r>
                                <a:rPr lang="en-US" altLang="zh-CN" sz="2400" i="1" smtClean="0">
                                  <a:latin typeface="Cambria Math" panose="02040503050406030204" pitchFamily="18" charset="0"/>
                                </a:rPr>
                                <m:t>𝑑</m:t>
                              </m:r>
                              <m:r>
                                <a:rPr lang="en-US" altLang="zh-CN" sz="2400" i="1">
                                  <a:latin typeface="Cambria Math" panose="02040503050406030204" pitchFamily="18" charset="0"/>
                                </a:rPr>
                                <m:t>)</m:t>
                              </m:r>
                            </m:e>
                          </m:acc>
                        </m:e>
                        <m:lim>
                          <m:r>
                            <m:rPr>
                              <m:nor/>
                            </m:rPr>
                            <a:rPr lang="en-US" altLang="zh-CN" sz="2400" dirty="0">
                              <a:latin typeface="Times New Roman" panose="02020603050405020304" pitchFamily="18" charset="0"/>
                              <a:cs typeface="Times New Roman" panose="02020603050405020304" pitchFamily="18" charset="0"/>
                            </a:rPr>
                            <m:t>posterior</m:t>
                          </m:r>
                        </m:lim>
                      </m:limUpp>
                    </m:oMath>
                  </m:oMathPara>
                </a14:m>
                <a:endParaRPr lang="en-US" altLang="zh-CN" sz="2400" dirty="0"/>
              </a:p>
              <a:p>
                <a:endParaRPr lang="zh-CN" altLang="en-US" sz="2400" dirty="0"/>
              </a:p>
            </p:txBody>
          </p:sp>
        </mc:Choice>
        <mc:Fallback xmlns="">
          <p:sp>
            <p:nvSpPr>
              <p:cNvPr id="7" name="内容占位符 2">
                <a:extLst>
                  <a:ext uri="{FF2B5EF4-FFF2-40B4-BE49-F238E27FC236}">
                    <a16:creationId xmlns:a16="http://schemas.microsoft.com/office/drawing/2014/main" id="{17A64A8A-051F-B749-A938-F4D43C79162D}"/>
                  </a:ext>
                </a:extLst>
              </p:cNvPr>
              <p:cNvSpPr txBox="1">
                <a:spLocks noRot="1" noChangeAspect="1" noMove="1" noResize="1" noEditPoints="1" noAdjustHandles="1" noChangeArrowheads="1" noChangeShapeType="1" noTextEdit="1"/>
              </p:cNvSpPr>
              <p:nvPr/>
            </p:nvSpPr>
            <p:spPr>
              <a:xfrm>
                <a:off x="6602913" y="2167600"/>
                <a:ext cx="4778961" cy="1814853"/>
              </a:xfrm>
              <a:prstGeom prst="rect">
                <a:avLst/>
              </a:prstGeom>
              <a:blipFill>
                <a:blip r:embed="rId4"/>
                <a:stretch>
                  <a:fillRect l="-1587" t="-4861"/>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A27C58D1-B800-C02A-A785-D40D8F9188E6}"/>
              </a:ext>
            </a:extLst>
          </p:cNvPr>
          <p:cNvSpPr txBox="1"/>
          <p:nvPr/>
        </p:nvSpPr>
        <p:spPr>
          <a:xfrm>
            <a:off x="810127" y="3932823"/>
            <a:ext cx="4704848" cy="2400657"/>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altLang="zh-CN" sz="2000" dirty="0"/>
              <a:t>V</a:t>
            </a:r>
            <a:r>
              <a:rPr lang="en-CN" sz="2000" dirty="0"/>
              <a:t>ery simple</a:t>
            </a:r>
            <a:r>
              <a:rPr lang="zh-CN" altLang="en-US" sz="2000" dirty="0"/>
              <a:t> </a:t>
            </a:r>
            <a:r>
              <a:rPr lang="en-US" altLang="zh-CN" sz="2000" dirty="0"/>
              <a:t>and</a:t>
            </a:r>
            <a:r>
              <a:rPr lang="zh-CN" altLang="en-US" sz="2000" dirty="0"/>
              <a:t> </a:t>
            </a:r>
            <a:r>
              <a:rPr lang="en-US" altLang="zh-CN" sz="2000" dirty="0"/>
              <a:t>v</a:t>
            </a:r>
            <a:r>
              <a:rPr lang="en-CN" sz="2000" dirty="0"/>
              <a:t>ery fast</a:t>
            </a:r>
          </a:p>
          <a:p>
            <a:pPr marL="285750" indent="-285750">
              <a:spcBef>
                <a:spcPts val="600"/>
              </a:spcBef>
              <a:spcAft>
                <a:spcPts val="600"/>
              </a:spcAft>
              <a:buFont typeface="Arial" panose="020B0604020202020204" pitchFamily="34" charset="0"/>
              <a:buChar char="•"/>
            </a:pPr>
            <a:r>
              <a:rPr lang="en-US" altLang="zh-CN" sz="2000" dirty="0"/>
              <a:t>I</a:t>
            </a:r>
            <a:r>
              <a:rPr lang="en-CN" sz="2000" dirty="0"/>
              <a:t>nterpretable</a:t>
            </a:r>
          </a:p>
          <a:p>
            <a:pPr marL="285750" indent="-285750">
              <a:spcBef>
                <a:spcPts val="600"/>
              </a:spcBef>
              <a:spcAft>
                <a:spcPts val="600"/>
              </a:spcAft>
              <a:buFont typeface="Arial" panose="020B0604020202020204" pitchFamily="34" charset="0"/>
              <a:buChar char="•"/>
            </a:pPr>
            <a:r>
              <a:rPr lang="en-US" altLang="zh-CN" sz="2000" dirty="0"/>
              <a:t>A</a:t>
            </a:r>
            <a:r>
              <a:rPr lang="en-CN" sz="2000" dirty="0"/>
              <a:t>ssumes that features are conditionally independent</a:t>
            </a:r>
          </a:p>
          <a:p>
            <a:pPr marL="285750" indent="-285750">
              <a:spcBef>
                <a:spcPts val="600"/>
              </a:spcBef>
              <a:spcAft>
                <a:spcPts val="600"/>
              </a:spcAft>
              <a:buFont typeface="Arial" panose="020B0604020202020204" pitchFamily="34" charset="0"/>
              <a:buChar char="•"/>
            </a:pPr>
            <a:r>
              <a:rPr lang="en-US" altLang="zh-CN" sz="2000" dirty="0"/>
              <a:t>T</a:t>
            </a:r>
            <a:r>
              <a:rPr lang="en-CN" sz="2000" dirty="0"/>
              <a:t>ext representation: manually defined (often too simple, e.g. BOW)</a:t>
            </a:r>
          </a:p>
        </p:txBody>
      </p:sp>
      <p:sp>
        <p:nvSpPr>
          <p:cNvPr id="11" name="TextBox 10">
            <a:extLst>
              <a:ext uri="{FF2B5EF4-FFF2-40B4-BE49-F238E27FC236}">
                <a16:creationId xmlns:a16="http://schemas.microsoft.com/office/drawing/2014/main" id="{F5A5F5F3-9ECB-B6BD-EF1A-0C4AF6E2D982}"/>
              </a:ext>
            </a:extLst>
          </p:cNvPr>
          <p:cNvSpPr txBox="1"/>
          <p:nvPr/>
        </p:nvSpPr>
        <p:spPr>
          <a:xfrm>
            <a:off x="7033419" y="3696483"/>
            <a:ext cx="4110832" cy="2708434"/>
          </a:xfrm>
          <a:prstGeom prst="rect">
            <a:avLst/>
          </a:prstGeom>
          <a:noFill/>
        </p:spPr>
        <p:txBody>
          <a:bodyPr wrap="square">
            <a:spAutoFit/>
          </a:bodyPr>
          <a:lstStyle/>
          <a:p>
            <a:pPr marL="285750" indent="-285750">
              <a:spcBef>
                <a:spcPts val="600"/>
              </a:spcBef>
              <a:spcAft>
                <a:spcPts val="600"/>
              </a:spcAft>
              <a:buFont typeface="Arial" panose="020B0604020202020204" pitchFamily="34" charset="0"/>
              <a:buChar char="•"/>
            </a:pPr>
            <a:r>
              <a:rPr lang="en-US" altLang="zh-CN" sz="2000" dirty="0"/>
              <a:t>Q</a:t>
            </a:r>
            <a:r>
              <a:rPr lang="en-CN" sz="2000" dirty="0"/>
              <a:t>uite simple</a:t>
            </a:r>
            <a:r>
              <a:rPr lang="zh-CN" altLang="en-US" sz="2000" dirty="0"/>
              <a:t> </a:t>
            </a:r>
            <a:r>
              <a:rPr lang="en-US" altLang="zh-CN" sz="2000" dirty="0"/>
              <a:t>and</a:t>
            </a:r>
            <a:r>
              <a:rPr lang="zh-CN" altLang="en-US" sz="2000" dirty="0"/>
              <a:t> </a:t>
            </a:r>
            <a:r>
              <a:rPr lang="en-US" altLang="zh-CN" sz="2000" dirty="0"/>
              <a:t>i</a:t>
            </a:r>
            <a:r>
              <a:rPr lang="en-CN" sz="2000" dirty="0"/>
              <a:t>nterpretable</a:t>
            </a:r>
          </a:p>
          <a:p>
            <a:pPr marL="285750" indent="-285750">
              <a:spcBef>
                <a:spcPts val="600"/>
              </a:spcBef>
              <a:spcAft>
                <a:spcPts val="600"/>
              </a:spcAft>
              <a:buFont typeface="Arial" panose="020B0604020202020204" pitchFamily="34" charset="0"/>
              <a:buChar char="•"/>
            </a:pPr>
            <a:r>
              <a:rPr lang="en-US" altLang="zh-CN" sz="2000" dirty="0"/>
              <a:t>D</a:t>
            </a:r>
            <a:r>
              <a:rPr lang="en-CN" sz="2000" dirty="0"/>
              <a:t>oes not assume that features are conditionally independent</a:t>
            </a:r>
          </a:p>
          <a:p>
            <a:pPr marL="285750" indent="-285750">
              <a:spcBef>
                <a:spcPts val="600"/>
              </a:spcBef>
              <a:spcAft>
                <a:spcPts val="600"/>
              </a:spcAft>
              <a:buFont typeface="Arial" panose="020B0604020202020204" pitchFamily="34" charset="0"/>
              <a:buChar char="•"/>
            </a:pPr>
            <a:r>
              <a:rPr lang="en-US" altLang="zh-CN" sz="2000" dirty="0"/>
              <a:t>N</a:t>
            </a:r>
            <a:r>
              <a:rPr lang="en-CN" sz="2000" dirty="0"/>
              <a:t>ot so fast (multiple iterations of </a:t>
            </a:r>
            <a:r>
              <a:rPr lang="en-US" altLang="zh-CN" sz="2000" dirty="0"/>
              <a:t>GD/SGD</a:t>
            </a:r>
            <a:r>
              <a:rPr lang="en-CN" sz="2000" dirty="0"/>
              <a:t>)</a:t>
            </a:r>
          </a:p>
          <a:p>
            <a:pPr marL="285750" indent="-285750">
              <a:spcBef>
                <a:spcPts val="600"/>
              </a:spcBef>
              <a:spcAft>
                <a:spcPts val="600"/>
              </a:spcAft>
              <a:buFont typeface="Arial" panose="020B0604020202020204" pitchFamily="34" charset="0"/>
              <a:buChar char="•"/>
            </a:pPr>
            <a:r>
              <a:rPr lang="en-US" altLang="zh-CN" sz="2000" dirty="0"/>
              <a:t>T</a:t>
            </a:r>
            <a:r>
              <a:rPr lang="en-CN" sz="2000" dirty="0"/>
              <a:t>ext representation: manually defined</a:t>
            </a:r>
          </a:p>
        </p:txBody>
      </p:sp>
    </p:spTree>
    <p:extLst>
      <p:ext uri="{BB962C8B-B14F-4D97-AF65-F5344CB8AC3E}">
        <p14:creationId xmlns:p14="http://schemas.microsoft.com/office/powerpoint/2010/main" val="89270965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40B5F-8B86-2040-B981-E701EB4DF3BE}"/>
              </a:ext>
            </a:extLst>
          </p:cNvPr>
          <p:cNvSpPr>
            <a:spLocks noGrp="1"/>
          </p:cNvSpPr>
          <p:nvPr>
            <p:ph type="title"/>
          </p:nvPr>
        </p:nvSpPr>
        <p:spPr/>
        <p:txBody>
          <a:bodyPr/>
          <a:lstStyle/>
          <a:p>
            <a:r>
              <a:rPr lang="en-US" b="1" dirty="0">
                <a:ea typeface="ＭＳ Ｐゴシック" charset="0"/>
                <a:cs typeface="Calibri (Headings)"/>
              </a:rPr>
              <a:t>Accuracy as a function of data size</a:t>
            </a:r>
            <a:endParaRPr lang="en-CN" dirty="0"/>
          </a:p>
        </p:txBody>
      </p:sp>
      <p:sp>
        <p:nvSpPr>
          <p:cNvPr id="3" name="Content Placeholder 2">
            <a:extLst>
              <a:ext uri="{FF2B5EF4-FFF2-40B4-BE49-F238E27FC236}">
                <a16:creationId xmlns:a16="http://schemas.microsoft.com/office/drawing/2014/main" id="{A1D2F548-FDF6-F443-8E99-F7806DC313AB}"/>
              </a:ext>
            </a:extLst>
          </p:cNvPr>
          <p:cNvSpPr>
            <a:spLocks noGrp="1"/>
          </p:cNvSpPr>
          <p:nvPr>
            <p:ph idx="1"/>
          </p:nvPr>
        </p:nvSpPr>
        <p:spPr>
          <a:xfrm>
            <a:off x="479425" y="980058"/>
            <a:ext cx="6895933" cy="1456273"/>
          </a:xfrm>
        </p:spPr>
        <p:txBody>
          <a:bodyPr lIns="90000">
            <a:noAutofit/>
          </a:bodyPr>
          <a:lstStyle/>
          <a:p>
            <a:r>
              <a:rPr lang="en-US" dirty="0">
                <a:ea typeface="ＭＳ Ｐゴシック" charset="0"/>
                <a:cs typeface="ＭＳ Ｐゴシック" charset="0"/>
              </a:rPr>
              <a:t>With enough data, c</a:t>
            </a:r>
            <a:r>
              <a:rPr lang="en-US" sz="2800" dirty="0">
                <a:ea typeface="ＭＳ Ｐゴシック" charset="0"/>
                <a:cs typeface="ＭＳ Ｐゴシック" charset="0"/>
              </a:rPr>
              <a:t>lassifier may not matter for some easy classification task</a:t>
            </a:r>
          </a:p>
          <a:p>
            <a:endParaRPr lang="en-CN" dirty="0"/>
          </a:p>
        </p:txBody>
      </p:sp>
      <p:sp>
        <p:nvSpPr>
          <p:cNvPr id="4" name="Slide Number Placeholder 3">
            <a:extLst>
              <a:ext uri="{FF2B5EF4-FFF2-40B4-BE49-F238E27FC236}">
                <a16:creationId xmlns:a16="http://schemas.microsoft.com/office/drawing/2014/main" id="{D59C183D-BD20-274E-9006-49F9C90C054C}"/>
              </a:ext>
            </a:extLst>
          </p:cNvPr>
          <p:cNvSpPr>
            <a:spLocks noGrp="1"/>
          </p:cNvSpPr>
          <p:nvPr>
            <p:ph type="sldNum" sz="quarter" idx="12"/>
          </p:nvPr>
        </p:nvSpPr>
        <p:spPr/>
        <p:txBody>
          <a:bodyPr/>
          <a:lstStyle/>
          <a:p>
            <a:fld id="{DC8BB421-126E-41CB-B73A-69D52E98CAE3}" type="slidenum">
              <a:rPr lang="zh-CN" altLang="en-US" smtClean="0"/>
              <a:t>71</a:t>
            </a:fld>
            <a:endParaRPr lang="zh-CN" altLang="en-US" dirty="0"/>
          </a:p>
        </p:txBody>
      </p:sp>
      <p:sp>
        <p:nvSpPr>
          <p:cNvPr id="8" name="TextBox 7">
            <a:extLst>
              <a:ext uri="{FF2B5EF4-FFF2-40B4-BE49-F238E27FC236}">
                <a16:creationId xmlns:a16="http://schemas.microsoft.com/office/drawing/2014/main" id="{6F4DD989-9409-7243-893D-1B8E4D08969D}"/>
              </a:ext>
            </a:extLst>
          </p:cNvPr>
          <p:cNvSpPr txBox="1"/>
          <p:nvPr/>
        </p:nvSpPr>
        <p:spPr>
          <a:xfrm>
            <a:off x="6038090" y="5897364"/>
            <a:ext cx="5012847" cy="646331"/>
          </a:xfrm>
          <a:prstGeom prst="rect">
            <a:avLst/>
          </a:prstGeom>
          <a:noFill/>
        </p:spPr>
        <p:txBody>
          <a:bodyPr wrap="square">
            <a:spAutoFit/>
          </a:bodyPr>
          <a:lstStyle/>
          <a:p>
            <a:r>
              <a:rPr lang="en-US" sz="1200" dirty="0"/>
              <a:t>Banko, Michele, and Eric Brill. "</a:t>
            </a:r>
            <a:r>
              <a:rPr lang="en-US" sz="1200" dirty="0">
                <a:hlinkClick r:id="rId2"/>
              </a:rPr>
              <a:t>Scaling to very very large corpora for natural language disambiguation</a:t>
            </a:r>
            <a:r>
              <a:rPr lang="en-US" sz="1200" dirty="0"/>
              <a:t>." In Proceedings of the 39th annual meeting of the Association for Computational Linguistics, 2001.</a:t>
            </a:r>
            <a:endParaRPr lang="en-CN" sz="1200" dirty="0"/>
          </a:p>
        </p:txBody>
      </p:sp>
      <p:pic>
        <p:nvPicPr>
          <p:cNvPr id="10" name="Picture 9">
            <a:extLst>
              <a:ext uri="{FF2B5EF4-FFF2-40B4-BE49-F238E27FC236}">
                <a16:creationId xmlns:a16="http://schemas.microsoft.com/office/drawing/2014/main" id="{FF622110-A4AF-974B-86AD-B293744D1E0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6498" y="2182881"/>
            <a:ext cx="4670129" cy="4421669"/>
          </a:xfrm>
          <a:prstGeom prst="rect">
            <a:avLst/>
          </a:prstGeom>
        </p:spPr>
      </p:pic>
      <mc:AlternateContent xmlns:mc="http://schemas.openxmlformats.org/markup-compatibility/2006" xmlns:a14="http://schemas.microsoft.com/office/drawing/2010/main">
        <mc:Choice Requires="a14">
          <p:sp>
            <p:nvSpPr>
              <p:cNvPr id="13" name="Content Placeholder 2">
                <a:extLst>
                  <a:ext uri="{FF2B5EF4-FFF2-40B4-BE49-F238E27FC236}">
                    <a16:creationId xmlns:a16="http://schemas.microsoft.com/office/drawing/2014/main" id="{63E28724-7F61-2247-A1CF-BF5664275542}"/>
                  </a:ext>
                </a:extLst>
              </p:cNvPr>
              <p:cNvSpPr txBox="1">
                <a:spLocks/>
              </p:cNvSpPr>
              <p:nvPr/>
            </p:nvSpPr>
            <p:spPr>
              <a:xfrm>
                <a:off x="5624930" y="2556401"/>
                <a:ext cx="5957471" cy="3218757"/>
              </a:xfrm>
              <a:prstGeom prst="rect">
                <a:avLst/>
              </a:prstGeom>
            </p:spPr>
            <p:txBody>
              <a:bodyPr vert="horz" lIns="90000" tIns="45720" rIns="91440" bIns="45720" rtlCol="0">
                <a:noAutofit/>
              </a:bodyPr>
              <a:lstStyle>
                <a:lvl1pPr marL="228594" indent="-228594" algn="l" defTabSz="914377"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754" indent="0" algn="l" defTabSz="914377"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400" b="1" dirty="0">
                    <a:ea typeface="ＭＳ Ｐゴシック" charset="0"/>
                    <a:cs typeface="ＭＳ Ｐゴシック" charset="0"/>
                  </a:rPr>
                  <a:t>Winnow</a:t>
                </a:r>
                <a:r>
                  <a:rPr lang="en-US" sz="2400" dirty="0">
                    <a:ea typeface="ＭＳ Ｐゴシック" charset="0"/>
                    <a:cs typeface="ＭＳ Ｐゴシック" charset="0"/>
                  </a:rPr>
                  <a:t>: Given a data sample </a:t>
                </a:r>
                <a14:m>
                  <m:oMath xmlns:m="http://schemas.openxmlformats.org/officeDocument/2006/math">
                    <m:r>
                      <a:rPr lang="en-US" sz="2400" b="1" i="1" smtClean="0">
                        <a:latin typeface="Cambria Math" panose="02040503050406030204" pitchFamily="18" charset="0"/>
                        <a:ea typeface="ＭＳ Ｐゴシック" charset="0"/>
                        <a:cs typeface="ＭＳ Ｐゴシック" charset="0"/>
                      </a:rPr>
                      <m:t>𝒙</m:t>
                    </m:r>
                  </m:oMath>
                </a14:m>
                <a:r>
                  <a:rPr lang="en-US" sz="2400" dirty="0">
                    <a:ea typeface="ＭＳ Ｐゴシック" charset="0"/>
                    <a:cs typeface="ＭＳ Ｐゴシック" charset="0"/>
                  </a:rPr>
                  <a:t>, </a:t>
                </a:r>
                <a:r>
                  <a:rPr lang="en-US" sz="2400" b="0" i="0" dirty="0">
                    <a:solidFill>
                      <a:srgbClr val="202122"/>
                    </a:solidFill>
                    <a:effectLst/>
                    <a:latin typeface="Arial" panose="020B0604020202020204" pitchFamily="34" charset="0"/>
                  </a:rPr>
                  <a:t>it applies the typical prediction rule for linear classifiers</a:t>
                </a:r>
                <a:r>
                  <a:rPr lang="en-US" sz="2400" dirty="0">
                    <a:ea typeface="ＭＳ Ｐゴシック" charset="0"/>
                  </a:rPr>
                  <a:t>, </a:t>
                </a:r>
                <a14:m>
                  <m:oMath xmlns:m="http://schemas.openxmlformats.org/officeDocument/2006/math">
                    <m:nary>
                      <m:naryPr>
                        <m:chr m:val="∑"/>
                        <m:subHide m:val="on"/>
                        <m:supHide m:val="on"/>
                        <m:ctrlPr>
                          <a:rPr lang="en-US" sz="2400" b="0" i="1" smtClean="0">
                            <a:latin typeface="Cambria Math" panose="02040503050406030204" pitchFamily="18" charset="0"/>
                            <a:ea typeface="ＭＳ Ｐゴシック" charset="0"/>
                          </a:rPr>
                        </m:ctrlPr>
                      </m:naryPr>
                      <m:sub/>
                      <m:sup/>
                      <m:e>
                        <m:sSub>
                          <m:sSubPr>
                            <m:ctrlPr>
                              <a:rPr lang="en-US" sz="2400" b="0" i="1" smtClean="0">
                                <a:latin typeface="Cambria Math" panose="02040503050406030204" pitchFamily="18" charset="0"/>
                                <a:ea typeface="ＭＳ Ｐゴシック" charset="0"/>
                              </a:rPr>
                            </m:ctrlPr>
                          </m:sSubPr>
                          <m:e>
                            <m:r>
                              <a:rPr lang="en-US" sz="2400" b="0" i="1" smtClean="0">
                                <a:latin typeface="Cambria Math" panose="02040503050406030204" pitchFamily="18" charset="0"/>
                                <a:ea typeface="ＭＳ Ｐゴシック" charset="0"/>
                              </a:rPr>
                              <m:t>𝑥</m:t>
                            </m:r>
                          </m:e>
                          <m:sub>
                            <m:r>
                              <a:rPr lang="en-US" sz="2400" b="0" i="1" smtClean="0">
                                <a:latin typeface="Cambria Math" panose="02040503050406030204" pitchFamily="18" charset="0"/>
                                <a:ea typeface="ＭＳ Ｐゴシック" charset="0"/>
                              </a:rPr>
                              <m:t>𝑖</m:t>
                            </m:r>
                          </m:sub>
                        </m:sSub>
                        <m:sSub>
                          <m:sSubPr>
                            <m:ctrlPr>
                              <a:rPr lang="en-US" sz="2400" b="0" i="1" smtClean="0">
                                <a:latin typeface="Cambria Math" panose="02040503050406030204" pitchFamily="18" charset="0"/>
                                <a:ea typeface="ＭＳ Ｐゴシック" charset="0"/>
                              </a:rPr>
                            </m:ctrlPr>
                          </m:sSubPr>
                          <m:e>
                            <m:r>
                              <a:rPr lang="en-US" sz="2400" b="0" i="1" smtClean="0">
                                <a:latin typeface="Cambria Math" panose="02040503050406030204" pitchFamily="18" charset="0"/>
                                <a:ea typeface="ＭＳ Ｐゴシック" charset="0"/>
                              </a:rPr>
                              <m:t>𝑤</m:t>
                            </m:r>
                          </m:e>
                          <m:sub>
                            <m:r>
                              <a:rPr lang="en-US" sz="2400" b="0" i="1" smtClean="0">
                                <a:latin typeface="Cambria Math" panose="02040503050406030204" pitchFamily="18" charset="0"/>
                                <a:ea typeface="ＭＳ Ｐゴシック" charset="0"/>
                              </a:rPr>
                              <m:t>𝑖</m:t>
                            </m:r>
                          </m:sub>
                        </m:sSub>
                        <m:r>
                          <a:rPr lang="en-US" sz="2400" b="0" i="1" smtClean="0">
                            <a:latin typeface="Cambria Math" panose="02040503050406030204" pitchFamily="18" charset="0"/>
                            <a:ea typeface="ＭＳ Ｐゴシック" charset="0"/>
                          </a:rPr>
                          <m:t>&gt;</m:t>
                        </m:r>
                        <m:r>
                          <a:rPr lang="en-US" sz="2400" b="0" i="1" smtClean="0">
                            <a:latin typeface="Cambria Math" panose="02040503050406030204" pitchFamily="18" charset="0"/>
                            <a:ea typeface="ＭＳ Ｐゴシック" charset="0"/>
                          </a:rPr>
                          <m:t>𝜖</m:t>
                        </m:r>
                      </m:e>
                    </m:nary>
                  </m:oMath>
                </a14:m>
                <a:r>
                  <a:rPr lang="en-US" sz="2400" dirty="0">
                    <a:ea typeface="ＭＳ Ｐゴシック" charset="0"/>
                    <a:cs typeface="ＭＳ Ｐゴシック" charset="0"/>
                  </a:rPr>
                  <a:t> the predict 1 otherwise 0</a:t>
                </a:r>
              </a:p>
              <a:p>
                <a:r>
                  <a:rPr lang="en-US" sz="2400" b="1" dirty="0">
                    <a:ea typeface="ＭＳ Ｐゴシック" charset="0"/>
                    <a:cs typeface="ＭＳ Ｐゴシック" charset="0"/>
                  </a:rPr>
                  <a:t>Perceptron</a:t>
                </a:r>
                <a:r>
                  <a:rPr lang="en-US" sz="2400" dirty="0">
                    <a:ea typeface="ＭＳ Ｐゴシック" charset="0"/>
                    <a:cs typeface="ＭＳ Ｐゴシック" charset="0"/>
                  </a:rPr>
                  <a:t> is very similar to LR</a:t>
                </a:r>
              </a:p>
              <a:p>
                <a:endParaRPr lang="en-CN" sz="2400" dirty="0"/>
              </a:p>
            </p:txBody>
          </p:sp>
        </mc:Choice>
        <mc:Fallback xmlns="">
          <p:sp>
            <p:nvSpPr>
              <p:cNvPr id="13" name="Content Placeholder 2">
                <a:extLst>
                  <a:ext uri="{FF2B5EF4-FFF2-40B4-BE49-F238E27FC236}">
                    <a16:creationId xmlns:a16="http://schemas.microsoft.com/office/drawing/2014/main" id="{63E28724-7F61-2247-A1CF-BF5664275542}"/>
                  </a:ext>
                </a:extLst>
              </p:cNvPr>
              <p:cNvSpPr txBox="1">
                <a:spLocks noRot="1" noChangeAspect="1" noMove="1" noResize="1" noEditPoints="1" noAdjustHandles="1" noChangeArrowheads="1" noChangeShapeType="1" noTextEdit="1"/>
              </p:cNvSpPr>
              <p:nvPr/>
            </p:nvSpPr>
            <p:spPr>
              <a:xfrm>
                <a:off x="5624930" y="2556401"/>
                <a:ext cx="5957471" cy="3218757"/>
              </a:xfrm>
              <a:prstGeom prst="rect">
                <a:avLst/>
              </a:prstGeom>
              <a:blipFill>
                <a:blip r:embed="rId4"/>
                <a:stretch>
                  <a:fillRect l="-1489" t="-1969"/>
                </a:stretch>
              </a:blipFill>
            </p:spPr>
            <p:txBody>
              <a:bodyPr/>
              <a:lstStyle/>
              <a:p>
                <a:r>
                  <a:rPr lang="en-CN">
                    <a:noFill/>
                  </a:rPr>
                  <a:t> </a:t>
                </a:r>
              </a:p>
            </p:txBody>
          </p:sp>
        </mc:Fallback>
      </mc:AlternateContent>
    </p:spTree>
    <p:extLst>
      <p:ext uri="{BB962C8B-B14F-4D97-AF65-F5344CB8AC3E}">
        <p14:creationId xmlns:p14="http://schemas.microsoft.com/office/powerpoint/2010/main" val="203110136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89C8-60CF-AC4C-EA92-50E3702B4137}"/>
              </a:ext>
            </a:extLst>
          </p:cNvPr>
          <p:cNvSpPr>
            <a:spLocks noGrp="1"/>
          </p:cNvSpPr>
          <p:nvPr>
            <p:ph type="title"/>
          </p:nvPr>
        </p:nvSpPr>
        <p:spPr/>
        <p:txBody>
          <a:bodyPr/>
          <a:lstStyle/>
          <a:p>
            <a:r>
              <a:rPr lang="en-US" dirty="0"/>
              <a:t>Text Classification with </a:t>
            </a:r>
            <a:r>
              <a:rPr lang="en-US" altLang="zh-CN" dirty="0"/>
              <a:t>NNs</a:t>
            </a:r>
            <a:endParaRPr lang="en-CN" dirty="0"/>
          </a:p>
        </p:txBody>
      </p:sp>
      <p:sp>
        <p:nvSpPr>
          <p:cNvPr id="4" name="Slide Number Placeholder 3">
            <a:extLst>
              <a:ext uri="{FF2B5EF4-FFF2-40B4-BE49-F238E27FC236}">
                <a16:creationId xmlns:a16="http://schemas.microsoft.com/office/drawing/2014/main" id="{48B829E5-A2E7-EED2-C8B4-1DB2C105C20D}"/>
              </a:ext>
            </a:extLst>
          </p:cNvPr>
          <p:cNvSpPr>
            <a:spLocks noGrp="1"/>
          </p:cNvSpPr>
          <p:nvPr>
            <p:ph type="sldNum" sz="quarter" idx="12"/>
          </p:nvPr>
        </p:nvSpPr>
        <p:spPr/>
        <p:txBody>
          <a:bodyPr/>
          <a:lstStyle/>
          <a:p>
            <a:fld id="{D07771B2-D7F7-364E-B6F3-F7FE93606BCE}" type="slidenum">
              <a:rPr lang="en-US" smtClean="0"/>
              <a:t>72</a:t>
            </a:fld>
            <a:endParaRPr lang="en-US"/>
          </a:p>
        </p:txBody>
      </p:sp>
      <p:pic>
        <p:nvPicPr>
          <p:cNvPr id="107522" name="Picture 2">
            <a:extLst>
              <a:ext uri="{FF2B5EF4-FFF2-40B4-BE49-F238E27FC236}">
                <a16:creationId xmlns:a16="http://schemas.microsoft.com/office/drawing/2014/main" id="{9468E20A-B810-5671-A969-B00A51973F9A}"/>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54830" y="1726190"/>
            <a:ext cx="11064875" cy="476668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61DB913D-6CBD-643B-35D1-4699AE81D85D}"/>
              </a:ext>
            </a:extLst>
          </p:cNvPr>
          <p:cNvSpPr txBox="1"/>
          <p:nvPr/>
        </p:nvSpPr>
        <p:spPr>
          <a:xfrm>
            <a:off x="479425" y="993790"/>
            <a:ext cx="11064874" cy="707886"/>
          </a:xfrm>
          <a:prstGeom prst="rect">
            <a:avLst/>
          </a:prstGeom>
          <a:noFill/>
        </p:spPr>
        <p:txBody>
          <a:bodyPr wrap="square">
            <a:spAutoFit/>
          </a:bodyPr>
          <a:lstStyle/>
          <a:p>
            <a:r>
              <a:rPr lang="en-US" altLang="zh-CN" sz="2000" b="1" dirty="0"/>
              <a:t>Key</a:t>
            </a:r>
            <a:r>
              <a:rPr lang="en-US" sz="2000" b="1" dirty="0"/>
              <a:t> idea</a:t>
            </a:r>
            <a:r>
              <a:rPr lang="en-US" altLang="zh-CN" sz="2000" b="1" dirty="0"/>
              <a:t>:</a:t>
            </a:r>
            <a:r>
              <a:rPr lang="zh-CN" altLang="en-US" sz="2000" b="1" dirty="0"/>
              <a:t> </a:t>
            </a:r>
            <a:r>
              <a:rPr lang="en-US" altLang="zh-CN" sz="2000" dirty="0"/>
              <a:t>Instead of manually defined features, let a neural network to learn useful features.</a:t>
            </a:r>
            <a:r>
              <a:rPr lang="zh-CN" altLang="en-US" sz="2000" dirty="0"/>
              <a:t> </a:t>
            </a:r>
            <a:r>
              <a:rPr lang="en-US" altLang="zh-CN" sz="2000" dirty="0"/>
              <a:t>That</a:t>
            </a:r>
            <a:r>
              <a:rPr lang="zh-CN" altLang="en-US" sz="2000" dirty="0"/>
              <a:t> </a:t>
            </a:r>
            <a:r>
              <a:rPr lang="en-US" altLang="zh-CN" sz="2000" dirty="0"/>
              <a:t>is,</a:t>
            </a:r>
            <a:r>
              <a:rPr lang="en-US" sz="2000" dirty="0"/>
              <a:t> feature representation of the input text can be obtained using a neural network</a:t>
            </a:r>
            <a:endParaRPr lang="en-CN" sz="2000" dirty="0"/>
          </a:p>
        </p:txBody>
      </p:sp>
      <p:sp>
        <p:nvSpPr>
          <p:cNvPr id="7" name="TextBox 6">
            <a:extLst>
              <a:ext uri="{FF2B5EF4-FFF2-40B4-BE49-F238E27FC236}">
                <a16:creationId xmlns:a16="http://schemas.microsoft.com/office/drawing/2014/main" id="{7CF6FE72-F055-F1E7-6CDB-2D15A316F862}"/>
              </a:ext>
            </a:extLst>
          </p:cNvPr>
          <p:cNvSpPr txBox="1"/>
          <p:nvPr/>
        </p:nvSpPr>
        <p:spPr>
          <a:xfrm>
            <a:off x="7172326" y="6507164"/>
            <a:ext cx="4464844" cy="276999"/>
          </a:xfrm>
          <a:prstGeom prst="rect">
            <a:avLst/>
          </a:prstGeom>
          <a:noFill/>
        </p:spPr>
        <p:txBody>
          <a:bodyPr wrap="square">
            <a:spAutoFit/>
          </a:bodyPr>
          <a:lstStyle/>
          <a:p>
            <a:r>
              <a:rPr lang="en-CN" sz="1200" dirty="0">
                <a:hlinkClick r:id="rId3"/>
              </a:rPr>
              <a:t>https://lena-voita.github.io/nlp_course/text_classification.html</a:t>
            </a:r>
            <a:r>
              <a:rPr lang="zh-CN" altLang="en-US" sz="1200" dirty="0"/>
              <a:t> </a:t>
            </a:r>
            <a:endParaRPr lang="en-CN" sz="1200" dirty="0"/>
          </a:p>
        </p:txBody>
      </p:sp>
    </p:spTree>
    <p:extLst>
      <p:ext uri="{BB962C8B-B14F-4D97-AF65-F5344CB8AC3E}">
        <p14:creationId xmlns:p14="http://schemas.microsoft.com/office/powerpoint/2010/main" val="3005696433"/>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A389C8-60CF-AC4C-EA92-50E3702B4137}"/>
              </a:ext>
            </a:extLst>
          </p:cNvPr>
          <p:cNvSpPr>
            <a:spLocks noGrp="1"/>
          </p:cNvSpPr>
          <p:nvPr>
            <p:ph type="title"/>
          </p:nvPr>
        </p:nvSpPr>
        <p:spPr/>
        <p:txBody>
          <a:bodyPr/>
          <a:lstStyle/>
          <a:p>
            <a:r>
              <a:rPr lang="en-US" dirty="0"/>
              <a:t>Text Classification with </a:t>
            </a:r>
            <a:r>
              <a:rPr lang="en-US" altLang="zh-CN" dirty="0"/>
              <a:t>NNs</a:t>
            </a:r>
            <a:endParaRPr lang="en-CN" dirty="0"/>
          </a:p>
        </p:txBody>
      </p:sp>
      <p:sp>
        <p:nvSpPr>
          <p:cNvPr id="4" name="Slide Number Placeholder 3">
            <a:extLst>
              <a:ext uri="{FF2B5EF4-FFF2-40B4-BE49-F238E27FC236}">
                <a16:creationId xmlns:a16="http://schemas.microsoft.com/office/drawing/2014/main" id="{48B829E5-A2E7-EED2-C8B4-1DB2C105C20D}"/>
              </a:ext>
            </a:extLst>
          </p:cNvPr>
          <p:cNvSpPr>
            <a:spLocks noGrp="1"/>
          </p:cNvSpPr>
          <p:nvPr>
            <p:ph type="sldNum" sz="quarter" idx="12"/>
          </p:nvPr>
        </p:nvSpPr>
        <p:spPr/>
        <p:txBody>
          <a:bodyPr/>
          <a:lstStyle/>
          <a:p>
            <a:fld id="{D07771B2-D7F7-364E-B6F3-F7FE93606BCE}" type="slidenum">
              <a:rPr lang="en-US" smtClean="0"/>
              <a:t>73</a:t>
            </a:fld>
            <a:endParaRPr lang="en-US"/>
          </a:p>
        </p:txBody>
      </p:sp>
      <p:sp>
        <p:nvSpPr>
          <p:cNvPr id="6" name="TextBox 5">
            <a:extLst>
              <a:ext uri="{FF2B5EF4-FFF2-40B4-BE49-F238E27FC236}">
                <a16:creationId xmlns:a16="http://schemas.microsoft.com/office/drawing/2014/main" id="{61DB913D-6CBD-643B-35D1-4699AE81D85D}"/>
              </a:ext>
            </a:extLst>
          </p:cNvPr>
          <p:cNvSpPr txBox="1"/>
          <p:nvPr/>
        </p:nvSpPr>
        <p:spPr>
          <a:xfrm>
            <a:off x="479425" y="993790"/>
            <a:ext cx="11064874" cy="707886"/>
          </a:xfrm>
          <a:prstGeom prst="rect">
            <a:avLst/>
          </a:prstGeom>
          <a:noFill/>
        </p:spPr>
        <p:txBody>
          <a:bodyPr wrap="square">
            <a:spAutoFit/>
          </a:bodyPr>
          <a:lstStyle/>
          <a:p>
            <a:r>
              <a:rPr lang="en-US" altLang="zh-CN" sz="2000" b="1" dirty="0"/>
              <a:t>Key</a:t>
            </a:r>
            <a:r>
              <a:rPr lang="en-US" sz="2000" b="1" dirty="0"/>
              <a:t> idea</a:t>
            </a:r>
            <a:r>
              <a:rPr lang="en-US" altLang="zh-CN" sz="2000" b="1" dirty="0"/>
              <a:t>:</a:t>
            </a:r>
            <a:r>
              <a:rPr lang="zh-CN" altLang="en-US" sz="2000" b="1" dirty="0"/>
              <a:t> </a:t>
            </a:r>
            <a:r>
              <a:rPr lang="en-US" altLang="zh-CN" sz="2000" dirty="0"/>
              <a:t>Instead of manually defined features, let a neural network to learn useful features.</a:t>
            </a:r>
            <a:r>
              <a:rPr lang="zh-CN" altLang="en-US" sz="2000" dirty="0"/>
              <a:t> </a:t>
            </a:r>
            <a:r>
              <a:rPr lang="en-US" altLang="zh-CN" sz="2000" dirty="0"/>
              <a:t>That</a:t>
            </a:r>
            <a:r>
              <a:rPr lang="zh-CN" altLang="en-US" sz="2000" dirty="0"/>
              <a:t> </a:t>
            </a:r>
            <a:r>
              <a:rPr lang="en-US" altLang="zh-CN" sz="2000" dirty="0"/>
              <a:t>is,</a:t>
            </a:r>
            <a:r>
              <a:rPr lang="en-US" sz="2000" dirty="0"/>
              <a:t> feature representation of the input text can be obtained using a neural network</a:t>
            </a:r>
            <a:endParaRPr lang="en-CN" sz="2000" dirty="0"/>
          </a:p>
        </p:txBody>
      </p:sp>
      <p:pic>
        <p:nvPicPr>
          <p:cNvPr id="108546" name="Picture 2">
            <a:extLst>
              <a:ext uri="{FF2B5EF4-FFF2-40B4-BE49-F238E27FC236}">
                <a16:creationId xmlns:a16="http://schemas.microsoft.com/office/drawing/2014/main" id="{9D581651-EBA3-75BE-28F1-935144C2CB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895" y="1780257"/>
            <a:ext cx="9620250" cy="45696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95D6A78-7D75-D4A5-F82F-D157F2D8B311}"/>
              </a:ext>
            </a:extLst>
          </p:cNvPr>
          <p:cNvSpPr txBox="1"/>
          <p:nvPr/>
        </p:nvSpPr>
        <p:spPr>
          <a:xfrm>
            <a:off x="7172326" y="6507164"/>
            <a:ext cx="4464844" cy="276999"/>
          </a:xfrm>
          <a:prstGeom prst="rect">
            <a:avLst/>
          </a:prstGeom>
          <a:noFill/>
        </p:spPr>
        <p:txBody>
          <a:bodyPr wrap="square">
            <a:spAutoFit/>
          </a:bodyPr>
          <a:lstStyle/>
          <a:p>
            <a:r>
              <a:rPr lang="en-CN" sz="1200" dirty="0">
                <a:hlinkClick r:id="rId3"/>
              </a:rPr>
              <a:t>https://lena-voita.github.io/nlp_course/text_classification.html</a:t>
            </a:r>
            <a:r>
              <a:rPr lang="zh-CN" altLang="en-US" sz="1200" dirty="0"/>
              <a:t> </a:t>
            </a:r>
            <a:endParaRPr lang="en-CN" sz="1200" dirty="0"/>
          </a:p>
        </p:txBody>
      </p:sp>
    </p:spTree>
    <p:extLst>
      <p:ext uri="{BB962C8B-B14F-4D97-AF65-F5344CB8AC3E}">
        <p14:creationId xmlns:p14="http://schemas.microsoft.com/office/powerpoint/2010/main" val="14631681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9756181-AF40-45A2-AC81-8414CD45E47D}"/>
              </a:ext>
            </a:extLst>
          </p:cNvPr>
          <p:cNvSpPr>
            <a:spLocks noGrp="1"/>
          </p:cNvSpPr>
          <p:nvPr>
            <p:ph type="title"/>
          </p:nvPr>
        </p:nvSpPr>
        <p:spPr/>
        <p:txBody>
          <a:bodyPr/>
          <a:lstStyle/>
          <a:p>
            <a:r>
              <a:rPr lang="en-US" altLang="zh-CN" dirty="0"/>
              <a:t>Outline</a:t>
            </a:r>
            <a:endParaRPr lang="zh-CN" altLang="en-US" dirty="0"/>
          </a:p>
        </p:txBody>
      </p:sp>
      <p:sp>
        <p:nvSpPr>
          <p:cNvPr id="3" name="内容占位符 2">
            <a:extLst>
              <a:ext uri="{FF2B5EF4-FFF2-40B4-BE49-F238E27FC236}">
                <a16:creationId xmlns:a16="http://schemas.microsoft.com/office/drawing/2014/main" id="{A6D0613B-F2C2-45D6-8EAC-A0779B858EEC}"/>
              </a:ext>
            </a:extLst>
          </p:cNvPr>
          <p:cNvSpPr>
            <a:spLocks noGrp="1"/>
          </p:cNvSpPr>
          <p:nvPr>
            <p:ph idx="1"/>
          </p:nvPr>
        </p:nvSpPr>
        <p:spPr/>
        <p:txBody>
          <a:bodyPr>
            <a:normAutofit/>
          </a:bodyPr>
          <a:lstStyle/>
          <a:p>
            <a:r>
              <a:rPr lang="en-US" altLang="zh-CN" sz="3200" b="1" dirty="0">
                <a:solidFill>
                  <a:schemeClr val="bg2">
                    <a:lumMod val="90000"/>
                  </a:schemeClr>
                </a:solidFill>
              </a:rPr>
              <a:t>Tasks of Text Classification</a:t>
            </a:r>
          </a:p>
          <a:p>
            <a:r>
              <a:rPr lang="en-US" sz="3200" dirty="0">
                <a:solidFill>
                  <a:schemeClr val="bg2">
                    <a:lumMod val="90000"/>
                  </a:schemeClr>
                </a:solidFill>
              </a:rPr>
              <a:t> </a:t>
            </a:r>
            <a:r>
              <a:rPr lang="en-US" sz="3200" b="1" dirty="0">
                <a:solidFill>
                  <a:schemeClr val="bg2">
                    <a:lumMod val="90000"/>
                  </a:schemeClr>
                </a:solidFill>
              </a:rPr>
              <a:t>Naïve Bayes (NB) Classifier</a:t>
            </a:r>
          </a:p>
          <a:p>
            <a:r>
              <a:rPr lang="en-US" sz="3200" b="1" dirty="0">
                <a:solidFill>
                  <a:schemeClr val="bg2">
                    <a:lumMod val="90000"/>
                  </a:schemeClr>
                </a:solidFill>
              </a:rPr>
              <a:t>Logistic Regression (LR) Classifier</a:t>
            </a:r>
          </a:p>
          <a:p>
            <a:r>
              <a:rPr lang="en-US" sz="3200" b="1" dirty="0">
                <a:solidFill>
                  <a:schemeClr val="bg2">
                    <a:lumMod val="90000"/>
                  </a:schemeClr>
                </a:solidFill>
              </a:rPr>
              <a:t>Evaluation on text classification</a:t>
            </a:r>
          </a:p>
          <a:p>
            <a:r>
              <a:rPr lang="en-US" sz="3200" b="1" dirty="0">
                <a:solidFill>
                  <a:schemeClr val="bg2">
                    <a:lumMod val="90000"/>
                  </a:schemeClr>
                </a:solidFill>
              </a:rPr>
              <a:t>Practice and others</a:t>
            </a:r>
            <a:endParaRPr lang="en-CN" sz="3200" b="1" dirty="0">
              <a:solidFill>
                <a:schemeClr val="bg2">
                  <a:lumMod val="90000"/>
                </a:schemeClr>
              </a:solidFill>
            </a:endParaRPr>
          </a:p>
        </p:txBody>
      </p:sp>
      <p:sp>
        <p:nvSpPr>
          <p:cNvPr id="4" name="灯片编号占位符 3">
            <a:extLst>
              <a:ext uri="{FF2B5EF4-FFF2-40B4-BE49-F238E27FC236}">
                <a16:creationId xmlns:a16="http://schemas.microsoft.com/office/drawing/2014/main" id="{26D94FB3-B3E3-416A-B823-5D46BCCF404A}"/>
              </a:ext>
            </a:extLst>
          </p:cNvPr>
          <p:cNvSpPr>
            <a:spLocks noGrp="1"/>
          </p:cNvSpPr>
          <p:nvPr>
            <p:ph type="sldNum" sz="quarter" idx="12"/>
          </p:nvPr>
        </p:nvSpPr>
        <p:spPr/>
        <p:txBody>
          <a:bodyPr/>
          <a:lstStyle/>
          <a:p>
            <a:fld id="{DC8BB421-126E-41CB-B73A-69D52E98CAE3}" type="slidenum">
              <a:rPr lang="zh-CN" altLang="en-US" smtClean="0"/>
              <a:t>74</a:t>
            </a:fld>
            <a:endParaRPr lang="zh-CN" altLang="en-US" dirty="0"/>
          </a:p>
        </p:txBody>
      </p:sp>
    </p:spTree>
    <p:extLst>
      <p:ext uri="{BB962C8B-B14F-4D97-AF65-F5344CB8AC3E}">
        <p14:creationId xmlns:p14="http://schemas.microsoft.com/office/powerpoint/2010/main" val="389759939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E738E-EC94-5C48-BC47-D145C10846F1}"/>
              </a:ext>
            </a:extLst>
          </p:cNvPr>
          <p:cNvSpPr>
            <a:spLocks noGrp="1"/>
          </p:cNvSpPr>
          <p:nvPr>
            <p:ph type="title"/>
          </p:nvPr>
        </p:nvSpPr>
        <p:spPr/>
        <p:txBody>
          <a:bodyPr/>
          <a:lstStyle/>
          <a:p>
            <a:r>
              <a:rPr lang="en-CN" dirty="0"/>
              <a:t>References</a:t>
            </a:r>
          </a:p>
        </p:txBody>
      </p:sp>
      <p:sp>
        <p:nvSpPr>
          <p:cNvPr id="3" name="Content Placeholder 2">
            <a:extLst>
              <a:ext uri="{FF2B5EF4-FFF2-40B4-BE49-F238E27FC236}">
                <a16:creationId xmlns:a16="http://schemas.microsoft.com/office/drawing/2014/main" id="{A2EB6FDD-2D33-0B4C-90D6-E6C96DD00275}"/>
              </a:ext>
            </a:extLst>
          </p:cNvPr>
          <p:cNvSpPr>
            <a:spLocks noGrp="1"/>
          </p:cNvSpPr>
          <p:nvPr>
            <p:ph idx="1"/>
          </p:nvPr>
        </p:nvSpPr>
        <p:spPr>
          <a:xfrm>
            <a:off x="479425" y="1108432"/>
            <a:ext cx="10726738" cy="5508233"/>
          </a:xfrm>
        </p:spPr>
        <p:txBody>
          <a:bodyPr>
            <a:normAutofit/>
          </a:bodyPr>
          <a:lstStyle/>
          <a:p>
            <a:pPr>
              <a:spcBef>
                <a:spcPts val="0"/>
              </a:spcBef>
              <a:spcAft>
                <a:spcPts val="0"/>
              </a:spcAft>
            </a:pPr>
            <a:r>
              <a:rPr lang="en-CN" sz="1600" dirty="0">
                <a:hlinkClick r:id="rId2"/>
              </a:rPr>
              <a:t>[1] Chapter 4 and 5 of Dan’s Book</a:t>
            </a:r>
            <a:endParaRPr lang="en-CN" sz="1600" dirty="0"/>
          </a:p>
          <a:p>
            <a:pPr>
              <a:spcBef>
                <a:spcPts val="0"/>
              </a:spcBef>
              <a:spcAft>
                <a:spcPts val="0"/>
              </a:spcAft>
            </a:pPr>
            <a:r>
              <a:rPr lang="en-CN" sz="1600" dirty="0"/>
              <a:t>[2] </a:t>
            </a:r>
            <a:r>
              <a:rPr lang="en-US" sz="1600" dirty="0"/>
              <a:t>Banko, Michele, and Eric Brill. "</a:t>
            </a:r>
            <a:r>
              <a:rPr lang="en-US" sz="1600" dirty="0">
                <a:hlinkClick r:id="rId3"/>
              </a:rPr>
              <a:t>Scaling to very very large corpora for natural language disambiguation</a:t>
            </a:r>
            <a:r>
              <a:rPr lang="en-US" sz="1600" dirty="0"/>
              <a:t>." In Proceedings of the 39th annual meeting of the Association for Computational Linguistics, 2001.</a:t>
            </a:r>
          </a:p>
          <a:p>
            <a:pPr>
              <a:spcBef>
                <a:spcPts val="0"/>
              </a:spcBef>
              <a:spcAft>
                <a:spcPts val="0"/>
              </a:spcAft>
            </a:pPr>
            <a:r>
              <a:rPr lang="en-US" altLang="zh-CN" sz="1600" dirty="0"/>
              <a:t>[3]</a:t>
            </a:r>
            <a:r>
              <a:rPr lang="zh-CN" altLang="en-US" sz="1600" dirty="0"/>
              <a:t> </a:t>
            </a:r>
            <a:r>
              <a:rPr lang="en-US" altLang="zh-CN" sz="1600" dirty="0">
                <a:hlinkClick r:id="rId4"/>
              </a:rPr>
              <a:t>https://waterprogramming.wordpress.com/2019/03/05/intro-to-machine-learning-part-6-gaussian-naive-bayes-and-logistic-regression/</a:t>
            </a:r>
            <a:r>
              <a:rPr lang="zh-CN" altLang="en-US" sz="1600" dirty="0"/>
              <a:t> </a:t>
            </a:r>
            <a:endParaRPr lang="en-US" altLang="zh-CN" sz="1600" dirty="0"/>
          </a:p>
          <a:p>
            <a:pPr>
              <a:spcBef>
                <a:spcPts val="0"/>
              </a:spcBef>
              <a:spcAft>
                <a:spcPts val="0"/>
              </a:spcAft>
            </a:pPr>
            <a:r>
              <a:rPr lang="en-US" altLang="zh-CN" sz="1600" dirty="0"/>
              <a:t>[4]</a:t>
            </a:r>
            <a:r>
              <a:rPr lang="zh-CN" altLang="en-US" sz="1600" dirty="0"/>
              <a:t> </a:t>
            </a:r>
            <a:r>
              <a:rPr lang="en-US" altLang="zh-CN" sz="1600" dirty="0">
                <a:hlinkClick r:id="rId5"/>
              </a:rPr>
              <a:t>https://pages.cs.wisc.edu/~jerryzhu/cs838/LR.pdf</a:t>
            </a:r>
            <a:r>
              <a:rPr lang="zh-CN" altLang="en-US" sz="1600" dirty="0"/>
              <a:t> </a:t>
            </a:r>
            <a:endParaRPr lang="en-US" altLang="zh-CN" sz="1600" dirty="0"/>
          </a:p>
          <a:p>
            <a:pPr>
              <a:spcBef>
                <a:spcPts val="0"/>
              </a:spcBef>
              <a:spcAft>
                <a:spcPts val="0"/>
              </a:spcAft>
            </a:pPr>
            <a:r>
              <a:rPr lang="en-US" altLang="zh-CN" sz="1600" dirty="0"/>
              <a:t>[5]</a:t>
            </a:r>
            <a:r>
              <a:rPr lang="zh-CN" altLang="en-US" sz="1600" dirty="0"/>
              <a:t> </a:t>
            </a:r>
            <a:r>
              <a:rPr lang="en-US" altLang="zh-CN" sz="1600" dirty="0">
                <a:hlinkClick r:id="rId6"/>
              </a:rPr>
              <a:t>https://lena-voita.github.io/nlp_course/text_classification.html</a:t>
            </a:r>
            <a:r>
              <a:rPr lang="zh-CN" altLang="en-US" sz="1600" dirty="0"/>
              <a:t> </a:t>
            </a:r>
            <a:endParaRPr lang="en-US" altLang="zh-CN" sz="1600" dirty="0"/>
          </a:p>
          <a:p>
            <a:pPr>
              <a:spcBef>
                <a:spcPts val="0"/>
              </a:spcBef>
              <a:spcAft>
                <a:spcPts val="0"/>
              </a:spcAft>
            </a:pPr>
            <a:r>
              <a:rPr lang="en-US" altLang="zh-CN" sz="1600" dirty="0"/>
              <a:t>[6]</a:t>
            </a:r>
            <a:r>
              <a:rPr lang="zh-CN" altLang="en-US" sz="1600" dirty="0"/>
              <a:t> </a:t>
            </a:r>
            <a:r>
              <a:rPr lang="en-US" altLang="zh-CN" sz="1600" dirty="0">
                <a:hlinkClick r:id="rId7"/>
              </a:rPr>
              <a:t>https://lena-voita.github.io/nlp_course.html</a:t>
            </a:r>
            <a:r>
              <a:rPr lang="zh-CN" altLang="en-US" sz="1600" dirty="0"/>
              <a:t> </a:t>
            </a:r>
            <a:r>
              <a:rPr lang="en-US" altLang="zh-CN" sz="1600" dirty="0"/>
              <a:t>(</a:t>
            </a:r>
            <a:r>
              <a:rPr lang="en-US" altLang="zh-CN" sz="1600" b="1" dirty="0">
                <a:solidFill>
                  <a:srgbClr val="FF0000"/>
                </a:solidFill>
              </a:rPr>
              <a:t>Strongly</a:t>
            </a:r>
            <a:r>
              <a:rPr lang="zh-CN" altLang="en-US" sz="1600" b="1" dirty="0">
                <a:solidFill>
                  <a:srgbClr val="FF0000"/>
                </a:solidFill>
              </a:rPr>
              <a:t> </a:t>
            </a:r>
            <a:r>
              <a:rPr lang="en-US" altLang="zh-CN" sz="1600" b="1" dirty="0">
                <a:solidFill>
                  <a:srgbClr val="FF0000"/>
                </a:solidFill>
              </a:rPr>
              <a:t>recommended</a:t>
            </a:r>
            <a:r>
              <a:rPr lang="en-US" altLang="zh-CN" sz="1600" dirty="0"/>
              <a:t>)</a:t>
            </a:r>
            <a:endParaRPr lang="en-CN" sz="1600" dirty="0"/>
          </a:p>
          <a:p>
            <a:pPr>
              <a:spcBef>
                <a:spcPts val="0"/>
              </a:spcBef>
              <a:spcAft>
                <a:spcPts val="0"/>
              </a:spcAft>
            </a:pPr>
            <a:endParaRPr lang="en-CN" sz="1600" dirty="0"/>
          </a:p>
          <a:p>
            <a:pPr>
              <a:spcBef>
                <a:spcPts val="0"/>
              </a:spcBef>
              <a:spcAft>
                <a:spcPts val="0"/>
              </a:spcAft>
            </a:pPr>
            <a:endParaRPr lang="en-CN" sz="1600" dirty="0"/>
          </a:p>
        </p:txBody>
      </p:sp>
      <p:sp>
        <p:nvSpPr>
          <p:cNvPr id="4" name="Slide Number Placeholder 3">
            <a:extLst>
              <a:ext uri="{FF2B5EF4-FFF2-40B4-BE49-F238E27FC236}">
                <a16:creationId xmlns:a16="http://schemas.microsoft.com/office/drawing/2014/main" id="{BB03D9D8-2132-DF4D-B201-7CC60AC17A1B}"/>
              </a:ext>
            </a:extLst>
          </p:cNvPr>
          <p:cNvSpPr>
            <a:spLocks noGrp="1"/>
          </p:cNvSpPr>
          <p:nvPr>
            <p:ph type="sldNum" sz="quarter" idx="12"/>
          </p:nvPr>
        </p:nvSpPr>
        <p:spPr/>
        <p:txBody>
          <a:bodyPr/>
          <a:lstStyle/>
          <a:p>
            <a:fld id="{D07771B2-D7F7-364E-B6F3-F7FE93606BCE}" type="slidenum">
              <a:rPr lang="en-US" smtClean="0"/>
              <a:t>75</a:t>
            </a:fld>
            <a:endParaRPr lang="en-US"/>
          </a:p>
        </p:txBody>
      </p:sp>
    </p:spTree>
    <p:extLst>
      <p:ext uri="{BB962C8B-B14F-4D97-AF65-F5344CB8AC3E}">
        <p14:creationId xmlns:p14="http://schemas.microsoft.com/office/powerpoint/2010/main" val="30302758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F013DF-F2D1-ED49-B107-D8DD0DC6ACD8}"/>
              </a:ext>
            </a:extLst>
          </p:cNvPr>
          <p:cNvSpPr>
            <a:spLocks noGrp="1"/>
          </p:cNvSpPr>
          <p:nvPr>
            <p:ph type="title"/>
          </p:nvPr>
        </p:nvSpPr>
        <p:spPr/>
        <p:txBody>
          <a:bodyPr/>
          <a:lstStyle/>
          <a:p>
            <a:r>
              <a:rPr lang="en-US" b="1" dirty="0"/>
              <a:t>Classification </a:t>
            </a:r>
            <a:r>
              <a:rPr lang="en-US" dirty="0"/>
              <a:t>m</a:t>
            </a:r>
            <a:r>
              <a:rPr lang="en-US" b="1" dirty="0"/>
              <a:t>ethods</a:t>
            </a:r>
            <a:endParaRPr lang="en-CN" dirty="0"/>
          </a:p>
        </p:txBody>
      </p:sp>
      <p:sp>
        <p:nvSpPr>
          <p:cNvPr id="3" name="Content Placeholder 2">
            <a:extLst>
              <a:ext uri="{FF2B5EF4-FFF2-40B4-BE49-F238E27FC236}">
                <a16:creationId xmlns:a16="http://schemas.microsoft.com/office/drawing/2014/main" id="{1EEE7025-ECBF-C94D-9524-507A04A474EA}"/>
              </a:ext>
            </a:extLst>
          </p:cNvPr>
          <p:cNvSpPr>
            <a:spLocks noGrp="1"/>
          </p:cNvSpPr>
          <p:nvPr>
            <p:ph idx="1"/>
          </p:nvPr>
        </p:nvSpPr>
        <p:spPr>
          <a:xfrm>
            <a:off x="517525" y="1108433"/>
            <a:ext cx="10402723" cy="2212617"/>
          </a:xfrm>
        </p:spPr>
        <p:txBody>
          <a:bodyPr>
            <a:normAutofit fontScale="85000" lnSpcReduction="20000"/>
          </a:bodyPr>
          <a:lstStyle/>
          <a:p>
            <a:pPr>
              <a:spcBef>
                <a:spcPts val="600"/>
              </a:spcBef>
              <a:spcAft>
                <a:spcPts val="600"/>
              </a:spcAft>
            </a:pPr>
            <a:r>
              <a:rPr lang="en-US" b="1" dirty="0"/>
              <a:t>Hand-coded rules (</a:t>
            </a:r>
            <a:r>
              <a:rPr lang="en-US" b="1" dirty="0">
                <a:solidFill>
                  <a:srgbClr val="FF0000"/>
                </a:solidFill>
              </a:rPr>
              <a:t>outdated</a:t>
            </a:r>
            <a:r>
              <a:rPr lang="en-US" b="1" dirty="0"/>
              <a:t>)</a:t>
            </a:r>
          </a:p>
          <a:p>
            <a:pPr lvl="1">
              <a:spcBef>
                <a:spcPts val="600"/>
              </a:spcBef>
              <a:spcAft>
                <a:spcPts val="600"/>
              </a:spcAft>
            </a:pPr>
            <a:r>
              <a:rPr lang="en-US" dirty="0">
                <a:latin typeface="Calibri" charset="0"/>
              </a:rPr>
              <a:t>Rules based on combinations of words or other features (e.g., spam: black-list-address OR (“dollars” AND “have been selected”)</a:t>
            </a:r>
          </a:p>
          <a:p>
            <a:pPr lvl="1">
              <a:spcBef>
                <a:spcPts val="600"/>
              </a:spcBef>
              <a:spcAft>
                <a:spcPts val="600"/>
              </a:spcAft>
            </a:pPr>
            <a:r>
              <a:rPr lang="en-US" dirty="0">
                <a:latin typeface="Calibri" charset="0"/>
              </a:rPr>
              <a:t>Accuracy can be high if rules carefully refined by expert. but building and maintaining these rules is expensive. </a:t>
            </a:r>
            <a:r>
              <a:rPr lang="en-US" altLang="zh-CN" dirty="0">
                <a:latin typeface="Calibri" charset="0"/>
              </a:rPr>
              <a:t>Rules are changing from time to time</a:t>
            </a:r>
          </a:p>
          <a:p>
            <a:pPr>
              <a:spcBef>
                <a:spcPts val="600"/>
              </a:spcBef>
              <a:spcAft>
                <a:spcPts val="600"/>
              </a:spcAft>
            </a:pPr>
            <a:r>
              <a:rPr lang="en-US" sz="2800" b="1" dirty="0"/>
              <a:t>Supervised </a:t>
            </a:r>
            <a:r>
              <a:rPr lang="en-US" altLang="zh-CN" sz="2800" b="1" dirty="0"/>
              <a:t>l</a:t>
            </a:r>
            <a:r>
              <a:rPr lang="en-US" sz="2800" b="1" dirty="0"/>
              <a:t>ear</a:t>
            </a:r>
            <a:r>
              <a:rPr lang="en-US" altLang="zh-CN" sz="2800" b="1" dirty="0"/>
              <a:t>ning</a:t>
            </a:r>
            <a:r>
              <a:rPr lang="zh-CN" altLang="en-US" sz="2800" b="1" dirty="0"/>
              <a:t> </a:t>
            </a:r>
            <a:r>
              <a:rPr lang="en-US" altLang="zh-CN" sz="2800" b="1" dirty="0"/>
              <a:t>(</a:t>
            </a:r>
            <a:r>
              <a:rPr lang="en-US" altLang="zh-CN" sz="2800" b="1" dirty="0">
                <a:solidFill>
                  <a:srgbClr val="00B050"/>
                </a:solidFill>
              </a:rPr>
              <a:t>still</a:t>
            </a:r>
            <a:r>
              <a:rPr lang="zh-CN" altLang="en-US" sz="2800" b="1" dirty="0">
                <a:solidFill>
                  <a:srgbClr val="00B050"/>
                </a:solidFill>
              </a:rPr>
              <a:t> </a:t>
            </a:r>
            <a:r>
              <a:rPr lang="en-US" altLang="zh-CN" sz="2800" b="1" dirty="0">
                <a:solidFill>
                  <a:srgbClr val="00B050"/>
                </a:solidFill>
              </a:rPr>
              <a:t>useful</a:t>
            </a:r>
            <a:r>
              <a:rPr lang="zh-CN" altLang="en-US" sz="2800" b="1" dirty="0">
                <a:solidFill>
                  <a:srgbClr val="00B050"/>
                </a:solidFill>
              </a:rPr>
              <a:t> </a:t>
            </a:r>
            <a:r>
              <a:rPr lang="en-US" altLang="zh-CN" sz="2800" b="1" dirty="0">
                <a:solidFill>
                  <a:srgbClr val="00B050"/>
                </a:solidFill>
              </a:rPr>
              <a:t>in</a:t>
            </a:r>
            <a:r>
              <a:rPr lang="zh-CN" altLang="en-US" sz="2800" b="1" dirty="0">
                <a:solidFill>
                  <a:srgbClr val="00B050"/>
                </a:solidFill>
              </a:rPr>
              <a:t> </a:t>
            </a:r>
            <a:r>
              <a:rPr lang="en-US" altLang="zh-CN" sz="2800" b="1" dirty="0">
                <a:solidFill>
                  <a:srgbClr val="00B050"/>
                </a:solidFill>
              </a:rPr>
              <a:t>certain</a:t>
            </a:r>
            <a:r>
              <a:rPr lang="zh-CN" altLang="en-US" sz="2800" b="1" dirty="0">
                <a:solidFill>
                  <a:srgbClr val="00B050"/>
                </a:solidFill>
              </a:rPr>
              <a:t> </a:t>
            </a:r>
            <a:r>
              <a:rPr lang="en-US" altLang="zh-CN" sz="2800" b="1" dirty="0">
                <a:solidFill>
                  <a:srgbClr val="00B050"/>
                </a:solidFill>
              </a:rPr>
              <a:t>sense</a:t>
            </a:r>
            <a:r>
              <a:rPr lang="en-US" altLang="zh-CN" sz="2800" b="1" dirty="0"/>
              <a:t>)</a:t>
            </a:r>
            <a:endParaRPr lang="en-US" dirty="0">
              <a:latin typeface="Calibri" charset="0"/>
            </a:endParaRPr>
          </a:p>
        </p:txBody>
      </p:sp>
      <p:sp>
        <p:nvSpPr>
          <p:cNvPr id="4" name="Slide Number Placeholder 3">
            <a:extLst>
              <a:ext uri="{FF2B5EF4-FFF2-40B4-BE49-F238E27FC236}">
                <a16:creationId xmlns:a16="http://schemas.microsoft.com/office/drawing/2014/main" id="{EC75D2AD-C2E1-584E-9BED-B3EA1F63F6A1}"/>
              </a:ext>
            </a:extLst>
          </p:cNvPr>
          <p:cNvSpPr>
            <a:spLocks noGrp="1"/>
          </p:cNvSpPr>
          <p:nvPr>
            <p:ph type="sldNum" sz="quarter" idx="12"/>
          </p:nvPr>
        </p:nvSpPr>
        <p:spPr/>
        <p:txBody>
          <a:bodyPr/>
          <a:lstStyle/>
          <a:p>
            <a:fld id="{DC8BB421-126E-41CB-B73A-69D52E98CAE3}" type="slidenum">
              <a:rPr lang="zh-CN" altLang="en-US" smtClean="0"/>
              <a:t>8</a:t>
            </a:fld>
            <a:endParaRPr lang="zh-CN" altLang="en-US" dirty="0"/>
          </a:p>
        </p:txBody>
      </p:sp>
      <mc:AlternateContent xmlns:mc="http://schemas.openxmlformats.org/markup-compatibility/2006" xmlns:a14="http://schemas.microsoft.com/office/drawing/2010/main">
        <mc:Choice Requires="a14">
          <p:sp>
            <p:nvSpPr>
              <p:cNvPr id="5" name="Content Placeholder 2">
                <a:extLst>
                  <a:ext uri="{FF2B5EF4-FFF2-40B4-BE49-F238E27FC236}">
                    <a16:creationId xmlns:a16="http://schemas.microsoft.com/office/drawing/2014/main" id="{EE34E914-E7F2-BB4B-B349-6CA0A7EA2D8D}"/>
                  </a:ext>
                </a:extLst>
              </p:cNvPr>
              <p:cNvSpPr txBox="1">
                <a:spLocks/>
              </p:cNvSpPr>
              <p:nvPr/>
            </p:nvSpPr>
            <p:spPr>
              <a:xfrm>
                <a:off x="958849" y="3429001"/>
                <a:ext cx="5378890" cy="2845676"/>
              </a:xfrm>
              <a:prstGeom prst="rect">
                <a:avLst/>
              </a:prstGeom>
              <a:solidFill>
                <a:schemeClr val="bg1"/>
              </a:solidFill>
              <a:ln>
                <a:noFill/>
              </a:ln>
            </p:spPr>
            <p:txBody>
              <a:bodyPr/>
              <a:lstStyle>
                <a:lvl1pPr marL="228594" indent="-228594" algn="l" rtl="0" eaLnBrk="0" fontAlgn="base" hangingPunct="0">
                  <a:lnSpc>
                    <a:spcPct val="90000"/>
                  </a:lnSpc>
                  <a:spcBef>
                    <a:spcPts val="1000"/>
                  </a:spcBef>
                  <a:spcAft>
                    <a:spcPct val="0"/>
                  </a:spcAft>
                  <a:buFont typeface="Arial" charset="0"/>
                  <a:buChar char="•"/>
                  <a:defRPr sz="2800" kern="1200">
                    <a:solidFill>
                      <a:schemeClr val="tx1"/>
                    </a:solidFill>
                    <a:latin typeface="+mn-lt"/>
                    <a:ea typeface="SimSun" panose="02010600030101010101" pitchFamily="2" charset="-122"/>
                    <a:cs typeface="+mn-cs"/>
                  </a:defRPr>
                </a:lvl1pPr>
                <a:lvl2pPr marL="685783" indent="-228594" algn="l" rtl="0" eaLnBrk="0" fontAlgn="base" hangingPunct="0">
                  <a:lnSpc>
                    <a:spcPct val="90000"/>
                  </a:lnSpc>
                  <a:spcBef>
                    <a:spcPts val="500"/>
                  </a:spcBef>
                  <a:spcAft>
                    <a:spcPct val="0"/>
                  </a:spcAft>
                  <a:buFont typeface="Arial" charset="0"/>
                  <a:buChar char="•"/>
                  <a:defRPr sz="2400" kern="1200">
                    <a:solidFill>
                      <a:schemeClr val="tx1"/>
                    </a:solidFill>
                    <a:latin typeface="+mn-lt"/>
                    <a:ea typeface="SimSun" panose="02010600030101010101" pitchFamily="2" charset="-122"/>
                    <a:cs typeface="+mn-cs"/>
                  </a:defRPr>
                </a:lvl2pPr>
                <a:lvl3pPr marL="1142971" indent="-228594" algn="l" rtl="0" eaLnBrk="0" fontAlgn="base" hangingPunct="0">
                  <a:lnSpc>
                    <a:spcPct val="90000"/>
                  </a:lnSpc>
                  <a:spcBef>
                    <a:spcPts val="500"/>
                  </a:spcBef>
                  <a:spcAft>
                    <a:spcPct val="0"/>
                  </a:spcAft>
                  <a:buFont typeface="Arial" charset="0"/>
                  <a:buChar char="•"/>
                  <a:defRPr sz="2000" kern="1200">
                    <a:solidFill>
                      <a:schemeClr val="tx1"/>
                    </a:solidFill>
                    <a:latin typeface="+mn-lt"/>
                    <a:ea typeface="SimSun" panose="02010600030101010101" pitchFamily="2" charset="-122"/>
                    <a:cs typeface="+mn-cs"/>
                  </a:defRPr>
                </a:lvl3pPr>
                <a:lvl4pPr marL="1600160"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4pPr>
                <a:lvl5pPr marL="2057349" indent="-228594" algn="l" rtl="0" eaLnBrk="0" fontAlgn="base" hangingPunct="0">
                  <a:lnSpc>
                    <a:spcPct val="90000"/>
                  </a:lnSpc>
                  <a:spcBef>
                    <a:spcPts val="500"/>
                  </a:spcBef>
                  <a:spcAft>
                    <a:spcPct val="0"/>
                  </a:spcAft>
                  <a:buFont typeface="Arial" charset="0"/>
                  <a:buChar char="•"/>
                  <a:defRPr kern="1200">
                    <a:solidFill>
                      <a:schemeClr val="tx1"/>
                    </a:solidFill>
                    <a:latin typeface="+mn-lt"/>
                    <a:ea typeface="SimSun" panose="02010600030101010101" pitchFamily="2" charset="-122"/>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2400" b="1" dirty="0">
                    <a:solidFill>
                      <a:schemeClr val="tx1"/>
                    </a:solidFill>
                  </a:rPr>
                  <a:t>Input</a:t>
                </a:r>
              </a:p>
              <a:p>
                <a:pPr lvl="1">
                  <a:lnSpc>
                    <a:spcPct val="100000"/>
                  </a:lnSpc>
                </a:pPr>
                <a:r>
                  <a:rPr lang="en-US" sz="2000" dirty="0">
                    <a:solidFill>
                      <a:schemeClr val="tx1"/>
                    </a:solidFill>
                  </a:rPr>
                  <a:t>A document </a:t>
                </a:r>
                <a14:m>
                  <m:oMath xmlns:m="http://schemas.openxmlformats.org/officeDocument/2006/math">
                    <m:r>
                      <m:rPr>
                        <m:sty m:val="p"/>
                      </m:rPr>
                      <a:rPr lang="en-US" sz="2000" i="0" dirty="0" smtClean="0">
                        <a:solidFill>
                          <a:schemeClr val="tx1"/>
                        </a:solidFill>
                        <a:latin typeface="Cambria Math" panose="02040503050406030204" pitchFamily="18" charset="0"/>
                      </a:rPr>
                      <m:t>d</m:t>
                    </m:r>
                  </m:oMath>
                </a14:m>
                <a:endParaRPr lang="en-US" sz="2000" dirty="0">
                  <a:solidFill>
                    <a:schemeClr val="tx1"/>
                  </a:solidFill>
                </a:endParaRPr>
              </a:p>
              <a:p>
                <a:pPr lvl="1">
                  <a:lnSpc>
                    <a:spcPct val="100000"/>
                  </a:lnSpc>
                </a:pPr>
                <a:r>
                  <a:rPr lang="en-US" sz="2000" dirty="0">
                    <a:solidFill>
                      <a:schemeClr val="tx1"/>
                    </a:solidFill>
                    <a:ea typeface="ＭＳ Ｐゴシック" charset="0"/>
                  </a:rPr>
                  <a:t>A fixed set of classes  </a:t>
                </a:r>
                <a14:m>
                  <m:oMath xmlns:m="http://schemas.openxmlformats.org/officeDocument/2006/math">
                    <m:r>
                      <m:rPr>
                        <m:sty m:val="p"/>
                      </m:rPr>
                      <a:rPr lang="en-US" sz="2000" b="0" i="0" dirty="0" smtClean="0">
                        <a:solidFill>
                          <a:schemeClr val="tx1"/>
                        </a:solidFill>
                        <a:latin typeface="Cambria Math" panose="02040503050406030204" pitchFamily="18" charset="0"/>
                        <a:ea typeface="ＭＳ Ｐゴシック" charset="0"/>
                      </a:rPr>
                      <m:t>C</m:t>
                    </m:r>
                    <m:r>
                      <a:rPr lang="en-US" sz="2000" b="0" i="0" dirty="0" smtClean="0">
                        <a:solidFill>
                          <a:schemeClr val="tx1"/>
                        </a:solidFill>
                        <a:latin typeface="Cambria Math" panose="02040503050406030204" pitchFamily="18" charset="0"/>
                        <a:ea typeface="ＭＳ Ｐゴシック" charset="0"/>
                      </a:rPr>
                      <m:t>=</m:t>
                    </m:r>
                    <m:d>
                      <m:dPr>
                        <m:begChr m:val="{"/>
                        <m:endChr m:val="}"/>
                        <m:ctrlPr>
                          <a:rPr lang="en-US" sz="2000" b="0" i="1" dirty="0" smtClean="0">
                            <a:solidFill>
                              <a:schemeClr val="tx1"/>
                            </a:solidFill>
                            <a:latin typeface="Cambria Math" panose="02040503050406030204" pitchFamily="18" charset="0"/>
                            <a:ea typeface="ＭＳ Ｐゴシック" charset="0"/>
                          </a:rPr>
                        </m:ctrlPr>
                      </m:dPr>
                      <m:e>
                        <m:sSub>
                          <m:sSubPr>
                            <m:ctrlPr>
                              <a:rPr lang="en-US" sz="2000" b="0" i="1" dirty="0" smtClean="0">
                                <a:solidFill>
                                  <a:schemeClr val="tx1"/>
                                </a:solidFill>
                                <a:latin typeface="Cambria Math" panose="02040503050406030204" pitchFamily="18" charset="0"/>
                                <a:ea typeface="ＭＳ Ｐゴシック" charset="0"/>
                              </a:rPr>
                            </m:ctrlPr>
                          </m:sSubPr>
                          <m:e>
                            <m:r>
                              <m:rPr>
                                <m:sty m:val="p"/>
                              </m:rPr>
                              <a:rPr lang="en-US" sz="2000" b="0" i="0" dirty="0" smtClean="0">
                                <a:solidFill>
                                  <a:schemeClr val="tx1"/>
                                </a:solidFill>
                                <a:latin typeface="Cambria Math" panose="02040503050406030204" pitchFamily="18" charset="0"/>
                                <a:ea typeface="ＭＳ Ｐゴシック" charset="0"/>
                              </a:rPr>
                              <m:t>c</m:t>
                            </m:r>
                          </m:e>
                          <m:sub>
                            <m:r>
                              <a:rPr lang="en-US" sz="2000" b="0" i="0" dirty="0" smtClean="0">
                                <a:solidFill>
                                  <a:schemeClr val="tx1"/>
                                </a:solidFill>
                                <a:latin typeface="Cambria Math" panose="02040503050406030204" pitchFamily="18" charset="0"/>
                                <a:ea typeface="ＭＳ Ｐゴシック" charset="0"/>
                              </a:rPr>
                              <m:t>1</m:t>
                            </m:r>
                          </m:sub>
                        </m:sSub>
                        <m:r>
                          <a:rPr lang="en-US" sz="2000" b="0" i="0" dirty="0" smtClean="0">
                            <a:solidFill>
                              <a:schemeClr val="tx1"/>
                            </a:solidFill>
                            <a:latin typeface="Cambria Math" panose="02040503050406030204" pitchFamily="18" charset="0"/>
                            <a:ea typeface="ＭＳ Ｐゴシック" charset="0"/>
                          </a:rPr>
                          <m:t>,</m:t>
                        </m:r>
                        <m:sSub>
                          <m:sSubPr>
                            <m:ctrlPr>
                              <a:rPr lang="en-US" sz="2000" b="0" i="1" dirty="0" smtClean="0">
                                <a:solidFill>
                                  <a:schemeClr val="tx1"/>
                                </a:solidFill>
                                <a:latin typeface="Cambria Math" panose="02040503050406030204" pitchFamily="18" charset="0"/>
                                <a:ea typeface="ＭＳ Ｐゴシック" charset="0"/>
                              </a:rPr>
                            </m:ctrlPr>
                          </m:sSubPr>
                          <m:e>
                            <m:r>
                              <m:rPr>
                                <m:sty m:val="p"/>
                              </m:rPr>
                              <a:rPr lang="en-US" sz="2000" b="0" i="0" dirty="0" smtClean="0">
                                <a:solidFill>
                                  <a:schemeClr val="tx1"/>
                                </a:solidFill>
                                <a:latin typeface="Cambria Math" panose="02040503050406030204" pitchFamily="18" charset="0"/>
                                <a:ea typeface="ＭＳ Ｐゴシック" charset="0"/>
                              </a:rPr>
                              <m:t>c</m:t>
                            </m:r>
                          </m:e>
                          <m:sub>
                            <m:r>
                              <a:rPr lang="en-US" sz="2000" b="0" i="0" dirty="0" smtClean="0">
                                <a:solidFill>
                                  <a:schemeClr val="tx1"/>
                                </a:solidFill>
                                <a:latin typeface="Cambria Math" panose="02040503050406030204" pitchFamily="18" charset="0"/>
                                <a:ea typeface="ＭＳ Ｐゴシック" charset="0"/>
                              </a:rPr>
                              <m:t>2</m:t>
                            </m:r>
                          </m:sub>
                        </m:sSub>
                        <m:r>
                          <a:rPr lang="en-US" sz="2000" b="0" i="0" dirty="0" smtClean="0">
                            <a:solidFill>
                              <a:schemeClr val="tx1"/>
                            </a:solidFill>
                            <a:latin typeface="Cambria Math" panose="02040503050406030204" pitchFamily="18" charset="0"/>
                            <a:ea typeface="ＭＳ Ｐゴシック" charset="0"/>
                          </a:rPr>
                          <m:t>,…,</m:t>
                        </m:r>
                        <m:sSub>
                          <m:sSubPr>
                            <m:ctrlPr>
                              <a:rPr lang="en-US" sz="2000" b="0" i="1" dirty="0" smtClean="0">
                                <a:solidFill>
                                  <a:schemeClr val="tx1"/>
                                </a:solidFill>
                                <a:latin typeface="Cambria Math" panose="02040503050406030204" pitchFamily="18" charset="0"/>
                                <a:ea typeface="ＭＳ Ｐゴシック" charset="0"/>
                              </a:rPr>
                            </m:ctrlPr>
                          </m:sSubPr>
                          <m:e>
                            <m:r>
                              <m:rPr>
                                <m:sty m:val="p"/>
                              </m:rPr>
                              <a:rPr lang="en-US" sz="2000" b="0" i="0" dirty="0" smtClean="0">
                                <a:solidFill>
                                  <a:schemeClr val="tx1"/>
                                </a:solidFill>
                                <a:latin typeface="Cambria Math" panose="02040503050406030204" pitchFamily="18" charset="0"/>
                                <a:ea typeface="ＭＳ Ｐゴシック" charset="0"/>
                              </a:rPr>
                              <m:t>c</m:t>
                            </m:r>
                          </m:e>
                          <m:sub>
                            <m:r>
                              <m:rPr>
                                <m:sty m:val="p"/>
                              </m:rPr>
                              <a:rPr lang="en-US" sz="2000" b="0" i="0" dirty="0" smtClean="0">
                                <a:solidFill>
                                  <a:schemeClr val="tx1"/>
                                </a:solidFill>
                                <a:latin typeface="Cambria Math" panose="02040503050406030204" pitchFamily="18" charset="0"/>
                                <a:ea typeface="ＭＳ Ｐゴシック" charset="0"/>
                              </a:rPr>
                              <m:t>k</m:t>
                            </m:r>
                          </m:sub>
                        </m:sSub>
                      </m:e>
                    </m:d>
                  </m:oMath>
                </a14:m>
                <a:endParaRPr lang="en-US" sz="1600" dirty="0">
                  <a:solidFill>
                    <a:schemeClr val="tx1"/>
                  </a:solidFill>
                </a:endParaRPr>
              </a:p>
              <a:p>
                <a:pPr lvl="1">
                  <a:lnSpc>
                    <a:spcPct val="100000"/>
                  </a:lnSpc>
                </a:pPr>
                <a:r>
                  <a:rPr lang="en-US" sz="2000" dirty="0">
                    <a:solidFill>
                      <a:schemeClr val="tx1"/>
                    </a:solidFill>
                  </a:rPr>
                  <a:t>A training set of </a:t>
                </a:r>
                <a14:m>
                  <m:oMath xmlns:m="http://schemas.openxmlformats.org/officeDocument/2006/math">
                    <m:r>
                      <m:rPr>
                        <m:sty m:val="p"/>
                      </m:rPr>
                      <a:rPr lang="en-US" sz="2000" i="0" dirty="0" smtClean="0">
                        <a:solidFill>
                          <a:schemeClr val="tx1"/>
                        </a:solidFill>
                        <a:latin typeface="Cambria Math" panose="02040503050406030204" pitchFamily="18" charset="0"/>
                      </a:rPr>
                      <m:t>m</m:t>
                    </m:r>
                  </m:oMath>
                </a14:m>
                <a:r>
                  <a:rPr lang="en-US" sz="2000" dirty="0">
                    <a:solidFill>
                      <a:schemeClr val="tx1"/>
                    </a:solidFill>
                  </a:rPr>
                  <a:t> labeled documents </a:t>
                </a:r>
              </a:p>
              <a:p>
                <a:pPr marL="457189" lvl="1" indent="0">
                  <a:lnSpc>
                    <a:spcPct val="100000"/>
                  </a:lnSpc>
                  <a:buNone/>
                </a:pPr>
                <a14:m>
                  <m:oMathPara xmlns:m="http://schemas.openxmlformats.org/officeDocument/2006/math">
                    <m:oMathParaPr>
                      <m:jc m:val="centerGroup"/>
                    </m:oMathParaPr>
                    <m:oMath xmlns:m="http://schemas.openxmlformats.org/officeDocument/2006/math">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d</m:t>
                              </m:r>
                            </m:e>
                            <m:sub>
                              <m:r>
                                <a:rPr lang="en-US" sz="2000" b="0" i="0" smtClean="0">
                                  <a:solidFill>
                                    <a:schemeClr val="tx1"/>
                                  </a:solidFill>
                                  <a:latin typeface="Cambria Math" panose="02040503050406030204" pitchFamily="18" charset="0"/>
                                </a:rPr>
                                <m:t>1</m:t>
                              </m:r>
                            </m:sub>
                          </m:sSub>
                          <m:r>
                            <a:rPr lang="en-US" sz="2000" b="0" i="0"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a:rPr lang="en-US" sz="2000" b="0" i="0" smtClean="0">
                                  <a:solidFill>
                                    <a:schemeClr val="tx1"/>
                                  </a:solidFill>
                                  <a:latin typeface="Cambria Math" panose="02040503050406030204" pitchFamily="18" charset="0"/>
                                </a:rPr>
                                <m:t>1</m:t>
                              </m:r>
                            </m:sub>
                          </m:sSub>
                          <m:r>
                            <a:rPr lang="en-US" sz="2000" b="0" i="0" smtClean="0">
                              <a:solidFill>
                                <a:schemeClr val="tx1"/>
                              </a:solidFill>
                              <a:latin typeface="Cambria Math" panose="02040503050406030204" pitchFamily="18" charset="0"/>
                            </a:rPr>
                            <m:t>,</m:t>
                          </m:r>
                        </m:e>
                      </m:d>
                      <m:r>
                        <a:rPr lang="en-US" sz="2000" b="0" i="0" smtClean="0">
                          <a:solidFill>
                            <a:schemeClr val="tx1"/>
                          </a:solidFill>
                          <a:latin typeface="Cambria Math" panose="02040503050406030204" pitchFamily="18" charset="0"/>
                        </a:rPr>
                        <m:t>,</m:t>
                      </m:r>
                      <m:d>
                        <m:dPr>
                          <m:ctrlPr>
                            <a:rPr lang="en-US" sz="2000" b="0" i="1" smtClean="0">
                              <a:solidFill>
                                <a:schemeClr val="tx1"/>
                              </a:solidFill>
                              <a:latin typeface="Cambria Math" panose="02040503050406030204" pitchFamily="18" charset="0"/>
                            </a:rPr>
                          </m:ctrlPr>
                        </m:dPr>
                        <m:e>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d</m:t>
                              </m:r>
                            </m:e>
                            <m:sub>
                              <m:r>
                                <a:rPr lang="en-US" sz="2000" b="0" i="0" smtClean="0">
                                  <a:solidFill>
                                    <a:schemeClr val="tx1"/>
                                  </a:solidFill>
                                  <a:latin typeface="Cambria Math" panose="02040503050406030204" pitchFamily="18" charset="0"/>
                                </a:rPr>
                                <m:t>2</m:t>
                              </m:r>
                            </m:sub>
                          </m:sSub>
                          <m:r>
                            <a:rPr lang="en-US" sz="2000" b="0" i="0"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a:rPr lang="en-US" sz="2000" b="0" i="0" smtClean="0">
                                  <a:solidFill>
                                    <a:schemeClr val="tx1"/>
                                  </a:solidFill>
                                  <a:latin typeface="Cambria Math" panose="02040503050406030204" pitchFamily="18" charset="0"/>
                                </a:rPr>
                                <m:t>2</m:t>
                              </m:r>
                            </m:sub>
                          </m:sSub>
                        </m:e>
                      </m:d>
                      <m:r>
                        <a:rPr lang="en-US" sz="2000" b="0" i="0"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d</m:t>
                          </m:r>
                        </m:e>
                        <m:sub>
                          <m:r>
                            <m:rPr>
                              <m:sty m:val="p"/>
                            </m:rPr>
                            <a:rPr lang="en-US" sz="2000" b="0" i="0" smtClean="0">
                              <a:solidFill>
                                <a:schemeClr val="tx1"/>
                              </a:solidFill>
                              <a:latin typeface="Cambria Math" panose="02040503050406030204" pitchFamily="18" charset="0"/>
                            </a:rPr>
                            <m:t>n</m:t>
                          </m:r>
                        </m:sub>
                      </m:sSub>
                      <m:r>
                        <a:rPr lang="en-US" sz="2000" b="0" i="0" smtClean="0">
                          <a:solidFill>
                            <a:schemeClr val="tx1"/>
                          </a:solidFill>
                          <a:latin typeface="Cambria Math" panose="02040503050406030204" pitchFamily="18" charset="0"/>
                        </a:rPr>
                        <m:t>,</m:t>
                      </m:r>
                      <m:sSub>
                        <m:sSubPr>
                          <m:ctrlPr>
                            <a:rPr lang="en-US" sz="2000" b="0" i="1" smtClean="0">
                              <a:solidFill>
                                <a:schemeClr val="tx1"/>
                              </a:solidFill>
                              <a:latin typeface="Cambria Math" panose="02040503050406030204" pitchFamily="18" charset="0"/>
                            </a:rPr>
                          </m:ctrlPr>
                        </m:sSubPr>
                        <m:e>
                          <m:r>
                            <m:rPr>
                              <m:sty m:val="p"/>
                            </m:rPr>
                            <a:rPr lang="en-US" sz="2000" b="0" i="0" smtClean="0">
                              <a:solidFill>
                                <a:schemeClr val="tx1"/>
                              </a:solidFill>
                              <a:latin typeface="Cambria Math" panose="02040503050406030204" pitchFamily="18" charset="0"/>
                            </a:rPr>
                            <m:t>c</m:t>
                          </m:r>
                        </m:e>
                        <m:sub>
                          <m:r>
                            <m:rPr>
                              <m:sty m:val="p"/>
                            </m:rPr>
                            <a:rPr lang="en-US" sz="2000" b="0" i="0" smtClean="0">
                              <a:solidFill>
                                <a:schemeClr val="tx1"/>
                              </a:solidFill>
                              <a:latin typeface="Cambria Math" panose="02040503050406030204" pitchFamily="18" charset="0"/>
                            </a:rPr>
                            <m:t>n</m:t>
                          </m:r>
                        </m:sub>
                      </m:sSub>
                      <m:r>
                        <a:rPr lang="en-US" sz="2000" b="0" i="0" smtClean="0">
                          <a:solidFill>
                            <a:schemeClr val="tx1"/>
                          </a:solidFill>
                          <a:latin typeface="Cambria Math" panose="02040503050406030204" pitchFamily="18" charset="0"/>
                        </a:rPr>
                        <m:t>)</m:t>
                      </m:r>
                    </m:oMath>
                  </m:oMathPara>
                </a14:m>
                <a:endParaRPr lang="en-US" sz="2000" dirty="0">
                  <a:solidFill>
                    <a:schemeClr val="tx1"/>
                  </a:solidFill>
                </a:endParaRPr>
              </a:p>
              <a:p>
                <a:pPr>
                  <a:lnSpc>
                    <a:spcPct val="100000"/>
                  </a:lnSpc>
                </a:pPr>
                <a:r>
                  <a:rPr lang="en-US" sz="2400" b="1" dirty="0">
                    <a:solidFill>
                      <a:schemeClr val="tx1"/>
                    </a:solidFill>
                  </a:rPr>
                  <a:t>Output</a:t>
                </a:r>
              </a:p>
              <a:p>
                <a:pPr lvl="1">
                  <a:lnSpc>
                    <a:spcPct val="100000"/>
                  </a:lnSpc>
                </a:pPr>
                <a:r>
                  <a:rPr lang="en-US" sz="2000" dirty="0">
                    <a:solidFill>
                      <a:schemeClr val="tx1"/>
                    </a:solidFill>
                  </a:rPr>
                  <a:t>A learned classifier </a:t>
                </a:r>
                <a14:m>
                  <m:oMath xmlns:m="http://schemas.openxmlformats.org/officeDocument/2006/math">
                    <m:r>
                      <a:rPr lang="en-US" altLang="zh-CN" sz="2000" b="1" i="1" dirty="0" smtClean="0">
                        <a:solidFill>
                          <a:schemeClr val="tx1"/>
                        </a:solidFill>
                        <a:latin typeface="Cambria Math" panose="02040503050406030204" pitchFamily="18" charset="0"/>
                      </a:rPr>
                      <m:t>𝜽</m:t>
                    </m:r>
                    <m:r>
                      <a:rPr lang="en-US" sz="2000" b="0" i="0"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d</m:t>
                    </m:r>
                    <m:r>
                      <a:rPr lang="en-US" sz="2000" b="0" i="0" smtClean="0">
                        <a:solidFill>
                          <a:schemeClr val="tx1"/>
                        </a:solidFill>
                        <a:latin typeface="Cambria Math" panose="02040503050406030204" pitchFamily="18" charset="0"/>
                      </a:rPr>
                      <m:t>→</m:t>
                    </m:r>
                    <m:r>
                      <m:rPr>
                        <m:sty m:val="p"/>
                      </m:rPr>
                      <a:rPr lang="en-US" sz="2000" b="0" i="0" smtClean="0">
                        <a:solidFill>
                          <a:schemeClr val="tx1"/>
                        </a:solidFill>
                        <a:latin typeface="Cambria Math" panose="02040503050406030204" pitchFamily="18" charset="0"/>
                      </a:rPr>
                      <m:t>c</m:t>
                    </m:r>
                  </m:oMath>
                </a14:m>
                <a:endParaRPr lang="en-US" sz="2000" dirty="0">
                  <a:solidFill>
                    <a:schemeClr val="tx1"/>
                  </a:solidFill>
                </a:endParaRPr>
              </a:p>
            </p:txBody>
          </p:sp>
        </mc:Choice>
        <mc:Fallback xmlns="">
          <p:sp>
            <p:nvSpPr>
              <p:cNvPr id="5" name="Content Placeholder 2">
                <a:extLst>
                  <a:ext uri="{FF2B5EF4-FFF2-40B4-BE49-F238E27FC236}">
                    <a16:creationId xmlns:a16="http://schemas.microsoft.com/office/drawing/2014/main" id="{EE34E914-E7F2-BB4B-B349-6CA0A7EA2D8D}"/>
                  </a:ext>
                </a:extLst>
              </p:cNvPr>
              <p:cNvSpPr txBox="1">
                <a:spLocks noRot="1" noChangeAspect="1" noMove="1" noResize="1" noEditPoints="1" noAdjustHandles="1" noChangeArrowheads="1" noChangeShapeType="1" noTextEdit="1"/>
              </p:cNvSpPr>
              <p:nvPr/>
            </p:nvSpPr>
            <p:spPr>
              <a:xfrm>
                <a:off x="958849" y="3429001"/>
                <a:ext cx="5378890" cy="2845676"/>
              </a:xfrm>
              <a:prstGeom prst="rect">
                <a:avLst/>
              </a:prstGeom>
              <a:blipFill>
                <a:blip r:embed="rId3"/>
                <a:stretch>
                  <a:fillRect l="-1412" t="-2232"/>
                </a:stretch>
              </a:blipFill>
              <a:ln>
                <a:noFill/>
              </a:ln>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AA3A12D5-D892-D745-BF15-E06C2ABC52BC}"/>
                  </a:ext>
                </a:extLst>
              </p:cNvPr>
              <p:cNvSpPr txBox="1"/>
              <p:nvPr/>
            </p:nvSpPr>
            <p:spPr>
              <a:xfrm>
                <a:off x="7617310" y="3429000"/>
                <a:ext cx="4141303" cy="3077766"/>
              </a:xfrm>
              <a:prstGeom prst="rect">
                <a:avLst/>
              </a:prstGeom>
              <a:noFill/>
            </p:spPr>
            <p:txBody>
              <a:bodyPr wrap="square">
                <a:spAutoFit/>
              </a:bodyPr>
              <a:lstStyle/>
              <a:p>
                <a:pPr marL="457200" indent="-457200">
                  <a:spcBef>
                    <a:spcPts val="600"/>
                  </a:spcBef>
                  <a:spcAft>
                    <a:spcPts val="600"/>
                  </a:spcAft>
                  <a:buFont typeface="Arial" panose="020B0604020202020204" pitchFamily="34" charset="0"/>
                  <a:buChar char="•"/>
                </a:pPr>
                <a:r>
                  <a:rPr lang="en-US" altLang="zh-CN" sz="2400" dirty="0"/>
                  <a:t>Popular</a:t>
                </a:r>
                <a:r>
                  <a:rPr lang="zh-CN" altLang="en-US" sz="2400" dirty="0"/>
                  <a:t> </a:t>
                </a:r>
                <a:r>
                  <a:rPr lang="en-US" sz="2400" dirty="0"/>
                  <a:t>classifier</a:t>
                </a:r>
                <a:r>
                  <a:rPr lang="en-US" altLang="zh-CN" sz="2400" dirty="0"/>
                  <a:t>s</a:t>
                </a:r>
                <a:endParaRPr lang="en-US" sz="2400" dirty="0"/>
              </a:p>
              <a:p>
                <a:pPr marL="914400" lvl="1" indent="-457200">
                  <a:spcBef>
                    <a:spcPts val="600"/>
                  </a:spcBef>
                  <a:spcAft>
                    <a:spcPts val="600"/>
                  </a:spcAft>
                  <a:buFont typeface="Arial" panose="020B0604020202020204" pitchFamily="34" charset="0"/>
                  <a:buChar char="•"/>
                </a:pPr>
                <a:r>
                  <a:rPr lang="en-US" sz="2000" dirty="0">
                    <a:solidFill>
                      <a:srgbClr val="FF0000"/>
                    </a:solidFill>
                  </a:rPr>
                  <a:t>Naïve Bayes (</a:t>
                </a:r>
                <a:r>
                  <a:rPr lang="en-US" sz="2000" b="1" dirty="0">
                    <a:solidFill>
                      <a:srgbClr val="FF0000"/>
                    </a:solidFill>
                  </a:rPr>
                  <a:t>NB</a:t>
                </a:r>
                <a:r>
                  <a:rPr lang="en-US" sz="2000" dirty="0">
                    <a:solidFill>
                      <a:srgbClr val="FF0000"/>
                    </a:solidFill>
                  </a:rPr>
                  <a:t>)</a:t>
                </a:r>
              </a:p>
              <a:p>
                <a:pPr marL="914400" lvl="1" indent="-457200">
                  <a:spcBef>
                    <a:spcPts val="600"/>
                  </a:spcBef>
                  <a:spcAft>
                    <a:spcPts val="600"/>
                  </a:spcAft>
                  <a:buFont typeface="Arial" panose="020B0604020202020204" pitchFamily="34" charset="0"/>
                  <a:buChar char="•"/>
                </a:pPr>
                <a:r>
                  <a:rPr lang="en-US" sz="2000" dirty="0">
                    <a:solidFill>
                      <a:srgbClr val="FF0000"/>
                    </a:solidFill>
                  </a:rPr>
                  <a:t>Logistic Regression (</a:t>
                </a:r>
                <a:r>
                  <a:rPr lang="en-US" sz="2000" b="1" dirty="0">
                    <a:solidFill>
                      <a:srgbClr val="FF0000"/>
                    </a:solidFill>
                  </a:rPr>
                  <a:t>LR</a:t>
                </a:r>
                <a:r>
                  <a:rPr lang="en-US" sz="2000" dirty="0">
                    <a:solidFill>
                      <a:srgbClr val="FF0000"/>
                    </a:solidFill>
                  </a:rPr>
                  <a:t>)</a:t>
                </a:r>
              </a:p>
              <a:p>
                <a:pPr marL="914400" lvl="1" indent="-457200">
                  <a:spcBef>
                    <a:spcPts val="600"/>
                  </a:spcBef>
                  <a:spcAft>
                    <a:spcPts val="600"/>
                  </a:spcAft>
                  <a:buFont typeface="Arial" panose="020B0604020202020204" pitchFamily="34" charset="0"/>
                  <a:buChar char="•"/>
                </a:pPr>
                <a:r>
                  <a:rPr lang="en-US" sz="2000" dirty="0"/>
                  <a:t>Support-vector machines</a:t>
                </a:r>
              </a:p>
              <a:p>
                <a:pPr marL="914400" lvl="1" indent="-457200">
                  <a:spcBef>
                    <a:spcPts val="600"/>
                  </a:spcBef>
                  <a:spcAft>
                    <a:spcPts val="600"/>
                  </a:spcAft>
                  <a:buFont typeface="Arial" panose="020B0604020202020204" pitchFamily="34" charset="0"/>
                  <a:buChar char="•"/>
                </a:pPr>
                <a14:m>
                  <m:oMath xmlns:m="http://schemas.openxmlformats.org/officeDocument/2006/math">
                    <m:r>
                      <a:rPr lang="en-US" sz="2000" i="1" dirty="0" smtClean="0">
                        <a:latin typeface="Cambria Math" panose="02040503050406030204" pitchFamily="18" charset="0"/>
                      </a:rPr>
                      <m:t>𝑘</m:t>
                    </m:r>
                  </m:oMath>
                </a14:m>
                <a:r>
                  <a:rPr lang="en-US" sz="2000" dirty="0"/>
                  <a:t>-Nearest Neighbors</a:t>
                </a:r>
                <a:endParaRPr lang="en-CN" sz="1600" dirty="0"/>
              </a:p>
              <a:p>
                <a:pPr marL="914400" lvl="1" indent="-457200">
                  <a:spcBef>
                    <a:spcPts val="600"/>
                  </a:spcBef>
                  <a:spcAft>
                    <a:spcPts val="600"/>
                  </a:spcAft>
                  <a:buFont typeface="Arial" panose="020B0604020202020204" pitchFamily="34" charset="0"/>
                  <a:buChar char="•"/>
                </a:pPr>
                <a:r>
                  <a:rPr lang="en-US" altLang="zh-CN" sz="2000" dirty="0"/>
                  <a:t>NNs</a:t>
                </a:r>
                <a:r>
                  <a:rPr lang="zh-CN" altLang="en-US" sz="2000" dirty="0"/>
                  <a:t> </a:t>
                </a:r>
                <a:r>
                  <a:rPr lang="en-US" altLang="zh-CN" sz="2000" dirty="0"/>
                  <a:t>+</a:t>
                </a:r>
                <a:r>
                  <a:rPr lang="zh-CN" altLang="en-US" sz="2000" dirty="0"/>
                  <a:t> </a:t>
                </a:r>
                <a:r>
                  <a:rPr lang="en-US" altLang="zh-CN" sz="2000" dirty="0"/>
                  <a:t>LR/Softmax</a:t>
                </a:r>
                <a:r>
                  <a:rPr lang="zh-CN" altLang="en-US" sz="2000" dirty="0"/>
                  <a:t> </a:t>
                </a:r>
                <a:r>
                  <a:rPr lang="en-US" altLang="zh-CN" sz="2000" dirty="0"/>
                  <a:t>(</a:t>
                </a:r>
                <a:r>
                  <a:rPr lang="en-US" altLang="zh-CN" sz="2000" b="1" dirty="0">
                    <a:solidFill>
                      <a:srgbClr val="00B050"/>
                    </a:solidFill>
                  </a:rPr>
                  <a:t>modern</a:t>
                </a:r>
                <a:r>
                  <a:rPr lang="zh-CN" altLang="en-US" sz="2000" b="1" dirty="0">
                    <a:solidFill>
                      <a:srgbClr val="00B050"/>
                    </a:solidFill>
                  </a:rPr>
                  <a:t> </a:t>
                </a:r>
                <a:r>
                  <a:rPr lang="en-US" altLang="zh-CN" sz="2000" b="1" dirty="0">
                    <a:solidFill>
                      <a:srgbClr val="00B050"/>
                    </a:solidFill>
                  </a:rPr>
                  <a:t>way</a:t>
                </a:r>
                <a:r>
                  <a:rPr lang="en-US" altLang="zh-CN" sz="2000" dirty="0"/>
                  <a:t>)</a:t>
                </a:r>
                <a:endParaRPr lang="en-US" sz="2800" dirty="0"/>
              </a:p>
            </p:txBody>
          </p:sp>
        </mc:Choice>
        <mc:Fallback xmlns="">
          <p:sp>
            <p:nvSpPr>
              <p:cNvPr id="6" name="TextBox 5">
                <a:extLst>
                  <a:ext uri="{FF2B5EF4-FFF2-40B4-BE49-F238E27FC236}">
                    <a16:creationId xmlns:a16="http://schemas.microsoft.com/office/drawing/2014/main" id="{AA3A12D5-D892-D745-BF15-E06C2ABC52BC}"/>
                  </a:ext>
                </a:extLst>
              </p:cNvPr>
              <p:cNvSpPr txBox="1">
                <a:spLocks noRot="1" noChangeAspect="1" noMove="1" noResize="1" noEditPoints="1" noAdjustHandles="1" noChangeArrowheads="1" noChangeShapeType="1" noTextEdit="1"/>
              </p:cNvSpPr>
              <p:nvPr/>
            </p:nvSpPr>
            <p:spPr>
              <a:xfrm>
                <a:off x="7617310" y="3429000"/>
                <a:ext cx="4141303" cy="3077766"/>
              </a:xfrm>
              <a:prstGeom prst="rect">
                <a:avLst/>
              </a:prstGeom>
              <a:blipFill>
                <a:blip r:embed="rId4"/>
                <a:stretch>
                  <a:fillRect l="-2147" t="-2058" b="-2469"/>
                </a:stretch>
              </a:blipFill>
            </p:spPr>
            <p:txBody>
              <a:bodyPr/>
              <a:lstStyle/>
              <a:p>
                <a:r>
                  <a:rPr lang="en-CN">
                    <a:noFill/>
                  </a:rPr>
                  <a:t> </a:t>
                </a:r>
              </a:p>
            </p:txBody>
          </p:sp>
        </mc:Fallback>
      </mc:AlternateContent>
    </p:spTree>
    <p:extLst>
      <p:ext uri="{BB962C8B-B14F-4D97-AF65-F5344CB8AC3E}">
        <p14:creationId xmlns:p14="http://schemas.microsoft.com/office/powerpoint/2010/main" val="38048645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0D2EE0-A01E-4A0A-8734-77407143AD29}"/>
              </a:ext>
            </a:extLst>
          </p:cNvPr>
          <p:cNvSpPr>
            <a:spLocks noGrp="1"/>
          </p:cNvSpPr>
          <p:nvPr>
            <p:ph type="title"/>
          </p:nvPr>
        </p:nvSpPr>
        <p:spPr/>
        <p:txBody>
          <a:bodyPr/>
          <a:lstStyle/>
          <a:p>
            <a:r>
              <a:rPr lang="en-US" altLang="zh-CN" dirty="0"/>
              <a:t>Generative and discriminative classifiers</a:t>
            </a:r>
            <a:endParaRPr lang="zh-CN" altLang="en-US" dirty="0"/>
          </a:p>
        </p:txBody>
      </p:sp>
      <p:pic>
        <p:nvPicPr>
          <p:cNvPr id="5" name="Content Placeholder 2">
            <a:extLst>
              <a:ext uri="{FF2B5EF4-FFF2-40B4-BE49-F238E27FC236}">
                <a16:creationId xmlns:a16="http://schemas.microsoft.com/office/drawing/2014/main" id="{1BF71957-C66E-489E-87F0-F1736F7AA275}"/>
              </a:ext>
            </a:extLst>
          </p:cNvPr>
          <p:cNvPicPr>
            <a:picLocks noChangeAspect="1"/>
          </p:cNvPicPr>
          <p:nvPr/>
        </p:nvPicPr>
        <p:blipFill>
          <a:blip r:embed="rId3"/>
          <a:stretch>
            <a:fillRect/>
          </a:stretch>
        </p:blipFill>
        <p:spPr>
          <a:xfrm>
            <a:off x="4831567" y="2248203"/>
            <a:ext cx="1080749" cy="734910"/>
          </a:xfrm>
          <a:prstGeom prst="rect">
            <a:avLst/>
          </a:prstGeom>
        </p:spPr>
      </p:pic>
      <p:pic>
        <p:nvPicPr>
          <p:cNvPr id="6" name="Picture 4">
            <a:extLst>
              <a:ext uri="{FF2B5EF4-FFF2-40B4-BE49-F238E27FC236}">
                <a16:creationId xmlns:a16="http://schemas.microsoft.com/office/drawing/2014/main" id="{8BE9CE30-A9B6-42BB-995B-940AC56877FF}"/>
              </a:ext>
            </a:extLst>
          </p:cNvPr>
          <p:cNvPicPr>
            <a:picLocks noChangeAspect="1"/>
          </p:cNvPicPr>
          <p:nvPr/>
        </p:nvPicPr>
        <p:blipFill>
          <a:blip r:embed="rId4"/>
          <a:stretch>
            <a:fillRect/>
          </a:stretch>
        </p:blipFill>
        <p:spPr>
          <a:xfrm>
            <a:off x="4831567" y="4311805"/>
            <a:ext cx="1080749" cy="922240"/>
          </a:xfrm>
          <a:prstGeom prst="rect">
            <a:avLst/>
          </a:prstGeom>
        </p:spPr>
      </p:pic>
      <p:sp>
        <p:nvSpPr>
          <p:cNvPr id="7" name="TextBox 5">
            <a:extLst>
              <a:ext uri="{FF2B5EF4-FFF2-40B4-BE49-F238E27FC236}">
                <a16:creationId xmlns:a16="http://schemas.microsoft.com/office/drawing/2014/main" id="{8BAF32F8-3124-4E0F-8C1E-915E72A123F5}"/>
              </a:ext>
            </a:extLst>
          </p:cNvPr>
          <p:cNvSpPr txBox="1"/>
          <p:nvPr/>
        </p:nvSpPr>
        <p:spPr>
          <a:xfrm>
            <a:off x="405286" y="1059115"/>
            <a:ext cx="8535513" cy="523220"/>
          </a:xfrm>
          <a:prstGeom prst="rect">
            <a:avLst/>
          </a:prstGeom>
          <a:noFill/>
        </p:spPr>
        <p:txBody>
          <a:bodyPr wrap="square" rtlCol="0">
            <a:spAutoFit/>
          </a:bodyPr>
          <a:lstStyle/>
          <a:p>
            <a:pPr defTabSz="1219170" fontAlgn="base">
              <a:spcBef>
                <a:spcPct val="0"/>
              </a:spcBef>
              <a:spcAft>
                <a:spcPct val="0"/>
              </a:spcAft>
            </a:pPr>
            <a:r>
              <a:rPr lang="en-US" sz="2800" dirty="0">
                <a:solidFill>
                  <a:prstClr val="black"/>
                </a:solidFill>
                <a:latin typeface="Tahoma"/>
                <a:ea typeface="ＭＳ Ｐゴシック" charset="0"/>
                <a:cs typeface="Calibri" panose="020F0502020204030204" pitchFamily="34" charset="0"/>
              </a:rPr>
              <a:t>Suppose we are distinguishing cat from dog images</a:t>
            </a:r>
          </a:p>
        </p:txBody>
      </p:sp>
      <p:sp>
        <p:nvSpPr>
          <p:cNvPr id="3" name="灯片编号占位符 2">
            <a:extLst>
              <a:ext uri="{FF2B5EF4-FFF2-40B4-BE49-F238E27FC236}">
                <a16:creationId xmlns:a16="http://schemas.microsoft.com/office/drawing/2014/main" id="{D4E6A113-AA21-4C97-AD42-7D7AD4C1AFF5}"/>
              </a:ext>
            </a:extLst>
          </p:cNvPr>
          <p:cNvSpPr>
            <a:spLocks noGrp="1"/>
          </p:cNvSpPr>
          <p:nvPr>
            <p:ph type="sldNum" sz="quarter" idx="12"/>
          </p:nvPr>
        </p:nvSpPr>
        <p:spPr/>
        <p:txBody>
          <a:bodyPr/>
          <a:lstStyle/>
          <a:p>
            <a:pPr defTabSz="1219170" fontAlgn="base">
              <a:spcBef>
                <a:spcPct val="0"/>
              </a:spcBef>
              <a:spcAft>
                <a:spcPct val="0"/>
              </a:spcAft>
            </a:pPr>
            <a:fld id="{D07771B2-D7F7-364E-B6F3-F7FE93606BCE}" type="slidenum">
              <a:rPr lang="en-US">
                <a:solidFill>
                  <a:prstClr val="black">
                    <a:tint val="75000"/>
                  </a:prstClr>
                </a:solidFill>
                <a:latin typeface="Lucida Sans" charset="0"/>
                <a:ea typeface="ＭＳ Ｐゴシック" charset="0"/>
              </a:rPr>
              <a:pPr defTabSz="1219170" fontAlgn="base">
                <a:spcBef>
                  <a:spcPct val="0"/>
                </a:spcBef>
                <a:spcAft>
                  <a:spcPct val="0"/>
                </a:spcAft>
              </a:pPr>
              <a:t>9</a:t>
            </a:fld>
            <a:endParaRPr lang="en-US">
              <a:solidFill>
                <a:prstClr val="black">
                  <a:tint val="75000"/>
                </a:prstClr>
              </a:solidFill>
              <a:latin typeface="Lucida Sans" charset="0"/>
              <a:ea typeface="ＭＳ Ｐゴシック" charset="0"/>
            </a:endParaRPr>
          </a:p>
        </p:txBody>
      </p:sp>
      <p:sp>
        <p:nvSpPr>
          <p:cNvPr id="8" name="TextBox 7">
            <a:extLst>
              <a:ext uri="{FF2B5EF4-FFF2-40B4-BE49-F238E27FC236}">
                <a16:creationId xmlns:a16="http://schemas.microsoft.com/office/drawing/2014/main" id="{B3186F35-FD92-E146-9FE7-EDC710867559}"/>
              </a:ext>
            </a:extLst>
          </p:cNvPr>
          <p:cNvSpPr txBox="1"/>
          <p:nvPr/>
        </p:nvSpPr>
        <p:spPr>
          <a:xfrm>
            <a:off x="479425" y="2063946"/>
            <a:ext cx="4176658" cy="3170099"/>
          </a:xfrm>
          <a:prstGeom prst="rect">
            <a:avLst/>
          </a:prstGeom>
          <a:noFill/>
        </p:spPr>
        <p:txBody>
          <a:bodyPr wrap="square">
            <a:spAutoFit/>
          </a:bodyPr>
          <a:lstStyle/>
          <a:p>
            <a:pPr marL="342891" indent="-342891" defTabSz="1219170" fontAlgn="base">
              <a:spcBef>
                <a:spcPts val="1200"/>
              </a:spcBef>
              <a:spcAft>
                <a:spcPts val="1200"/>
              </a:spcAft>
              <a:buFont typeface="Arial" panose="020B0604020202020204" pitchFamily="34" charset="0"/>
              <a:buChar char="•"/>
            </a:pPr>
            <a:r>
              <a:rPr lang="en-US" sz="2000" dirty="0">
                <a:solidFill>
                  <a:prstClr val="black"/>
                </a:solidFill>
                <a:latin typeface="Tahoma"/>
                <a:ea typeface="ＭＳ Ｐゴシック" charset="0"/>
                <a:cs typeface="Calibri" panose="020F0502020204030204" pitchFamily="34" charset="0"/>
              </a:rPr>
              <a:t>Build a model of what</a:t>
            </a:r>
            <a:r>
              <a:rPr lang="zh-CN" altLang="en-US" sz="2000" dirty="0">
                <a:solidFill>
                  <a:prstClr val="black"/>
                </a:solidFill>
                <a:latin typeface="Tahoma"/>
                <a:ea typeface="ＭＳ Ｐゴシック" charset="0"/>
                <a:cs typeface="Calibri" panose="020F0502020204030204" pitchFamily="34" charset="0"/>
              </a:rPr>
              <a:t> </a:t>
            </a:r>
            <a:r>
              <a:rPr lang="en-US" altLang="zh-CN" sz="2000" dirty="0">
                <a:solidFill>
                  <a:prstClr val="black"/>
                </a:solidFill>
                <a:latin typeface="Tahoma"/>
                <a:ea typeface="ＭＳ Ｐゴシック" charset="0"/>
                <a:cs typeface="Calibri" panose="020F0502020204030204" pitchFamily="34" charset="0"/>
              </a:rPr>
              <a:t>i</a:t>
            </a:r>
            <a:r>
              <a:rPr lang="en-US" sz="2000" dirty="0">
                <a:solidFill>
                  <a:prstClr val="black"/>
                </a:solidFill>
                <a:latin typeface="Tahoma"/>
                <a:ea typeface="ＭＳ Ｐゴシック" charset="0"/>
                <a:cs typeface="Calibri" panose="020F0502020204030204" pitchFamily="34" charset="0"/>
              </a:rPr>
              <a:t>s in a cat image: Knows about whiskers, ears, eyes; Assigns a probability to any image; and then ask how cat-y is this image? </a:t>
            </a:r>
            <a:r>
              <a:rPr lang="en-US" sz="2000" dirty="0">
                <a:solidFill>
                  <a:prstClr val="black"/>
                </a:solidFill>
                <a:ea typeface="ＭＳ Ｐゴシック" charset="0"/>
                <a:cs typeface="Calibri" panose="020F0502020204030204" pitchFamily="34" charset="0"/>
              </a:rPr>
              <a:t>Also build a model for dog images</a:t>
            </a:r>
          </a:p>
          <a:p>
            <a:pPr marL="342891" indent="-342891" defTabSz="1219170" fontAlgn="base">
              <a:spcBef>
                <a:spcPts val="1200"/>
              </a:spcBef>
              <a:spcAft>
                <a:spcPct val="0"/>
              </a:spcAft>
              <a:buFont typeface="Arial" panose="020B0604020202020204" pitchFamily="34" charset="0"/>
              <a:buChar char="•"/>
            </a:pPr>
            <a:r>
              <a:rPr lang="en-US" sz="2000" dirty="0">
                <a:solidFill>
                  <a:prstClr val="black"/>
                </a:solidFill>
                <a:ea typeface="ＭＳ Ｐゴシック" charset="0"/>
                <a:cs typeface="Calibri" panose="020F0502020204030204" pitchFamily="34" charset="0"/>
              </a:rPr>
              <a:t>Now given a new image, run both models and see which one fits better </a:t>
            </a:r>
          </a:p>
        </p:txBody>
      </p:sp>
      <p:sp>
        <p:nvSpPr>
          <p:cNvPr id="13" name="TextBox 12">
            <a:extLst>
              <a:ext uri="{FF2B5EF4-FFF2-40B4-BE49-F238E27FC236}">
                <a16:creationId xmlns:a16="http://schemas.microsoft.com/office/drawing/2014/main" id="{BB7D37E0-76A2-D544-870C-B40846337CE2}"/>
              </a:ext>
            </a:extLst>
          </p:cNvPr>
          <p:cNvSpPr txBox="1"/>
          <p:nvPr/>
        </p:nvSpPr>
        <p:spPr>
          <a:xfrm>
            <a:off x="895349" y="5798885"/>
            <a:ext cx="4889829" cy="461665"/>
          </a:xfrm>
          <a:prstGeom prst="rect">
            <a:avLst/>
          </a:prstGeom>
          <a:noFill/>
        </p:spPr>
        <p:txBody>
          <a:bodyPr wrap="square">
            <a:spAutoFit/>
          </a:bodyPr>
          <a:lstStyle/>
          <a:p>
            <a:r>
              <a:rPr lang="en-US" altLang="zh-CN" sz="2400" b="1" dirty="0"/>
              <a:t>Generative classifier</a:t>
            </a:r>
            <a:r>
              <a:rPr lang="zh-CN" altLang="en-US" sz="2400" b="1" dirty="0"/>
              <a:t> </a:t>
            </a:r>
            <a:r>
              <a:rPr lang="en-US" altLang="zh-CN" sz="2400" b="1" dirty="0"/>
              <a:t>(e.g.,</a:t>
            </a:r>
            <a:r>
              <a:rPr lang="zh-CN" altLang="en-US" sz="2400" b="1" dirty="0"/>
              <a:t> </a:t>
            </a:r>
            <a:r>
              <a:rPr lang="en-US" altLang="zh-CN" sz="2400" b="1" dirty="0"/>
              <a:t>NB)</a:t>
            </a:r>
            <a:endParaRPr lang="en-CN" sz="2400" b="1" dirty="0"/>
          </a:p>
        </p:txBody>
      </p:sp>
      <p:sp>
        <p:nvSpPr>
          <p:cNvPr id="14" name="Rectangle 13">
            <a:extLst>
              <a:ext uri="{FF2B5EF4-FFF2-40B4-BE49-F238E27FC236}">
                <a16:creationId xmlns:a16="http://schemas.microsoft.com/office/drawing/2014/main" id="{9F047F6F-49D8-8C4A-AE13-C168FCA52080}"/>
              </a:ext>
            </a:extLst>
          </p:cNvPr>
          <p:cNvSpPr/>
          <p:nvPr/>
        </p:nvSpPr>
        <p:spPr>
          <a:xfrm>
            <a:off x="479425" y="1862034"/>
            <a:ext cx="5721678" cy="45759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6" name="Rectangle 15">
            <a:extLst>
              <a:ext uri="{FF2B5EF4-FFF2-40B4-BE49-F238E27FC236}">
                <a16:creationId xmlns:a16="http://schemas.microsoft.com/office/drawing/2014/main" id="{883A678A-212D-7349-818D-551D682F33C0}"/>
              </a:ext>
            </a:extLst>
          </p:cNvPr>
          <p:cNvSpPr/>
          <p:nvPr/>
        </p:nvSpPr>
        <p:spPr>
          <a:xfrm>
            <a:off x="6290440" y="1862033"/>
            <a:ext cx="5721678" cy="4575957"/>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CN"/>
          </a:p>
        </p:txBody>
      </p:sp>
      <p:sp>
        <p:nvSpPr>
          <p:cNvPr id="18" name="TextBox 17">
            <a:extLst>
              <a:ext uri="{FF2B5EF4-FFF2-40B4-BE49-F238E27FC236}">
                <a16:creationId xmlns:a16="http://schemas.microsoft.com/office/drawing/2014/main" id="{94708BE0-FD20-0849-B3F3-BEA597F01F91}"/>
              </a:ext>
            </a:extLst>
          </p:cNvPr>
          <p:cNvSpPr txBox="1"/>
          <p:nvPr/>
        </p:nvSpPr>
        <p:spPr>
          <a:xfrm>
            <a:off x="6446018" y="5798884"/>
            <a:ext cx="5422134" cy="461665"/>
          </a:xfrm>
          <a:prstGeom prst="rect">
            <a:avLst/>
          </a:prstGeom>
          <a:noFill/>
        </p:spPr>
        <p:txBody>
          <a:bodyPr wrap="square">
            <a:spAutoFit/>
          </a:bodyPr>
          <a:lstStyle/>
          <a:p>
            <a:r>
              <a:rPr lang="en-US" altLang="zh-CN" sz="2400" b="1" dirty="0">
                <a:cs typeface="Calibri" panose="020F0502020204030204" pitchFamily="34" charset="0"/>
              </a:rPr>
              <a:t>Discriminative classifier</a:t>
            </a:r>
            <a:r>
              <a:rPr lang="zh-CN" altLang="en-US" sz="2400" b="1" dirty="0">
                <a:cs typeface="Calibri" panose="020F0502020204030204" pitchFamily="34" charset="0"/>
              </a:rPr>
              <a:t> </a:t>
            </a:r>
            <a:r>
              <a:rPr lang="en-US" altLang="zh-CN" sz="2400" b="1" dirty="0">
                <a:cs typeface="Calibri" panose="020F0502020204030204" pitchFamily="34" charset="0"/>
              </a:rPr>
              <a:t>(e.g.,</a:t>
            </a:r>
            <a:r>
              <a:rPr lang="zh-CN" altLang="en-US" sz="2400" b="1" dirty="0">
                <a:cs typeface="Calibri" panose="020F0502020204030204" pitchFamily="34" charset="0"/>
              </a:rPr>
              <a:t> </a:t>
            </a:r>
            <a:r>
              <a:rPr lang="en-US" altLang="zh-CN" sz="2400" b="1" dirty="0">
                <a:cs typeface="Calibri" panose="020F0502020204030204" pitchFamily="34" charset="0"/>
              </a:rPr>
              <a:t>LR)</a:t>
            </a:r>
            <a:endParaRPr lang="en-CN" sz="2400" b="1" dirty="0"/>
          </a:p>
        </p:txBody>
      </p:sp>
      <p:sp>
        <p:nvSpPr>
          <p:cNvPr id="20" name="TextBox 19">
            <a:extLst>
              <a:ext uri="{FF2B5EF4-FFF2-40B4-BE49-F238E27FC236}">
                <a16:creationId xmlns:a16="http://schemas.microsoft.com/office/drawing/2014/main" id="{701AC8F4-06B6-5C41-A36A-0A0ED9068F41}"/>
              </a:ext>
            </a:extLst>
          </p:cNvPr>
          <p:cNvSpPr txBox="1"/>
          <p:nvPr/>
        </p:nvSpPr>
        <p:spPr>
          <a:xfrm>
            <a:off x="6421821" y="2063946"/>
            <a:ext cx="5160580" cy="3170099"/>
          </a:xfrm>
          <a:prstGeom prst="rect">
            <a:avLst/>
          </a:prstGeom>
          <a:noFill/>
        </p:spPr>
        <p:txBody>
          <a:bodyPr wrap="square">
            <a:spAutoFit/>
          </a:bodyPr>
          <a:lstStyle/>
          <a:p>
            <a:pPr marL="285750" indent="-285750" defTabSz="1219170" fontAlgn="base">
              <a:spcBef>
                <a:spcPct val="0"/>
              </a:spcBef>
              <a:spcAft>
                <a:spcPct val="0"/>
              </a:spcAft>
              <a:buFont typeface="Arial" panose="020B0604020202020204" pitchFamily="34" charset="0"/>
              <a:buChar char="•"/>
            </a:pPr>
            <a:r>
              <a:rPr lang="en-US" sz="2000" dirty="0">
                <a:solidFill>
                  <a:prstClr val="black"/>
                </a:solidFill>
                <a:latin typeface="Tahoma"/>
                <a:ea typeface="ＭＳ Ｐゴシック" charset="0"/>
                <a:cs typeface="Calibri" panose="020F0502020204030204" pitchFamily="34" charset="0"/>
              </a:rPr>
              <a:t>Just try to distinguish dogs from cats</a:t>
            </a:r>
          </a:p>
          <a:p>
            <a:pPr marL="285750" indent="-285750" defTabSz="1219170" fontAlgn="base">
              <a:spcBef>
                <a:spcPct val="0"/>
              </a:spcBef>
              <a:spcAft>
                <a:spcPct val="0"/>
              </a:spcAft>
              <a:buFont typeface="Arial" panose="020B0604020202020204" pitchFamily="34" charset="0"/>
              <a:buChar char="•"/>
            </a:pPr>
            <a:endParaRPr lang="en-US" sz="2000" dirty="0">
              <a:solidFill>
                <a:prstClr val="black"/>
              </a:solidFill>
              <a:latin typeface="Tahoma"/>
              <a:ea typeface="ＭＳ Ｐゴシック" charset="0"/>
              <a:cs typeface="Calibri" panose="020F0502020204030204" pitchFamily="34" charset="0"/>
            </a:endParaRPr>
          </a:p>
          <a:p>
            <a:pPr marL="285750" indent="-285750" defTabSz="1219170" fontAlgn="base">
              <a:spcBef>
                <a:spcPct val="0"/>
              </a:spcBef>
              <a:spcAft>
                <a:spcPct val="0"/>
              </a:spcAft>
              <a:buFont typeface="Arial" panose="020B0604020202020204" pitchFamily="34" charset="0"/>
              <a:buChar char="•"/>
            </a:pPr>
            <a:endParaRPr lang="en-US" sz="2000" dirty="0">
              <a:solidFill>
                <a:prstClr val="black"/>
              </a:solidFill>
              <a:latin typeface="Tahoma"/>
              <a:ea typeface="ＭＳ Ｐゴシック" charset="0"/>
              <a:cs typeface="Calibri" panose="020F0502020204030204" pitchFamily="34" charset="0"/>
            </a:endParaRPr>
          </a:p>
          <a:p>
            <a:pPr marL="285750" indent="-285750" defTabSz="1219170" fontAlgn="base">
              <a:spcBef>
                <a:spcPct val="0"/>
              </a:spcBef>
              <a:spcAft>
                <a:spcPct val="0"/>
              </a:spcAft>
              <a:buFont typeface="Arial" panose="020B0604020202020204" pitchFamily="34" charset="0"/>
              <a:buChar char="•"/>
            </a:pPr>
            <a:endParaRPr lang="en-US" sz="2000" dirty="0">
              <a:solidFill>
                <a:prstClr val="black"/>
              </a:solidFill>
              <a:latin typeface="Tahoma"/>
              <a:ea typeface="ＭＳ Ｐゴシック" charset="0"/>
              <a:cs typeface="Calibri" panose="020F0502020204030204" pitchFamily="34" charset="0"/>
            </a:endParaRPr>
          </a:p>
          <a:p>
            <a:pPr marL="285750" indent="-285750" defTabSz="1219170" fontAlgn="base">
              <a:spcBef>
                <a:spcPct val="0"/>
              </a:spcBef>
              <a:spcAft>
                <a:spcPct val="0"/>
              </a:spcAft>
              <a:buFont typeface="Arial" panose="020B0604020202020204" pitchFamily="34" charset="0"/>
              <a:buChar char="•"/>
            </a:pPr>
            <a:endParaRPr lang="en-US" sz="2000" dirty="0">
              <a:solidFill>
                <a:prstClr val="black"/>
              </a:solidFill>
              <a:latin typeface="Tahoma"/>
              <a:ea typeface="ＭＳ Ｐゴシック" charset="0"/>
              <a:cs typeface="Calibri" panose="020F0502020204030204" pitchFamily="34" charset="0"/>
            </a:endParaRPr>
          </a:p>
          <a:p>
            <a:pPr marL="285750" indent="-285750" defTabSz="1219170" fontAlgn="base">
              <a:spcBef>
                <a:spcPct val="0"/>
              </a:spcBef>
              <a:spcAft>
                <a:spcPct val="0"/>
              </a:spcAft>
              <a:buFont typeface="Arial" panose="020B0604020202020204" pitchFamily="34" charset="0"/>
              <a:buChar char="•"/>
            </a:pPr>
            <a:endParaRPr lang="en-US" sz="2000" dirty="0">
              <a:solidFill>
                <a:prstClr val="black"/>
              </a:solidFill>
              <a:latin typeface="Tahoma"/>
              <a:ea typeface="ＭＳ Ｐゴシック" charset="0"/>
              <a:cs typeface="Calibri" panose="020F0502020204030204" pitchFamily="34" charset="0"/>
            </a:endParaRPr>
          </a:p>
          <a:p>
            <a:pPr marL="285750" indent="-285750" defTabSz="1219170" fontAlgn="base">
              <a:spcBef>
                <a:spcPct val="0"/>
              </a:spcBef>
              <a:spcAft>
                <a:spcPct val="0"/>
              </a:spcAft>
              <a:buFont typeface="Arial" panose="020B0604020202020204" pitchFamily="34" charset="0"/>
              <a:buChar char="•"/>
            </a:pPr>
            <a:endParaRPr lang="en-US" sz="2000" dirty="0">
              <a:solidFill>
                <a:prstClr val="black"/>
              </a:solidFill>
              <a:latin typeface="Tahoma"/>
              <a:ea typeface="ＭＳ Ｐゴシック" charset="0"/>
              <a:cs typeface="Calibri" panose="020F0502020204030204" pitchFamily="34" charset="0"/>
            </a:endParaRPr>
          </a:p>
          <a:p>
            <a:pPr marL="285750" indent="-285750" defTabSz="1219170" fontAlgn="base">
              <a:spcBef>
                <a:spcPct val="0"/>
              </a:spcBef>
              <a:spcAft>
                <a:spcPct val="0"/>
              </a:spcAft>
              <a:buFont typeface="Arial" panose="020B0604020202020204" pitchFamily="34" charset="0"/>
              <a:buChar char="•"/>
            </a:pPr>
            <a:endParaRPr lang="en-US" sz="2000" dirty="0">
              <a:solidFill>
                <a:prstClr val="black"/>
              </a:solidFill>
              <a:latin typeface="Tahoma"/>
              <a:ea typeface="ＭＳ Ｐゴシック" charset="0"/>
              <a:cs typeface="Calibri" panose="020F0502020204030204" pitchFamily="34" charset="0"/>
            </a:endParaRPr>
          </a:p>
          <a:p>
            <a:pPr marL="285750" indent="-285750" defTabSz="1219170" fontAlgn="base">
              <a:spcBef>
                <a:spcPct val="0"/>
              </a:spcBef>
              <a:spcAft>
                <a:spcPct val="0"/>
              </a:spcAft>
              <a:buFont typeface="Arial" panose="020B0604020202020204" pitchFamily="34" charset="0"/>
              <a:buChar char="•"/>
            </a:pPr>
            <a:r>
              <a:rPr lang="en-US" sz="2000" dirty="0">
                <a:solidFill>
                  <a:prstClr val="black"/>
                </a:solidFill>
                <a:latin typeface="Tahoma"/>
                <a:ea typeface="ＭＳ Ｐゴシック" charset="0"/>
                <a:cs typeface="Calibri" panose="020F0502020204030204" pitchFamily="34" charset="0"/>
              </a:rPr>
              <a:t>Oh look, dogs have collars! Let's ignore everything else</a:t>
            </a:r>
          </a:p>
        </p:txBody>
      </p:sp>
      <p:pic>
        <p:nvPicPr>
          <p:cNvPr id="21" name="Content Placeholder 2">
            <a:extLst>
              <a:ext uri="{FF2B5EF4-FFF2-40B4-BE49-F238E27FC236}">
                <a16:creationId xmlns:a16="http://schemas.microsoft.com/office/drawing/2014/main" id="{EF8882D1-A6F4-5A41-BFCD-D6D4924C05A5}"/>
              </a:ext>
            </a:extLst>
          </p:cNvPr>
          <p:cNvPicPr>
            <a:picLocks noChangeAspect="1"/>
          </p:cNvPicPr>
          <p:nvPr/>
        </p:nvPicPr>
        <p:blipFill>
          <a:blip r:embed="rId3"/>
          <a:stretch>
            <a:fillRect/>
          </a:stretch>
        </p:blipFill>
        <p:spPr>
          <a:xfrm>
            <a:off x="6915807" y="2745264"/>
            <a:ext cx="2105314" cy="1431614"/>
          </a:xfrm>
          <a:prstGeom prst="rect">
            <a:avLst/>
          </a:prstGeom>
        </p:spPr>
      </p:pic>
      <p:pic>
        <p:nvPicPr>
          <p:cNvPr id="22" name="Picture 4">
            <a:extLst>
              <a:ext uri="{FF2B5EF4-FFF2-40B4-BE49-F238E27FC236}">
                <a16:creationId xmlns:a16="http://schemas.microsoft.com/office/drawing/2014/main" id="{95521967-DC49-5747-8521-9B2AE1D066DD}"/>
              </a:ext>
            </a:extLst>
          </p:cNvPr>
          <p:cNvPicPr>
            <a:picLocks noChangeAspect="1"/>
          </p:cNvPicPr>
          <p:nvPr/>
        </p:nvPicPr>
        <p:blipFill>
          <a:blip r:embed="rId4"/>
          <a:stretch>
            <a:fillRect/>
          </a:stretch>
        </p:blipFill>
        <p:spPr>
          <a:xfrm>
            <a:off x="9706319" y="2743754"/>
            <a:ext cx="1673153" cy="1427758"/>
          </a:xfrm>
          <a:prstGeom prst="rect">
            <a:avLst/>
          </a:prstGeom>
        </p:spPr>
      </p:pic>
      <p:sp>
        <p:nvSpPr>
          <p:cNvPr id="23" name="任意多边形: 形状 4">
            <a:extLst>
              <a:ext uri="{FF2B5EF4-FFF2-40B4-BE49-F238E27FC236}">
                <a16:creationId xmlns:a16="http://schemas.microsoft.com/office/drawing/2014/main" id="{AF2BBA6D-BB3E-7A42-A299-3F5BBAC957B3}"/>
              </a:ext>
            </a:extLst>
          </p:cNvPr>
          <p:cNvSpPr/>
          <p:nvPr/>
        </p:nvSpPr>
        <p:spPr>
          <a:xfrm>
            <a:off x="10395309" y="3637311"/>
            <a:ext cx="588002" cy="388398"/>
          </a:xfrm>
          <a:custGeom>
            <a:avLst/>
            <a:gdLst>
              <a:gd name="connsiteX0" fmla="*/ 52231 w 1077841"/>
              <a:gd name="connsiteY0" fmla="*/ 47540 h 801302"/>
              <a:gd name="connsiteX1" fmla="*/ 793636 w 1077841"/>
              <a:gd name="connsiteY1" fmla="*/ 10470 h 801302"/>
              <a:gd name="connsiteX2" fmla="*/ 941917 w 1077841"/>
              <a:gd name="connsiteY2" fmla="*/ 35183 h 801302"/>
              <a:gd name="connsiteX3" fmla="*/ 978987 w 1077841"/>
              <a:gd name="connsiteY3" fmla="*/ 59897 h 801302"/>
              <a:gd name="connsiteX4" fmla="*/ 1016058 w 1077841"/>
              <a:gd name="connsiteY4" fmla="*/ 96967 h 801302"/>
              <a:gd name="connsiteX5" fmla="*/ 1040771 w 1077841"/>
              <a:gd name="connsiteY5" fmla="*/ 158751 h 801302"/>
              <a:gd name="connsiteX6" fmla="*/ 1053128 w 1077841"/>
              <a:gd name="connsiteY6" fmla="*/ 257605 h 801302"/>
              <a:gd name="connsiteX7" fmla="*/ 1065485 w 1077841"/>
              <a:gd name="connsiteY7" fmla="*/ 331745 h 801302"/>
              <a:gd name="connsiteX8" fmla="*/ 1077841 w 1077841"/>
              <a:gd name="connsiteY8" fmla="*/ 418243 h 801302"/>
              <a:gd name="connsiteX9" fmla="*/ 1065485 w 1077841"/>
              <a:gd name="connsiteY9" fmla="*/ 615951 h 801302"/>
              <a:gd name="connsiteX10" fmla="*/ 1040771 w 1077841"/>
              <a:gd name="connsiteY10" fmla="*/ 653021 h 801302"/>
              <a:gd name="connsiteX11" fmla="*/ 929560 w 1077841"/>
              <a:gd name="connsiteY11" fmla="*/ 764232 h 801302"/>
              <a:gd name="connsiteX12" fmla="*/ 892490 w 1077841"/>
              <a:gd name="connsiteY12" fmla="*/ 788945 h 801302"/>
              <a:gd name="connsiteX13" fmla="*/ 781279 w 1077841"/>
              <a:gd name="connsiteY13" fmla="*/ 801302 h 801302"/>
              <a:gd name="connsiteX14" fmla="*/ 521787 w 1077841"/>
              <a:gd name="connsiteY14" fmla="*/ 788945 h 801302"/>
              <a:gd name="connsiteX15" fmla="*/ 472360 w 1077841"/>
              <a:gd name="connsiteY15" fmla="*/ 776589 h 801302"/>
              <a:gd name="connsiteX16" fmla="*/ 385863 w 1077841"/>
              <a:gd name="connsiteY16" fmla="*/ 751875 h 801302"/>
              <a:gd name="connsiteX17" fmla="*/ 175798 w 1077841"/>
              <a:gd name="connsiteY17" fmla="*/ 739518 h 801302"/>
              <a:gd name="connsiteX18" fmla="*/ 138728 w 1077841"/>
              <a:gd name="connsiteY18" fmla="*/ 714805 h 801302"/>
              <a:gd name="connsiteX19" fmla="*/ 114014 w 1077841"/>
              <a:gd name="connsiteY19" fmla="*/ 653021 h 801302"/>
              <a:gd name="connsiteX20" fmla="*/ 89301 w 1077841"/>
              <a:gd name="connsiteY20" fmla="*/ 566524 h 801302"/>
              <a:gd name="connsiteX21" fmla="*/ 76944 w 1077841"/>
              <a:gd name="connsiteY21" fmla="*/ 492383 h 801302"/>
              <a:gd name="connsiteX22" fmla="*/ 64587 w 1077841"/>
              <a:gd name="connsiteY22" fmla="*/ 442956 h 801302"/>
              <a:gd name="connsiteX23" fmla="*/ 52231 w 1077841"/>
              <a:gd name="connsiteY23" fmla="*/ 381172 h 801302"/>
              <a:gd name="connsiteX24" fmla="*/ 52231 w 1077841"/>
              <a:gd name="connsiteY24" fmla="*/ 47540 h 8013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1077841" h="801302">
                <a:moveTo>
                  <a:pt x="52231" y="47540"/>
                </a:moveTo>
                <a:cubicBezTo>
                  <a:pt x="175798" y="-14244"/>
                  <a:pt x="131445" y="-2774"/>
                  <a:pt x="793636" y="10470"/>
                </a:cubicBezTo>
                <a:cubicBezTo>
                  <a:pt x="828875" y="14385"/>
                  <a:pt x="900514" y="14481"/>
                  <a:pt x="941917" y="35183"/>
                </a:cubicBezTo>
                <a:cubicBezTo>
                  <a:pt x="955200" y="41825"/>
                  <a:pt x="967578" y="50390"/>
                  <a:pt x="978987" y="59897"/>
                </a:cubicBezTo>
                <a:cubicBezTo>
                  <a:pt x="992412" y="71084"/>
                  <a:pt x="1003701" y="84610"/>
                  <a:pt x="1016058" y="96967"/>
                </a:cubicBezTo>
                <a:cubicBezTo>
                  <a:pt x="1024296" y="117562"/>
                  <a:pt x="1035783" y="137138"/>
                  <a:pt x="1040771" y="158751"/>
                </a:cubicBezTo>
                <a:cubicBezTo>
                  <a:pt x="1048238" y="191108"/>
                  <a:pt x="1048432" y="224731"/>
                  <a:pt x="1053128" y="257605"/>
                </a:cubicBezTo>
                <a:cubicBezTo>
                  <a:pt x="1056671" y="282407"/>
                  <a:pt x="1061675" y="306982"/>
                  <a:pt x="1065485" y="331745"/>
                </a:cubicBezTo>
                <a:cubicBezTo>
                  <a:pt x="1069914" y="360532"/>
                  <a:pt x="1073722" y="389410"/>
                  <a:pt x="1077841" y="418243"/>
                </a:cubicBezTo>
                <a:cubicBezTo>
                  <a:pt x="1073722" y="484146"/>
                  <a:pt x="1075783" y="550728"/>
                  <a:pt x="1065485" y="615951"/>
                </a:cubicBezTo>
                <a:cubicBezTo>
                  <a:pt x="1063169" y="630620"/>
                  <a:pt x="1049506" y="641010"/>
                  <a:pt x="1040771" y="653021"/>
                </a:cubicBezTo>
                <a:cubicBezTo>
                  <a:pt x="916855" y="823406"/>
                  <a:pt x="1018976" y="719525"/>
                  <a:pt x="929560" y="764232"/>
                </a:cubicBezTo>
                <a:cubicBezTo>
                  <a:pt x="916277" y="770873"/>
                  <a:pt x="906897" y="785343"/>
                  <a:pt x="892490" y="788945"/>
                </a:cubicBezTo>
                <a:cubicBezTo>
                  <a:pt x="856305" y="797991"/>
                  <a:pt x="818349" y="797183"/>
                  <a:pt x="781279" y="801302"/>
                </a:cubicBezTo>
                <a:cubicBezTo>
                  <a:pt x="694782" y="797183"/>
                  <a:pt x="608107" y="795850"/>
                  <a:pt x="521787" y="788945"/>
                </a:cubicBezTo>
                <a:cubicBezTo>
                  <a:pt x="504858" y="787591"/>
                  <a:pt x="488744" y="781057"/>
                  <a:pt x="472360" y="776589"/>
                </a:cubicBezTo>
                <a:cubicBezTo>
                  <a:pt x="443430" y="768699"/>
                  <a:pt x="415618" y="755594"/>
                  <a:pt x="385863" y="751875"/>
                </a:cubicBezTo>
                <a:cubicBezTo>
                  <a:pt x="316262" y="743175"/>
                  <a:pt x="245820" y="743637"/>
                  <a:pt x="175798" y="739518"/>
                </a:cubicBezTo>
                <a:cubicBezTo>
                  <a:pt x="163441" y="731280"/>
                  <a:pt x="147360" y="726890"/>
                  <a:pt x="138728" y="714805"/>
                </a:cubicBezTo>
                <a:cubicBezTo>
                  <a:pt x="125835" y="696755"/>
                  <a:pt x="121802" y="673790"/>
                  <a:pt x="114014" y="653021"/>
                </a:cubicBezTo>
                <a:cubicBezTo>
                  <a:pt x="103922" y="626108"/>
                  <a:pt x="94864" y="594337"/>
                  <a:pt x="89301" y="566524"/>
                </a:cubicBezTo>
                <a:cubicBezTo>
                  <a:pt x="84387" y="541956"/>
                  <a:pt x="81858" y="516951"/>
                  <a:pt x="76944" y="492383"/>
                </a:cubicBezTo>
                <a:cubicBezTo>
                  <a:pt x="73613" y="475730"/>
                  <a:pt x="68271" y="459534"/>
                  <a:pt x="64587" y="442956"/>
                </a:cubicBezTo>
                <a:cubicBezTo>
                  <a:pt x="60031" y="422454"/>
                  <a:pt x="56350" y="401767"/>
                  <a:pt x="52231" y="381172"/>
                </a:cubicBezTo>
                <a:cubicBezTo>
                  <a:pt x="64795" y="29362"/>
                  <a:pt x="-71336" y="109324"/>
                  <a:pt x="52231" y="47540"/>
                </a:cubicBezTo>
                <a:close/>
              </a:path>
            </a:pathLst>
          </a:custGeom>
          <a:noFill/>
          <a:ln w="57150">
            <a:solidFill>
              <a:srgbClr val="CC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fontAlgn="base">
              <a:spcBef>
                <a:spcPct val="0"/>
              </a:spcBef>
              <a:spcAft>
                <a:spcPct val="0"/>
              </a:spcAft>
            </a:pPr>
            <a:endParaRPr lang="zh-CN" altLang="en-US" sz="3200">
              <a:solidFill>
                <a:prstClr val="white"/>
              </a:solidFill>
              <a:latin typeface="Tahoma"/>
            </a:endParaRPr>
          </a:p>
        </p:txBody>
      </p:sp>
      <p:pic>
        <p:nvPicPr>
          <p:cNvPr id="102402" name="Picture 2">
            <a:extLst>
              <a:ext uri="{FF2B5EF4-FFF2-40B4-BE49-F238E27FC236}">
                <a16:creationId xmlns:a16="http://schemas.microsoft.com/office/drawing/2014/main" id="{2A9A739C-CF08-4046-A3A0-4E28B9DC157D}"/>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9576" b="90113"/>
          <a:stretch/>
        </p:blipFill>
        <p:spPr bwMode="auto">
          <a:xfrm>
            <a:off x="4831567" y="3056266"/>
            <a:ext cx="1151798" cy="257518"/>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a:extLst>
              <a:ext uri="{FF2B5EF4-FFF2-40B4-BE49-F238E27FC236}">
                <a16:creationId xmlns:a16="http://schemas.microsoft.com/office/drawing/2014/main" id="{BA2DD033-38AC-CD49-8522-560059264B9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27660" t="42822" r="8813" b="49199"/>
          <a:stretch/>
        </p:blipFill>
        <p:spPr bwMode="auto">
          <a:xfrm>
            <a:off x="4776096" y="5265250"/>
            <a:ext cx="1136220" cy="2484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70445741"/>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主题1">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主题1" id="{879DA082-C559-423B-96B0-C40503F83043}" vid="{6BD79E0A-0BD8-487C-B457-6FE003CF2571}"/>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6014</Words>
  <Application>Microsoft Macintosh PowerPoint</Application>
  <PresentationFormat>Widescreen</PresentationFormat>
  <Paragraphs>958</Paragraphs>
  <Slides>75</Slides>
  <Notes>51</Notes>
  <HiddenSlides>0</HiddenSlides>
  <MMClips>0</MMClips>
  <ScaleCrop>false</ScaleCrop>
  <HeadingPairs>
    <vt:vector size="8" baseType="variant">
      <vt:variant>
        <vt:lpstr>Fonts Used</vt:lpstr>
      </vt:variant>
      <vt:variant>
        <vt:i4>10</vt:i4>
      </vt:variant>
      <vt:variant>
        <vt:lpstr>Theme</vt:lpstr>
      </vt:variant>
      <vt:variant>
        <vt:i4>2</vt:i4>
      </vt:variant>
      <vt:variant>
        <vt:lpstr>Embedded OLE Servers</vt:lpstr>
      </vt:variant>
      <vt:variant>
        <vt:i4>1</vt:i4>
      </vt:variant>
      <vt:variant>
        <vt:lpstr>Slide Titles</vt:lpstr>
      </vt:variant>
      <vt:variant>
        <vt:i4>75</vt:i4>
      </vt:variant>
    </vt:vector>
  </HeadingPairs>
  <TitlesOfParts>
    <vt:vector size="88" baseType="lpstr">
      <vt:lpstr>等线</vt:lpstr>
      <vt:lpstr>Arial</vt:lpstr>
      <vt:lpstr>Calibri</vt:lpstr>
      <vt:lpstr>Cambria Math</vt:lpstr>
      <vt:lpstr>Courier</vt:lpstr>
      <vt:lpstr>Lucida Sans</vt:lpstr>
      <vt:lpstr>Symbol</vt:lpstr>
      <vt:lpstr>Tahoma</vt:lpstr>
      <vt:lpstr>Times New Roman</vt:lpstr>
      <vt:lpstr>Wingdings</vt:lpstr>
      <vt:lpstr>Office 主题​​</vt:lpstr>
      <vt:lpstr>主题1</vt:lpstr>
      <vt:lpstr>Equation</vt:lpstr>
      <vt:lpstr>Lecture 03 – Text classification</vt:lpstr>
      <vt:lpstr>Outline</vt:lpstr>
      <vt:lpstr>Is this a spam?</vt:lpstr>
      <vt:lpstr>Who wrote which federalist papers?</vt:lpstr>
      <vt:lpstr>Positive or negative movie review?</vt:lpstr>
      <vt:lpstr>Male or female author?</vt:lpstr>
      <vt:lpstr>Text classification paradigm</vt:lpstr>
      <vt:lpstr>Classification methods</vt:lpstr>
      <vt:lpstr>Generative and discriminative classifiers</vt:lpstr>
      <vt:lpstr>Outline</vt:lpstr>
      <vt:lpstr>Motivation - Bayes’ Rule (BR)</vt:lpstr>
      <vt:lpstr>NB classifier – Bayes Rule </vt:lpstr>
      <vt:lpstr>NB classifier – Assumptions and final NB</vt:lpstr>
      <vt:lpstr>NB classifier - Bag-of-words</vt:lpstr>
      <vt:lpstr>Model learning – estimating P(c), P(v_i |c)</vt:lpstr>
      <vt:lpstr>Model learning - Training Code</vt:lpstr>
      <vt:lpstr>Model learning - Smoothing</vt:lpstr>
      <vt:lpstr>Model testing - Running example</vt:lpstr>
      <vt:lpstr>Outline</vt:lpstr>
      <vt:lpstr>LR classifier – intuition</vt:lpstr>
      <vt:lpstr>LR classifier – intuition</vt:lpstr>
      <vt:lpstr>LR classifier – binary case</vt:lpstr>
      <vt:lpstr>LR classifier – multinomial case</vt:lpstr>
      <vt:lpstr>LR classifier – softmax</vt:lpstr>
      <vt:lpstr>Model learning – general paradigm</vt:lpstr>
      <vt:lpstr>Model learning – building features x^((i) )</vt:lpstr>
      <vt:lpstr>Model learning – building features x^((i) )</vt:lpstr>
      <vt:lpstr>Model learning – building features x^((i) )</vt:lpstr>
      <vt:lpstr>Model learning – loss design</vt:lpstr>
      <vt:lpstr>Model learning – cross-entropy loss</vt:lpstr>
      <vt:lpstr>Model learning – cross-entropy loss</vt:lpstr>
      <vt:lpstr>Model learning – example loss</vt:lpstr>
      <vt:lpstr>Model learning – example loss</vt:lpstr>
      <vt:lpstr>Model learning – example loss</vt:lpstr>
      <vt:lpstr>Model learning – example loss checking</vt:lpstr>
      <vt:lpstr>Model learning – estimating w,b</vt:lpstr>
      <vt:lpstr>Model learning – gradient descent (GD)</vt:lpstr>
      <vt:lpstr>Model learning – GD</vt:lpstr>
      <vt:lpstr>Model learning – GD</vt:lpstr>
      <vt:lpstr>Model learning – GD</vt:lpstr>
      <vt:lpstr>Model learning – GD</vt:lpstr>
      <vt:lpstr>Model learning – N dimensions</vt:lpstr>
      <vt:lpstr>Model learning – Gradients</vt:lpstr>
      <vt:lpstr>Model learning – Gradients</vt:lpstr>
      <vt:lpstr>Model learning – Partial derivatives for LR</vt:lpstr>
      <vt:lpstr>Model learning – SGD</vt:lpstr>
      <vt:lpstr>Model learning – Example of GD</vt:lpstr>
      <vt:lpstr>Model learning – Example of GD</vt:lpstr>
      <vt:lpstr>Model learning – Mini-batch training</vt:lpstr>
      <vt:lpstr>Model learning – SGD</vt:lpstr>
      <vt:lpstr>Overfitting</vt:lpstr>
      <vt:lpstr>Overfitting</vt:lpstr>
      <vt:lpstr>Overfitting</vt:lpstr>
      <vt:lpstr>Regularization</vt:lpstr>
      <vt:lpstr>Regularization- ℓ_2</vt:lpstr>
      <vt:lpstr>Regularization- ℓ_1</vt:lpstr>
      <vt:lpstr>Outline</vt:lpstr>
      <vt:lpstr>General evaluation methodology</vt:lpstr>
      <vt:lpstr>Confusion matrix - Accuracy </vt:lpstr>
      <vt:lpstr>A combined measure - F-score</vt:lpstr>
      <vt:lpstr>Evaluation: classic Reuters dataset </vt:lpstr>
      <vt:lpstr>Reuters Text Categorization data set</vt:lpstr>
      <vt:lpstr>Confusion matrix c</vt:lpstr>
      <vt:lpstr>Per-Class Evaluation </vt:lpstr>
      <vt:lpstr>Confusion matrix c</vt:lpstr>
      <vt:lpstr>Micro- vs. Macro-Averaging</vt:lpstr>
      <vt:lpstr>Micro- vs. Macro-Averaging: Example</vt:lpstr>
      <vt:lpstr>Cross-validation and parameter tuning</vt:lpstr>
      <vt:lpstr>Outline</vt:lpstr>
      <vt:lpstr>Difference of NB and LR</vt:lpstr>
      <vt:lpstr>Accuracy as a function of data size</vt:lpstr>
      <vt:lpstr>Text Classification with NNs</vt:lpstr>
      <vt:lpstr>Text Classification with NNs</vt:lpstr>
      <vt:lpstr>Outline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2023-02-22T16:32:21Z</dcterms:created>
  <dcterms:modified xsi:type="dcterms:W3CDTF">2024-03-13T00:50:45Z</dcterms:modified>
</cp:coreProperties>
</file>